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57" r:id="rId5"/>
    <p:sldId id="263" r:id="rId6"/>
    <p:sldId id="258" r:id="rId7"/>
    <p:sldId id="264" r:id="rId8"/>
    <p:sldId id="259" r:id="rId9"/>
    <p:sldId id="260" r:id="rId10"/>
    <p:sldId id="265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5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23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7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8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0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3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7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86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77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1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99AC-043D-4B56-A548-B89B2D2CCDF9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F11-2B5A-4D95-967F-A052904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8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racticalarduino/SHT1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practicalarduino/SHT1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 smtClean="0"/>
              <a:t>Sensor-II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800" y="48691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TA</a:t>
            </a:r>
            <a:r>
              <a:rPr lang="zh-TW" altLang="en-US" sz="2400" dirty="0" smtClean="0"/>
              <a:t>：范家禎、姜丞俞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39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Temperature/ Humidity (</a:t>
            </a:r>
            <a:r>
              <a:rPr lang="en-US" altLang="zh-TW" dirty="0" err="1"/>
              <a:t>cont</a:t>
            </a:r>
            <a:r>
              <a:rPr lang="en-US" altLang="zh-TW" dirty="0"/>
              <a:t>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2692895"/>
            <a:ext cx="8229600" cy="37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#include &lt;SHT1x.h&gt;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#define </a:t>
            </a:r>
            <a:r>
              <a:rPr lang="en-US" altLang="zh-TW" sz="2000" b="1" dirty="0" err="1">
                <a:latin typeface="Courier New" pitchFamily="49" charset="0"/>
              </a:rPr>
              <a:t>dataPin</a:t>
            </a:r>
            <a:r>
              <a:rPr lang="en-US" altLang="zh-TW" sz="2000" b="1" dirty="0">
                <a:latin typeface="Courier New" pitchFamily="49" charset="0"/>
              </a:rPr>
              <a:t>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#define </a:t>
            </a:r>
            <a:r>
              <a:rPr lang="en-US" altLang="zh-TW" sz="2000" b="1" dirty="0" err="1">
                <a:latin typeface="Courier New" pitchFamily="49" charset="0"/>
              </a:rPr>
              <a:t>clockPin</a:t>
            </a:r>
            <a:r>
              <a:rPr lang="en-US" altLang="zh-TW" sz="2000" b="1" dirty="0">
                <a:latin typeface="Courier New" pitchFamily="49" charset="0"/>
              </a:rPr>
              <a:t> 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SHT1x sht1x(</a:t>
            </a:r>
            <a:r>
              <a:rPr lang="en-US" altLang="zh-TW" sz="2000" b="1" dirty="0" err="1">
                <a:latin typeface="Courier New" pitchFamily="49" charset="0"/>
              </a:rPr>
              <a:t>dataPin</a:t>
            </a:r>
            <a:r>
              <a:rPr lang="en-US" altLang="zh-TW" sz="2000" b="1" dirty="0">
                <a:latin typeface="Courier New" pitchFamily="49" charset="0"/>
              </a:rPr>
              <a:t>, </a:t>
            </a:r>
            <a:r>
              <a:rPr lang="en-US" altLang="zh-TW" sz="2000" b="1" dirty="0" err="1">
                <a:latin typeface="Courier New" pitchFamily="49" charset="0"/>
              </a:rPr>
              <a:t>clockPin</a:t>
            </a:r>
            <a:r>
              <a:rPr lang="en-US" altLang="zh-TW" sz="2000" b="1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void setup()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 </a:t>
            </a:r>
            <a:r>
              <a:rPr lang="en-US" altLang="zh-TW" sz="2000" b="1" dirty="0" err="1">
                <a:latin typeface="Courier New" pitchFamily="49" charset="0"/>
              </a:rPr>
              <a:t>Serial.begin</a:t>
            </a:r>
            <a:r>
              <a:rPr lang="en-US" altLang="zh-TW" sz="2000" b="1" dirty="0">
                <a:latin typeface="Courier New" pitchFamily="49" charset="0"/>
              </a:rPr>
              <a:t>(9600);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 </a:t>
            </a:r>
            <a:r>
              <a:rPr lang="en-US" altLang="zh-TW" sz="2000" b="1" dirty="0" err="1">
                <a:latin typeface="Courier New" pitchFamily="49" charset="0"/>
              </a:rPr>
              <a:t>Serial.println</a:t>
            </a:r>
            <a:r>
              <a:rPr lang="en-US" altLang="zh-TW" sz="2000" b="1" dirty="0">
                <a:latin typeface="Courier New" pitchFamily="49" charset="0"/>
              </a:rPr>
              <a:t>("Starting up");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latin typeface="Courier New" pitchFamily="49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457200" y="1673859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>
                <a:hlinkClick r:id="rId2"/>
              </a:rPr>
              <a:t>https://github.com/practicalarduino/SHT1x</a:t>
            </a:r>
            <a:r>
              <a:rPr lang="en-US" altLang="zh-T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37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Temperature/ Humidity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float temp_c; float temp_f; float humidity;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// Read values from the sensor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temp_c = sht1x.readTemperatureC();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temp_f = sht1x.readTemperatureF();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humidity = sht1x.readHumidity();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// Print the values to the serial port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Serial.print("Temperature: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Serial.print(temp_c, DEC); Serial.print("C /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Serial.print(temp_f, DEC);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Serial.print("F. Humidity: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Serial.print(humidity); Serial.println("%");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delay(2000);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920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Passive Infrared </a:t>
            </a:r>
            <a:r>
              <a:rPr lang="en-US" altLang="zh-TW" sz="4000" dirty="0" smtClean="0"/>
              <a:t>Sensor</a:t>
            </a:r>
            <a:r>
              <a:rPr lang="en-US" altLang="zh-TW" dirty="0" smtClean="0"/>
              <a:t> Module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8" y="2062407"/>
            <a:ext cx="2362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39"/>
            <a:ext cx="2160000" cy="299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1" y="1268760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Arduino PIR </a:t>
            </a:r>
            <a:r>
              <a:rPr lang="zh-TW" altLang="en-US" sz="3200" dirty="0" smtClean="0"/>
              <a:t>人體紅外線感應器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851920" y="4149080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只能檢測出運動中的人體，當有人走過它的作用範圍內，輸出高電壓信號，信號會持續一段時間（</a:t>
            </a:r>
            <a:r>
              <a:rPr lang="en-US" altLang="zh-TW" sz="2000" dirty="0" smtClean="0"/>
              <a:t>0.3</a:t>
            </a:r>
            <a:r>
              <a:rPr lang="zh-TW" altLang="en-US" sz="2000" dirty="0" smtClean="0"/>
              <a:t>秒到</a:t>
            </a:r>
            <a:r>
              <a:rPr lang="en-US" altLang="zh-TW" sz="2000" dirty="0" smtClean="0"/>
              <a:t>18</a:t>
            </a:r>
            <a:r>
              <a:rPr lang="zh-TW" altLang="en-US" sz="2000" dirty="0" smtClean="0"/>
              <a:t>秒），持續時間可以由感測器上的可變電阻來進行調整。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191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PIR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int ledPin = 13;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int switchPin =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int value = 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void setup()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pinMode(ledPin, OUTPUT);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pinMode(switchPin, INPUT);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void loop()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value = digitalRead(switchPin);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if (HIGH == value)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digitalWrite(ledPin, 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digitalWrite(ledPin, 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214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Vibration</a:t>
            </a:r>
            <a:endParaRPr lang="zh-TW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7" y="2000250"/>
            <a:ext cx="2581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0383"/>
            <a:ext cx="25193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03789" y="1196751"/>
            <a:ext cx="753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Piezo Vibration Sensor(</a:t>
            </a:r>
            <a:r>
              <a:rPr lang="zh-TW" altLang="en-US" sz="3200" dirty="0" smtClean="0"/>
              <a:t>壓電式 振動感測器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953159" y="4857750"/>
            <a:ext cx="56284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當在表面作用一個力時就會產一個電信號。</a:t>
            </a:r>
            <a:endParaRPr lang="en-US" altLang="zh-TW" sz="2000" dirty="0" smtClean="0"/>
          </a:p>
          <a:p>
            <a:r>
              <a:rPr lang="zh-TW" altLang="en-US" sz="2000" dirty="0" smtClean="0"/>
              <a:t>高靈敏度，高</a:t>
            </a:r>
            <a:r>
              <a:rPr lang="zh-TW" altLang="en-US" sz="2000" dirty="0"/>
              <a:t>電壓</a:t>
            </a:r>
            <a:r>
              <a:rPr lang="zh-TW" altLang="en-US" sz="2000" dirty="0" smtClean="0"/>
              <a:t>輸出，</a:t>
            </a:r>
            <a:r>
              <a:rPr lang="zh-TW" altLang="en-US" sz="2000" dirty="0"/>
              <a:t> 疊層使輸出電壓更</a:t>
            </a:r>
            <a:r>
              <a:rPr lang="zh-TW" altLang="en-US" sz="2000" dirty="0" smtClean="0"/>
              <a:t>高。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應用：</a:t>
            </a:r>
            <a:endParaRPr lang="en-US" altLang="zh-TW" sz="2000" dirty="0" smtClean="0"/>
          </a:p>
          <a:p>
            <a:r>
              <a:rPr lang="zh-TW" altLang="en-US" sz="2000" dirty="0" smtClean="0"/>
              <a:t>低功耗喚醒開關、成本低振動傳感、汽車防盜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30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Vibration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pinMode(2,INPUT);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pinMode(13,OUTPUT);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digitalWrite(13,digitalRead(2));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832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Bending</a:t>
            </a:r>
            <a:endParaRPr lang="zh-TW" alt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" y="2038350"/>
            <a:ext cx="2665412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18" y="1966913"/>
            <a:ext cx="2533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71600" y="119675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Flex Sensor(</a:t>
            </a:r>
            <a:r>
              <a:rPr lang="zh-TW" altLang="en-US" sz="3200" dirty="0" smtClean="0"/>
              <a:t>彎曲感測器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1469230" y="5085184"/>
            <a:ext cx="6703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平常狀態下電阻值約</a:t>
            </a:r>
            <a:r>
              <a:rPr lang="en-US" altLang="zh-TW" dirty="0" smtClean="0"/>
              <a:t>25kΩ</a:t>
            </a:r>
            <a:r>
              <a:rPr lang="zh-TW" altLang="en-US" dirty="0" smtClean="0"/>
              <a:t>，彎曲後電阻值上升。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應用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機器人手臂彎曲控制、虛擬實境機器、輔助人體關節復健。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3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Bending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Serial.println(analogRead(A0));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delay(500);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394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Loudness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6945"/>
            <a:ext cx="24574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20" y="2204864"/>
            <a:ext cx="2160000" cy="27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1192411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Arduino </a:t>
            </a:r>
            <a:r>
              <a:rPr lang="zh-TW" altLang="en-US" sz="3200" dirty="0"/>
              <a:t>音量感測器  </a:t>
            </a:r>
          </a:p>
        </p:txBody>
      </p:sp>
      <p:sp>
        <p:nvSpPr>
          <p:cNvPr id="6" name="矩形 5"/>
          <p:cNvSpPr/>
          <p:nvPr/>
        </p:nvSpPr>
        <p:spPr>
          <a:xfrm>
            <a:off x="4198801" y="4099787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聲音感測器的作用是針對周圍環境中的聲音大小進行測量，由於輸出類比電壓，可以透過</a:t>
            </a:r>
            <a:r>
              <a:rPr lang="en-US" altLang="zh-TW" sz="2000" dirty="0" smtClean="0"/>
              <a:t>Arduino </a:t>
            </a:r>
            <a:r>
              <a:rPr lang="zh-TW" altLang="en-US" sz="2000" dirty="0" smtClean="0"/>
              <a:t>類比輸入腳位直接讀取資料。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99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Loudness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Serial.println(analogRead(A0));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delay(500);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712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Temperature</a:t>
            </a:r>
            <a:endParaRPr lang="zh-TW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02" y="2348880"/>
            <a:ext cx="24860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60"/>
            <a:ext cx="2160000" cy="25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87624" y="1268760"/>
            <a:ext cx="6941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Arduino </a:t>
            </a:r>
            <a:r>
              <a:rPr lang="zh-TW" altLang="en-US" sz="3200" dirty="0" smtClean="0"/>
              <a:t>溫度感測器 </a:t>
            </a:r>
            <a:r>
              <a:rPr lang="en-US" altLang="zh-TW" sz="3200" dirty="0" smtClean="0"/>
              <a:t>DS18B20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211960" y="4158630"/>
            <a:ext cx="4142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DS18B20</a:t>
            </a:r>
            <a:r>
              <a:rPr lang="zh-TW" altLang="en-US" sz="2000" dirty="0" smtClean="0"/>
              <a:t>是</a:t>
            </a:r>
            <a:r>
              <a:rPr lang="en-US" altLang="zh-TW" sz="2000" dirty="0" smtClean="0"/>
              <a:t>DALLAS</a:t>
            </a:r>
            <a:r>
              <a:rPr lang="zh-TW" altLang="en-US" sz="2000" dirty="0" smtClean="0"/>
              <a:t>公司推出的單線數位溫度感測器，測量</a:t>
            </a:r>
            <a:r>
              <a:rPr lang="zh-TW" altLang="en-US" sz="2400" dirty="0" smtClean="0"/>
              <a:t>溫度</a:t>
            </a:r>
            <a:r>
              <a:rPr lang="zh-TW" altLang="en-US" sz="2000" dirty="0" smtClean="0"/>
              <a:t>範圍為 </a:t>
            </a:r>
            <a:r>
              <a:rPr lang="en-US" altLang="zh-TW" sz="2000" dirty="0" smtClean="0"/>
              <a:t>-55°C~+125°C</a:t>
            </a:r>
            <a:r>
              <a:rPr lang="zh-TW" altLang="en-US" sz="2000" dirty="0" smtClean="0"/>
              <a:t>，在</a:t>
            </a:r>
            <a:r>
              <a:rPr lang="en-US" altLang="zh-TW" sz="2000" dirty="0" smtClean="0"/>
              <a:t>-10~+85°C</a:t>
            </a:r>
            <a:r>
              <a:rPr lang="zh-TW" altLang="en-US" sz="2000" dirty="0" smtClean="0"/>
              <a:t>範圍內的精度為</a:t>
            </a:r>
            <a:r>
              <a:rPr lang="en-US" altLang="zh-TW" sz="2000" dirty="0" smtClean="0"/>
              <a:t>±0.5°C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5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29208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Temperature</a:t>
            </a:r>
            <a:r>
              <a:rPr lang="en-US" altLang="zh-TW" dirty="0" smtClean="0"/>
              <a:t>/ Humidity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74" y="2060847"/>
            <a:ext cx="32956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64" y="2060847"/>
            <a:ext cx="2520000" cy="24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544088" y="4181697"/>
            <a:ext cx="4142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DATA</a:t>
            </a:r>
            <a:r>
              <a:rPr lang="zh-TW" altLang="en-US" sz="2000" dirty="0" smtClean="0"/>
              <a:t>：串列資料輸出腳</a:t>
            </a:r>
            <a:endParaRPr lang="en-US" altLang="zh-TW" sz="2000" dirty="0" smtClean="0"/>
          </a:p>
          <a:p>
            <a:r>
              <a:rPr lang="en-US" altLang="zh-TW" sz="2000" dirty="0" smtClean="0"/>
              <a:t>SCK</a:t>
            </a:r>
            <a:r>
              <a:rPr lang="zh-TW" altLang="en-US" sz="2000" dirty="0" smtClean="0"/>
              <a:t>：串列時脈輸入腳</a:t>
            </a:r>
            <a:endParaRPr lang="en-US" altLang="zh-TW" sz="2000" dirty="0" smtClean="0"/>
          </a:p>
          <a:p>
            <a:r>
              <a:rPr lang="en-US" altLang="zh-TW" sz="2000" dirty="0" smtClean="0"/>
              <a:t>SHT1x </a:t>
            </a:r>
            <a:r>
              <a:rPr lang="zh-TW" altLang="en-US" sz="2000" dirty="0" smtClean="0"/>
              <a:t>溫溼計使用程序較繁瑣，但</a:t>
            </a:r>
            <a:r>
              <a:rPr lang="en-US" altLang="zh-TW" sz="2000" dirty="0" smtClean="0">
                <a:hlinkClick r:id="rId4"/>
              </a:rPr>
              <a:t>SHT1x Library </a:t>
            </a:r>
            <a:r>
              <a:rPr lang="zh-TW" altLang="en-US" sz="2000" dirty="0" smtClean="0"/>
              <a:t>已經把事情變簡單了，可以輕鬆地讀取 </a:t>
            </a:r>
            <a:r>
              <a:rPr lang="en-US" altLang="zh-TW" sz="2000" dirty="0" smtClean="0"/>
              <a:t>SHT1x </a:t>
            </a:r>
            <a:r>
              <a:rPr lang="zh-TW" altLang="en-US" sz="2000" dirty="0" smtClean="0"/>
              <a:t>系列的溫溼度計讀值。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978444" y="1268760"/>
            <a:ext cx="7193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SHT15 </a:t>
            </a:r>
            <a:r>
              <a:rPr lang="zh-TW" altLang="en-US" sz="3200" dirty="0" smtClean="0"/>
              <a:t>溫溼度計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21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585</Words>
  <Application>Microsoft Office PowerPoint</Application>
  <PresentationFormat>如螢幕大小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智慧電子應用設計導論(1/3) Sensor-II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Alain</dc:creator>
  <cp:lastModifiedBy>Alain</cp:lastModifiedBy>
  <cp:revision>2</cp:revision>
  <dcterms:created xsi:type="dcterms:W3CDTF">2015-08-05T16:10:44Z</dcterms:created>
  <dcterms:modified xsi:type="dcterms:W3CDTF">2015-09-01T07:57:51Z</dcterms:modified>
</cp:coreProperties>
</file>