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4" r:id="rId2"/>
    <p:sldId id="605" r:id="rId3"/>
    <p:sldId id="606" r:id="rId4"/>
    <p:sldId id="607" r:id="rId5"/>
    <p:sldId id="660" r:id="rId6"/>
    <p:sldId id="608" r:id="rId7"/>
    <p:sldId id="652" r:id="rId8"/>
    <p:sldId id="653" r:id="rId9"/>
    <p:sldId id="609" r:id="rId10"/>
    <p:sldId id="654" r:id="rId11"/>
    <p:sldId id="655" r:id="rId12"/>
    <p:sldId id="610" r:id="rId13"/>
    <p:sldId id="661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62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63" r:id="rId41"/>
    <p:sldId id="636" r:id="rId42"/>
    <p:sldId id="637" r:id="rId43"/>
    <p:sldId id="638" r:id="rId44"/>
    <p:sldId id="639" r:id="rId45"/>
    <p:sldId id="640" r:id="rId46"/>
    <p:sldId id="641" r:id="rId47"/>
    <p:sldId id="664" r:id="rId48"/>
    <p:sldId id="642" r:id="rId49"/>
    <p:sldId id="643" r:id="rId50"/>
    <p:sldId id="644" r:id="rId51"/>
    <p:sldId id="645" r:id="rId52"/>
    <p:sldId id="646" r:id="rId53"/>
    <p:sldId id="647" r:id="rId54"/>
    <p:sldId id="651" r:id="rId55"/>
    <p:sldId id="648" r:id="rId56"/>
    <p:sldId id="649" r:id="rId57"/>
    <p:sldId id="650" r:id="rId58"/>
    <p:sldId id="656" r:id="rId59"/>
    <p:sldId id="659" r:id="rId60"/>
    <p:sldId id="657" r:id="rId61"/>
    <p:sldId id="658" r:id="rId6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3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34.wmf"/><Relationship Id="rId4" Type="http://schemas.openxmlformats.org/officeDocument/2006/relationships/image" Target="../media/image1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4" Type="http://schemas.openxmlformats.org/officeDocument/2006/relationships/image" Target="../media/image21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3" Type="http://schemas.openxmlformats.org/officeDocument/2006/relationships/image" Target="../media/image216.wmf"/><Relationship Id="rId7" Type="http://schemas.openxmlformats.org/officeDocument/2006/relationships/image" Target="../media/image220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emf"/><Relationship Id="rId4" Type="http://schemas.openxmlformats.org/officeDocument/2006/relationships/image" Target="../media/image22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5" Type="http://schemas.openxmlformats.org/officeDocument/2006/relationships/image" Target="../media/image243.emf"/><Relationship Id="rId4" Type="http://schemas.openxmlformats.org/officeDocument/2006/relationships/image" Target="../media/image242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emf"/><Relationship Id="rId1" Type="http://schemas.openxmlformats.org/officeDocument/2006/relationships/image" Target="../media/image254.wmf"/><Relationship Id="rId4" Type="http://schemas.openxmlformats.org/officeDocument/2006/relationships/image" Target="../media/image257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image" Target="../media/image260.wmf"/><Relationship Id="rId7" Type="http://schemas.openxmlformats.org/officeDocument/2006/relationships/image" Target="../media/image262.wmf"/><Relationship Id="rId2" Type="http://schemas.openxmlformats.org/officeDocument/2006/relationships/image" Target="../media/image259.emf"/><Relationship Id="rId1" Type="http://schemas.openxmlformats.org/officeDocument/2006/relationships/image" Target="../media/image258.wmf"/><Relationship Id="rId6" Type="http://schemas.openxmlformats.org/officeDocument/2006/relationships/image" Target="../media/image251.wmf"/><Relationship Id="rId5" Type="http://schemas.openxmlformats.org/officeDocument/2006/relationships/image" Target="../media/image261.wmf"/><Relationship Id="rId4" Type="http://schemas.openxmlformats.org/officeDocument/2006/relationships/image" Target="../media/image25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4" Type="http://schemas.openxmlformats.org/officeDocument/2006/relationships/image" Target="../media/image26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emf"/><Relationship Id="rId2" Type="http://schemas.openxmlformats.org/officeDocument/2006/relationships/image" Target="../media/image276.emf"/><Relationship Id="rId1" Type="http://schemas.openxmlformats.org/officeDocument/2006/relationships/image" Target="../media/image27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Relationship Id="rId6" Type="http://schemas.openxmlformats.org/officeDocument/2006/relationships/image" Target="../media/image283.wmf"/><Relationship Id="rId5" Type="http://schemas.openxmlformats.org/officeDocument/2006/relationships/image" Target="../media/image282.wmf"/><Relationship Id="rId4" Type="http://schemas.openxmlformats.org/officeDocument/2006/relationships/image" Target="../media/image281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4" Type="http://schemas.openxmlformats.org/officeDocument/2006/relationships/image" Target="../media/image28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4" Type="http://schemas.openxmlformats.org/officeDocument/2006/relationships/image" Target="../media/image295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wmf"/><Relationship Id="rId1" Type="http://schemas.openxmlformats.org/officeDocument/2006/relationships/image" Target="../media/image30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3.wmf"/><Relationship Id="rId4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1ACF9-82C0-427B-A741-B2F1B670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7C6B9A-72C2-4C15-A10F-F2F018E21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2CC3CE-99D5-4011-BC66-1ADF75CA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7E7EF4-BB04-481A-934A-86FFD30D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18534-EFD5-4D55-BB30-1876734B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99DC5-1F36-49D1-B9AD-0068A747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98EA39A-54A8-4484-9172-31526C04B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7251A9-761A-43B8-BB75-B25D9B22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F4BF07-6CD8-4DB5-9A34-9870412B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916B81-76E6-4DD3-B7DC-D1AD2077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9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AE9CA02-78FD-4380-B62F-117EFAE55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537C5C-8D49-41F2-B092-73AC7961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19FB1B-254F-4CC8-ACB4-DF74ACBA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A7CB24-EEA1-43ED-974C-5C1A2F97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661C02-6648-4C01-B877-410B4BE3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8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1FC87-3A22-4009-9923-59BA94E1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4AEEAA-1EC7-4394-89F0-E3D3C147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D7A94B-D85B-4B6A-94B9-68FB64FE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84B1B5-0650-46AB-99E7-99BE06C3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EE3CC9-7658-4F17-B9D7-54A9D79A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69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6BA6A0-FFD5-4A52-BA4F-3901155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18A162-D97D-4A4B-BEC3-30206D26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D8E70E-6257-4C5C-AF33-2E0843F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762EA3-92E3-4F48-B2E3-1C212379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1B3A51-76AD-4E2D-B432-CC583133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27911-F177-4B08-AF65-6702DE4C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1224FD-6FA1-440E-A397-FF385D403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D9BACC-F324-4D98-9D2D-25037ED1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0BA887-94C7-4CC7-9D32-FB4321D9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377702-6A1C-474A-98D6-E48CFCFE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0931A0-0006-4874-B9BB-6396520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B41C2-525B-4672-8A33-7355B5D0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0D7D97-6C2E-4925-A169-E6016D39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E99B59-C775-413F-A4CE-5E40B4C43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C761D9-A44C-4444-B31E-6A0B553E3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85CDC7E-06C5-4EA5-A8F4-DBD8FEC08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559A6F-6E6D-4C79-8B33-5CA6DA23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E6B34DB-14EE-462F-B014-21015E5F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CEF5253-F643-4944-BB02-D853AEE5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F75C8-559C-48B4-A972-1B8F9D9A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43F29A-3855-480D-9B38-5523634D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3EB003-2F72-4425-90FD-B924D8E2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0DA673C-B612-467E-9291-35E02CF4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8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3DA0E2E-1FC2-4307-833F-6E7A89CD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C6F281-5B89-4C5A-AC37-74A063AD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8F3D3D-FA82-442C-8D52-9CD57151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63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4E824-0E4E-4BF7-9C48-131FF072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550144-CD8B-41B6-8778-24A6809F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312A05-AC04-4F2D-AD40-64CFE936E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64E491-57F7-4167-BC70-C0017813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92AFA4-53CA-4938-9E38-2FC05162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C20BC2-A79F-4D8A-99CA-198CE640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63649-6E2C-4D32-A88B-F855619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E63D8BF-83A5-4BAF-89A2-872674906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286F4D-7F2E-438B-ABD9-767E23A1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16F13E-E628-4F47-A01B-1D74BC62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26E886-EBB5-4788-B825-B4C33C2B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03BA69-B965-4178-86F9-3328B306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7E9D50D-D192-4C37-A004-B7A208B3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F265FA-F6BF-4C01-B731-A685226CF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EDE11C-54C9-42F6-897E-7204E9A47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A80E-7735-42F5-B742-440A0CB4B41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C47451-6238-42A4-9FE6-D1DD2C52B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468460-A0F9-4F64-93E8-5452CD542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415D-3B3E-407A-87A5-CBB94FE95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1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5.bin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jpe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67.jpeg"/><Relationship Id="rId10" Type="http://schemas.openxmlformats.org/officeDocument/2006/relationships/image" Target="../media/image61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oleObject" Target="../embeddings/oleObject72.bin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4.bin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image" Target="../media/image84.jpeg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3.jpeg"/><Relationship Id="rId4" Type="http://schemas.openxmlformats.org/officeDocument/2006/relationships/image" Target="../media/image79.wmf"/><Relationship Id="rId9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9.wmf"/><Relationship Id="rId3" Type="http://schemas.openxmlformats.org/officeDocument/2006/relationships/oleObject" Target="../embeddings/oleObject77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8.wmf"/><Relationship Id="rId5" Type="http://schemas.openxmlformats.org/officeDocument/2006/relationships/image" Target="../media/image90.jpeg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85.wmf"/><Relationship Id="rId9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2.jpeg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8.jpeg"/><Relationship Id="rId4" Type="http://schemas.openxmlformats.org/officeDocument/2006/relationships/image" Target="../media/image94.wmf"/><Relationship Id="rId9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18" Type="http://schemas.openxmlformats.org/officeDocument/2006/relationships/image" Target="../media/image113.jpeg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7.bin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11" Type="http://schemas.openxmlformats.org/officeDocument/2006/relationships/image" Target="../media/image112.jpeg"/><Relationship Id="rId5" Type="http://schemas.openxmlformats.org/officeDocument/2006/relationships/oleObject" Target="../embeddings/oleObject92.bin"/><Relationship Id="rId15" Type="http://schemas.openxmlformats.org/officeDocument/2006/relationships/image" Target="../media/image109.wmf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26.jpeg"/><Relationship Id="rId4" Type="http://schemas.openxmlformats.org/officeDocument/2006/relationships/image" Target="../media/image122.wmf"/><Relationship Id="rId9" Type="http://schemas.openxmlformats.org/officeDocument/2006/relationships/image" Target="../media/image1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39.jpeg"/><Relationship Id="rId4" Type="http://schemas.openxmlformats.org/officeDocument/2006/relationships/image" Target="../media/image134.wmf"/><Relationship Id="rId9" Type="http://schemas.openxmlformats.org/officeDocument/2006/relationships/image" Target="../media/image1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2.jpeg"/><Relationship Id="rId7" Type="http://schemas.openxmlformats.org/officeDocument/2006/relationships/image" Target="../media/image1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41.wmf"/><Relationship Id="rId4" Type="http://schemas.openxmlformats.org/officeDocument/2006/relationships/image" Target="../media/image143.jpeg"/><Relationship Id="rId9" Type="http://schemas.openxmlformats.org/officeDocument/2006/relationships/oleObject" Target="../embeddings/oleObject1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31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5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2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6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3.wmf"/><Relationship Id="rId11" Type="http://schemas.openxmlformats.org/officeDocument/2006/relationships/image" Target="../media/image166.jpeg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65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4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oleObject" Target="../embeddings/oleObject143.bin"/><Relationship Id="rId7" Type="http://schemas.openxmlformats.org/officeDocument/2006/relationships/image" Target="../media/image171.jpeg"/><Relationship Id="rId12" Type="http://schemas.openxmlformats.org/officeDocument/2006/relationships/image" Target="../media/image1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8.wmf"/><Relationship Id="rId11" Type="http://schemas.openxmlformats.org/officeDocument/2006/relationships/image" Target="../media/image170.wmf"/><Relationship Id="rId5" Type="http://schemas.openxmlformats.org/officeDocument/2006/relationships/oleObject" Target="../embeddings/oleObject144.bin"/><Relationship Id="rId10" Type="http://schemas.openxmlformats.org/officeDocument/2006/relationships/oleObject" Target="../embeddings/oleObject146.bin"/><Relationship Id="rId4" Type="http://schemas.openxmlformats.org/officeDocument/2006/relationships/image" Target="../media/image167.wmf"/><Relationship Id="rId9" Type="http://schemas.openxmlformats.org/officeDocument/2006/relationships/image" Target="../media/image1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7" Type="http://schemas.openxmlformats.org/officeDocument/2006/relationships/image" Target="../media/image1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7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8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86.jpeg"/><Relationship Id="rId4" Type="http://schemas.openxmlformats.org/officeDocument/2006/relationships/image" Target="../media/image182.wmf"/><Relationship Id="rId9" Type="http://schemas.openxmlformats.org/officeDocument/2006/relationships/image" Target="../media/image18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9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9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9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20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205.jpeg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3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20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2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2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image" Target="../media/image2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213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18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oleObject" Target="../embeddings/oleObject188.bin"/><Relationship Id="rId18" Type="http://schemas.openxmlformats.org/officeDocument/2006/relationships/image" Target="../media/image221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218.wmf"/><Relationship Id="rId1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0.wmf"/><Relationship Id="rId20" Type="http://schemas.openxmlformats.org/officeDocument/2006/relationships/image" Target="../media/image222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15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10" Type="http://schemas.openxmlformats.org/officeDocument/2006/relationships/image" Target="../media/image217.wmf"/><Relationship Id="rId19" Type="http://schemas.openxmlformats.org/officeDocument/2006/relationships/oleObject" Target="../embeddings/oleObject191.bin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21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emf"/><Relationship Id="rId13" Type="http://schemas.openxmlformats.org/officeDocument/2006/relationships/oleObject" Target="../embeddings/oleObject197.bin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2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226.wmf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22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229.wmf"/><Relationship Id="rId9" Type="http://schemas.openxmlformats.org/officeDocument/2006/relationships/image" Target="../media/image23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2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236.wmf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23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2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242.e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1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1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2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0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0" Type="http://schemas.openxmlformats.org/officeDocument/2006/relationships/image" Target="../media/image252.wmf"/><Relationship Id="rId4" Type="http://schemas.openxmlformats.org/officeDocument/2006/relationships/image" Target="../media/image249.wmf"/><Relationship Id="rId9" Type="http://schemas.openxmlformats.org/officeDocument/2006/relationships/oleObject" Target="../embeddings/oleObject22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5.emf"/><Relationship Id="rId5" Type="http://schemas.openxmlformats.org/officeDocument/2006/relationships/oleObject" Target="../embeddings/oleObject223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2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13" Type="http://schemas.openxmlformats.org/officeDocument/2006/relationships/oleObject" Target="../embeddings/oleObject231.bin"/><Relationship Id="rId18" Type="http://schemas.openxmlformats.org/officeDocument/2006/relationships/image" Target="../media/image263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61.wmf"/><Relationship Id="rId1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2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9.e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256.w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5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65.wmf"/><Relationship Id="rId11" Type="http://schemas.openxmlformats.org/officeDocument/2006/relationships/image" Target="../media/image267.wmf"/><Relationship Id="rId5" Type="http://schemas.openxmlformats.org/officeDocument/2006/relationships/oleObject" Target="../embeddings/oleObject235.bin"/><Relationship Id="rId10" Type="http://schemas.openxmlformats.org/officeDocument/2006/relationships/oleObject" Target="../embeddings/oleObject237.bin"/><Relationship Id="rId4" Type="http://schemas.openxmlformats.org/officeDocument/2006/relationships/image" Target="../media/image264.wmf"/><Relationship Id="rId9" Type="http://schemas.openxmlformats.org/officeDocument/2006/relationships/image" Target="../media/image26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69.wmf"/><Relationship Id="rId4" Type="http://schemas.openxmlformats.org/officeDocument/2006/relationships/oleObject" Target="../embeddings/oleObject2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72.jpeg"/><Relationship Id="rId4" Type="http://schemas.openxmlformats.org/officeDocument/2006/relationships/image" Target="../media/image27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73.wmf"/><Relationship Id="rId4" Type="http://schemas.openxmlformats.org/officeDocument/2006/relationships/oleObject" Target="../embeddings/oleObject24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e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76.e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27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oleObject" Target="../embeddings/oleObject249.bin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2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79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281.wmf"/><Relationship Id="rId4" Type="http://schemas.openxmlformats.org/officeDocument/2006/relationships/image" Target="../media/image278.w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28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85.wmf"/><Relationship Id="rId5" Type="http://schemas.openxmlformats.org/officeDocument/2006/relationships/oleObject" Target="../embeddings/oleObject251.bin"/><Relationship Id="rId10" Type="http://schemas.openxmlformats.org/officeDocument/2006/relationships/image" Target="../media/image287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2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89.wmf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257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259.bin"/><Relationship Id="rId10" Type="http://schemas.openxmlformats.org/officeDocument/2006/relationships/image" Target="../media/image295.w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26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97.wmf"/><Relationship Id="rId5" Type="http://schemas.openxmlformats.org/officeDocument/2006/relationships/oleObject" Target="../embeddings/oleObject263.bin"/><Relationship Id="rId4" Type="http://schemas.openxmlformats.org/officeDocument/2006/relationships/image" Target="../media/image29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99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29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02.wmf"/><Relationship Id="rId5" Type="http://schemas.openxmlformats.org/officeDocument/2006/relationships/oleObject" Target="../embeddings/oleObject268.bin"/><Relationship Id="rId4" Type="http://schemas.openxmlformats.org/officeDocument/2006/relationships/image" Target="../media/image30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jpe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38.wmf"/><Relationship Id="rId10" Type="http://schemas.openxmlformats.org/officeDocument/2006/relationships/image" Target="../media/image48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7.jpeg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4AA81B6-9678-4B0E-BB11-61BB90F8314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62468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五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4000" b="1">
                <a:ea typeface="標楷體" pitchFamily="65" charset="-120"/>
              </a:rPr>
              <a:t>系統的時域與頻域特性</a:t>
            </a:r>
            <a:endParaRPr kumimoji="0" lang="en-US" altLang="zh-TW" sz="40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 b="1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5115D8-8FAA-4020-AB7C-76EE00D8D8E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1" name="文字方塊 3"/>
          <p:cNvSpPr txBox="1">
            <a:spLocks noChangeArrowheads="1"/>
          </p:cNvSpPr>
          <p:nvPr/>
        </p:nvSpPr>
        <p:spPr bwMode="auto">
          <a:xfrm>
            <a:off x="2063750" y="206057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5.2  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系統的頻率響應</a:t>
            </a:r>
            <a:endParaRPr lang="zh-TW" altLang="en-US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6240463" y="2492375"/>
          <a:ext cx="17573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方程式" r:id="rId3" imgW="1002865" imgH="393529" progId="Equation.3">
                  <p:embed/>
                </p:oleObj>
              </mc:Choice>
              <mc:Fallback>
                <p:oleObj name="方程式" r:id="rId3" imgW="1002865" imgH="393529" progId="Equation.3">
                  <p:embed/>
                  <p:pic>
                    <p:nvPicPr>
                      <p:cNvPr id="81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492375"/>
                        <a:ext cx="1757362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351088" y="3213101"/>
          <a:ext cx="71294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方程式" r:id="rId5" imgW="4089240" imgH="583920" progId="Equation.3">
                  <p:embed/>
                </p:oleObj>
              </mc:Choice>
              <mc:Fallback>
                <p:oleObj name="方程式" r:id="rId5" imgW="4089240" imgH="58392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213101"/>
                        <a:ext cx="7129462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424114" y="4292601"/>
          <a:ext cx="6664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方程式" r:id="rId7" imgW="3606480" imgH="622080" progId="Equation.3">
                  <p:embed/>
                </p:oleObj>
              </mc:Choice>
              <mc:Fallback>
                <p:oleObj name="方程式" r:id="rId7" imgW="3606480" imgH="622080" progId="Equation.3">
                  <p:embed/>
                  <p:pic>
                    <p:nvPicPr>
                      <p:cNvPr id="81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292601"/>
                        <a:ext cx="66643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1919288" y="5516564"/>
          <a:ext cx="3503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方程式" r:id="rId9" imgW="2044700" imgH="419100" progId="Equation.3">
                  <p:embed/>
                </p:oleObj>
              </mc:Choice>
              <mc:Fallback>
                <p:oleObj name="方程式" r:id="rId9" imgW="2044700" imgH="419100" progId="Equation.3">
                  <p:embed/>
                  <p:pic>
                    <p:nvPicPr>
                      <p:cNvPr id="819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5516564"/>
                        <a:ext cx="35036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5802314" y="5445126"/>
          <a:ext cx="45434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方程式" r:id="rId11" imgW="2400120" imgH="419040" progId="Equation.3">
                  <p:embed/>
                </p:oleObj>
              </mc:Choice>
              <mc:Fallback>
                <p:oleObj name="方程式" r:id="rId11" imgW="2400120" imgH="419040" progId="Equation.3">
                  <p:embed/>
                  <p:pic>
                    <p:nvPicPr>
                      <p:cNvPr id="81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4" y="5445126"/>
                        <a:ext cx="45434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文字方塊 14"/>
          <p:cNvSpPr txBox="1">
            <a:spLocks noChangeArrowheads="1"/>
          </p:cNvSpPr>
          <p:nvPr/>
        </p:nvSpPr>
        <p:spPr bwMode="auto">
          <a:xfrm>
            <a:off x="2208214" y="2636838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一個離散時間</a:t>
            </a:r>
            <a:r>
              <a:rPr lang="en-US" altLang="zh-TW"/>
              <a:t>LTI</a:t>
            </a:r>
            <a:r>
              <a:rPr lang="zh-TW" altLang="zh-TW"/>
              <a:t>系統的脈衝響應</a:t>
            </a: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93592E-53C2-41C9-B1EF-C2DCB5B8FAA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224" name="Picture 2" descr="Fig_5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133601"/>
            <a:ext cx="36274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Fig_5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133601"/>
            <a:ext cx="36369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Fig_5-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437064"/>
            <a:ext cx="36671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 descr="Fig_5-2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508501"/>
            <a:ext cx="36671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8688389" y="4221164"/>
          <a:ext cx="1666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方程式" r:id="rId7" imgW="1270000" imgH="419100" progId="Equation.3">
                  <p:embed/>
                </p:oleObj>
              </mc:Choice>
              <mc:Fallback>
                <p:oleObj name="方程式" r:id="rId7" imgW="1270000" imgH="419100" progId="Equation.3">
                  <p:embed/>
                  <p:pic>
                    <p:nvPicPr>
                      <p:cNvPr id="92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9" y="4221164"/>
                        <a:ext cx="16668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3287714" y="4005263"/>
          <a:ext cx="30241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方程式" r:id="rId9" imgW="2044700" imgH="419100" progId="Equation.3">
                  <p:embed/>
                </p:oleObj>
              </mc:Choice>
              <mc:Fallback>
                <p:oleObj name="方程式" r:id="rId9" imgW="2044700" imgH="419100" progId="Equation.3">
                  <p:embed/>
                  <p:pic>
                    <p:nvPicPr>
                      <p:cNvPr id="92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4005263"/>
                        <a:ext cx="3024187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6167438" y="1916114"/>
          <a:ext cx="20875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方程式" r:id="rId11" imgW="1600200" imgH="469900" progId="Equation.3">
                  <p:embed/>
                </p:oleObj>
              </mc:Choice>
              <mc:Fallback>
                <p:oleObj name="方程式" r:id="rId11" imgW="1600200" imgH="469900" progId="Equation.3">
                  <p:embed/>
                  <p:pic>
                    <p:nvPicPr>
                      <p:cNvPr id="92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916114"/>
                        <a:ext cx="20875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1" name="Object 12"/>
          <p:cNvGraphicFramePr>
            <a:graphicFrameLocks noChangeAspect="1"/>
          </p:cNvGraphicFramePr>
          <p:nvPr/>
        </p:nvGraphicFramePr>
        <p:xfrm>
          <a:off x="3071813" y="1916113"/>
          <a:ext cx="15732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方程式" r:id="rId13" imgW="1002865" imgH="393529" progId="Equation.3">
                  <p:embed/>
                </p:oleObj>
              </mc:Choice>
              <mc:Fallback>
                <p:oleObj name="方程式" r:id="rId13" imgW="1002865" imgH="393529" progId="Equation.3">
                  <p:embed/>
                  <p:pic>
                    <p:nvPicPr>
                      <p:cNvPr id="92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916113"/>
                        <a:ext cx="1573212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99EE0B5-F86E-4166-BA09-B35C57AE83C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理想濾波器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640013" y="3429001"/>
          <a:ext cx="2716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方程式" r:id="rId3" imgW="1409088" imgH="482391" progId="Equation.3">
                  <p:embed/>
                </p:oleObj>
              </mc:Choice>
              <mc:Fallback>
                <p:oleObj name="方程式" r:id="rId3" imgW="1409088" imgH="482391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429001"/>
                        <a:ext cx="271621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92313" y="2060576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一個連續時間</a:t>
            </a:r>
            <a:r>
              <a:rPr lang="en-US" altLang="zh-TW"/>
              <a:t>LTI</a:t>
            </a:r>
            <a:r>
              <a:rPr lang="zh-TW" altLang="zh-TW"/>
              <a:t>系統可以讓輸入訊號某些頻率成分通過，某些頻率成分不通過，這個系統就是濾波器。以低通濾波器</a:t>
            </a:r>
            <a:r>
              <a:rPr lang="en-US" altLang="zh-TW"/>
              <a:t>(low-pass filter)</a:t>
            </a:r>
            <a:r>
              <a:rPr lang="zh-TW" altLang="zh-TW"/>
              <a:t>為例，它設定一個截止頻率</a:t>
            </a:r>
            <a:r>
              <a:rPr lang="en-US" altLang="zh-TW"/>
              <a:t>(cutoff frequency)</a:t>
            </a:r>
            <a:r>
              <a:rPr lang="zh-TW" altLang="zh-TW"/>
              <a:t>，讓在截止頻率以下的頻率成分通過，超過截止頻率的頻率成分不通過。</a:t>
            </a:r>
            <a:endParaRPr lang="en-US" altLang="zh-TW" b="1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2566989" y="4365626"/>
          <a:ext cx="55848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方程式" r:id="rId5" imgW="2781000" imgH="863280" progId="Equation.3">
                  <p:embed/>
                </p:oleObj>
              </mc:Choice>
              <mc:Fallback>
                <p:oleObj name="方程式" r:id="rId5" imgW="2781000" imgH="863280" progId="Equation.3">
                  <p:embed/>
                  <p:pic>
                    <p:nvPicPr>
                      <p:cNvPr id="102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365626"/>
                        <a:ext cx="5584825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3" name="文字方塊 17"/>
          <p:cNvSpPr txBox="1">
            <a:spLocks noChangeArrowheads="1"/>
          </p:cNvSpPr>
          <p:nvPr/>
        </p:nvSpPr>
        <p:spPr bwMode="auto">
          <a:xfrm>
            <a:off x="2063751" y="6092825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脈衝響應存在於整個時域，顯示這是不符合因果律</a:t>
            </a:r>
            <a:r>
              <a:rPr lang="en-US" altLang="zh-TW"/>
              <a:t>(non causal)</a:t>
            </a:r>
            <a:r>
              <a:rPr lang="zh-TW" altLang="zh-TW"/>
              <a:t>的系統</a:t>
            </a:r>
            <a:r>
              <a:rPr lang="zh-TW" altLang="en-US"/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C1FF1-4199-45B0-8F6D-8889BB6FADB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1266" name="Object 20"/>
          <p:cNvGraphicFramePr>
            <a:graphicFrameLocks noChangeAspect="1"/>
          </p:cNvGraphicFramePr>
          <p:nvPr/>
        </p:nvGraphicFramePr>
        <p:xfrm>
          <a:off x="2711450" y="4365625"/>
          <a:ext cx="54483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方程式" r:id="rId3" imgW="2527200" imgH="431640" progId="Equation.3">
                  <p:embed/>
                </p:oleObj>
              </mc:Choice>
              <mc:Fallback>
                <p:oleObj name="方程式" r:id="rId3" imgW="2527200" imgH="431640" progId="Equation.3">
                  <p:embed/>
                  <p:pic>
                    <p:nvPicPr>
                      <p:cNvPr id="1126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365625"/>
                        <a:ext cx="54483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文字方塊 21"/>
          <p:cNvSpPr txBox="1">
            <a:spLocks noChangeArrowheads="1"/>
          </p:cNvSpPr>
          <p:nvPr/>
        </p:nvSpPr>
        <p:spPr bwMode="auto">
          <a:xfrm>
            <a:off x="2208213" y="5589588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就得到一個接近於</a:t>
            </a:r>
            <a:r>
              <a:rPr lang="zh-TW" altLang="en-US" b="1"/>
              <a:t>理想化的低通濾波器。</a:t>
            </a:r>
          </a:p>
        </p:txBody>
      </p:sp>
      <p:graphicFrame>
        <p:nvGraphicFramePr>
          <p:cNvPr id="11267" name="Object 18"/>
          <p:cNvGraphicFramePr>
            <a:graphicFrameLocks noChangeAspect="1"/>
          </p:cNvGraphicFramePr>
          <p:nvPr/>
        </p:nvGraphicFramePr>
        <p:xfrm>
          <a:off x="7032626" y="2708276"/>
          <a:ext cx="33385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方程式" r:id="rId5" imgW="1701720" imgH="482400" progId="Equation.3">
                  <p:embed/>
                </p:oleObj>
              </mc:Choice>
              <mc:Fallback>
                <p:oleObj name="方程式" r:id="rId5" imgW="1701720" imgH="482400" progId="Equation.3">
                  <p:embed/>
                  <p:pic>
                    <p:nvPicPr>
                      <p:cNvPr id="1126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2708276"/>
                        <a:ext cx="3338513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2279651" y="2708276"/>
          <a:ext cx="4321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方程式" r:id="rId7" imgW="2070100" imgH="444500" progId="Equation.3">
                  <p:embed/>
                </p:oleObj>
              </mc:Choice>
              <mc:Fallback>
                <p:oleObj name="方程式" r:id="rId7" imgW="2070100" imgH="444500" progId="Equation.3">
                  <p:embed/>
                  <p:pic>
                    <p:nvPicPr>
                      <p:cNvPr id="11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708276"/>
                        <a:ext cx="43211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文字方塊 8"/>
          <p:cNvSpPr txBox="1">
            <a:spLocks noChangeArrowheads="1"/>
          </p:cNvSpPr>
          <p:nvPr/>
        </p:nvSpPr>
        <p:spPr bwMode="auto">
          <a:xfrm>
            <a:off x="2135189" y="2133600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在時間軸上將脈衝響應向右移到</a:t>
            </a:r>
            <a:r>
              <a:rPr lang="en-US" altLang="zh-TW"/>
              <a:t> </a:t>
            </a:r>
            <a:r>
              <a:rPr lang="zh-TW" altLang="en-US"/>
              <a:t>     </a:t>
            </a:r>
            <a:r>
              <a:rPr lang="zh-TW" altLang="zh-TW"/>
              <a:t>，</a:t>
            </a:r>
            <a:endParaRPr lang="zh-TW" altLang="en-US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880101" y="2087563"/>
          <a:ext cx="3603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方程式" r:id="rId9" imgW="139700" imgH="228600" progId="Equation.3">
                  <p:embed/>
                </p:oleObj>
              </mc:Choice>
              <mc:Fallback>
                <p:oleObj name="方程式" r:id="rId9" imgW="139700" imgH="22860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2087563"/>
                        <a:ext cx="3603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文字方塊 11"/>
          <p:cNvSpPr txBox="1">
            <a:spLocks noChangeArrowheads="1"/>
          </p:cNvSpPr>
          <p:nvPr/>
        </p:nvSpPr>
        <p:spPr bwMode="auto">
          <a:xfrm>
            <a:off x="2208214" y="3860800"/>
            <a:ext cx="712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刪去</a:t>
            </a:r>
            <a:r>
              <a:rPr lang="en-US" altLang="zh-TW"/>
              <a:t> </a:t>
            </a:r>
            <a:r>
              <a:rPr lang="zh-TW" altLang="zh-TW"/>
              <a:t>之前的脈衝響應，它就變成一個符合因果律的系統。</a:t>
            </a:r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3E58B8-47DA-490E-8BCD-F7115E11A37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2063750" y="2060575"/>
            <a:ext cx="353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5.3  </a:t>
            </a:r>
            <a:r>
              <a:rPr lang="zh-TW" altLang="en-US"/>
              <a:t>理想的低通濾波器</a:t>
            </a:r>
            <a:endParaRPr lang="en-US" altLang="zh-TW" b="1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135188" y="2565401"/>
          <a:ext cx="3600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方程式" r:id="rId3" imgW="1778000" imgH="457200" progId="Equation.3">
                  <p:embed/>
                </p:oleObj>
              </mc:Choice>
              <mc:Fallback>
                <p:oleObj name="方程式" r:id="rId3" imgW="1778000" imgH="457200" progId="Equation.3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1"/>
                        <a:ext cx="36004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1952625" y="3786188"/>
          <a:ext cx="4389438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2070000" imgH="1269720" progId="Equation.3">
                  <p:embed/>
                </p:oleObj>
              </mc:Choice>
              <mc:Fallback>
                <p:oleObj name="Equation" r:id="rId5" imgW="2070000" imgH="1269720" progId="Equation.3">
                  <p:embed/>
                  <p:pic>
                    <p:nvPicPr>
                      <p:cNvPr id="122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786188"/>
                        <a:ext cx="4389438" cy="269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Picture 4" descr="Fig_5-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14563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 descr="Fig_5-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72000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2BB2E3-9294-47CE-B551-7E6D39B494F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992314" y="2565401"/>
          <a:ext cx="4340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方程式" r:id="rId3" imgW="2298700" imgH="419100" progId="Equation.3">
                  <p:embed/>
                </p:oleObj>
              </mc:Choice>
              <mc:Fallback>
                <p:oleObj name="方程式" r:id="rId3" imgW="2298700" imgH="419100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565401"/>
                        <a:ext cx="43402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063751" y="2060576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做時間延遲</a:t>
            </a:r>
            <a:endParaRPr lang="en-US" altLang="zh-TW" b="1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2024064" y="3500439"/>
          <a:ext cx="3889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方程式" r:id="rId5" imgW="2133600" imgH="482600" progId="Equation.3">
                  <p:embed/>
                </p:oleObj>
              </mc:Choice>
              <mc:Fallback>
                <p:oleObj name="方程式" r:id="rId5" imgW="2133600" imgH="482600" progId="Equation.3">
                  <p:embed/>
                  <p:pic>
                    <p:nvPicPr>
                      <p:cNvPr id="133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500439"/>
                        <a:ext cx="3889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3323" name="Picture 16" descr="Fig_5-1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25951"/>
            <a:ext cx="39274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1952626" y="4429126"/>
          <a:ext cx="631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方程式" r:id="rId8" imgW="342720" imgH="228600" progId="Equation.3">
                  <p:embed/>
                </p:oleObj>
              </mc:Choice>
              <mc:Fallback>
                <p:oleObj name="方程式" r:id="rId8" imgW="342720" imgH="228600" progId="Equation.3">
                  <p:embed/>
                  <p:pic>
                    <p:nvPicPr>
                      <p:cNvPr id="1331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4429126"/>
                        <a:ext cx="6318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4" name="Picture 19" descr="Fig_5-1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071689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 descr="Fig_5-2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29126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A7F44D-C990-4033-9C08-E8C1F6BA9A2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135189" y="2565401"/>
          <a:ext cx="3455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方程式" r:id="rId3" imgW="1828800" imgH="419100" progId="Equation.3">
                  <p:embed/>
                </p:oleObj>
              </mc:Choice>
              <mc:Fallback>
                <p:oleObj name="方程式" r:id="rId3" imgW="1828800" imgH="419100" progId="Equation.3">
                  <p:embed/>
                  <p:pic>
                    <p:nvPicPr>
                      <p:cNvPr id="143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565401"/>
                        <a:ext cx="34559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7" name="Picture 20" descr="Fig_5-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708401"/>
            <a:ext cx="39258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6"/>
          <p:cNvSpPr txBox="1">
            <a:spLocks noChangeArrowheads="1"/>
          </p:cNvSpPr>
          <p:nvPr/>
        </p:nvSpPr>
        <p:spPr bwMode="auto">
          <a:xfrm>
            <a:off x="6167439" y="2071688"/>
            <a:ext cx="360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5.4  </a:t>
            </a:r>
            <a:r>
              <a:rPr lang="zh-TW" altLang="en-US"/>
              <a:t>低通濾波器的作用</a:t>
            </a:r>
            <a:endParaRPr lang="en-US" altLang="zh-TW" b="1"/>
          </a:p>
        </p:txBody>
      </p:sp>
      <p:graphicFrame>
        <p:nvGraphicFramePr>
          <p:cNvPr id="14339" name="Object 21"/>
          <p:cNvGraphicFramePr>
            <a:graphicFrameLocks noChangeAspect="1"/>
          </p:cNvGraphicFramePr>
          <p:nvPr/>
        </p:nvGraphicFramePr>
        <p:xfrm>
          <a:off x="6238875" y="5357814"/>
          <a:ext cx="30241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方程式" r:id="rId6" imgW="1536033" imgH="393529" progId="Equation.3">
                  <p:embed/>
                </p:oleObj>
              </mc:Choice>
              <mc:Fallback>
                <p:oleObj name="方程式" r:id="rId6" imgW="1536033" imgH="393529" progId="Equation.3">
                  <p:embed/>
                  <p:pic>
                    <p:nvPicPr>
                      <p:cNvPr id="1433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5357814"/>
                        <a:ext cx="30241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2"/>
          <p:cNvGraphicFramePr>
            <a:graphicFrameLocks noChangeAspect="1"/>
          </p:cNvGraphicFramePr>
          <p:nvPr/>
        </p:nvGraphicFramePr>
        <p:xfrm>
          <a:off x="6310314" y="2643188"/>
          <a:ext cx="2016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方程式" r:id="rId8" imgW="939800" imgH="228600" progId="Equation.3">
                  <p:embed/>
                </p:oleObj>
              </mc:Choice>
              <mc:Fallback>
                <p:oleObj name="方程式" r:id="rId8" imgW="939800" imgH="228600" progId="Equation.3">
                  <p:embed/>
                  <p:pic>
                    <p:nvPicPr>
                      <p:cNvPr id="143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2643188"/>
                        <a:ext cx="20161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3"/>
          <p:cNvGraphicFramePr>
            <a:graphicFrameLocks noChangeAspect="1"/>
          </p:cNvGraphicFramePr>
          <p:nvPr/>
        </p:nvGraphicFramePr>
        <p:xfrm>
          <a:off x="6310313" y="3214688"/>
          <a:ext cx="22336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方程式" r:id="rId10" imgW="1143000" imgH="419100" progId="Equation.3">
                  <p:embed/>
                </p:oleObj>
              </mc:Choice>
              <mc:Fallback>
                <p:oleObj name="方程式" r:id="rId10" imgW="1143000" imgH="419100" progId="Equation.3">
                  <p:embed/>
                  <p:pic>
                    <p:nvPicPr>
                      <p:cNvPr id="1434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3214688"/>
                        <a:ext cx="223361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4"/>
          <p:cNvGraphicFramePr>
            <a:graphicFrameLocks noChangeAspect="1"/>
          </p:cNvGraphicFramePr>
          <p:nvPr/>
        </p:nvGraphicFramePr>
        <p:xfrm>
          <a:off x="6310314" y="4286250"/>
          <a:ext cx="25225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方程式" r:id="rId12" imgW="1409088" imgH="444307" progId="Equation.3">
                  <p:embed/>
                </p:oleObj>
              </mc:Choice>
              <mc:Fallback>
                <p:oleObj name="方程式" r:id="rId12" imgW="1409088" imgH="444307" progId="Equation.3">
                  <p:embed/>
                  <p:pic>
                    <p:nvPicPr>
                      <p:cNvPr id="1434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4286250"/>
                        <a:ext cx="2522537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文字方塊 12"/>
          <p:cNvSpPr txBox="1">
            <a:spLocks noChangeArrowheads="1"/>
          </p:cNvSpPr>
          <p:nvPr/>
        </p:nvSpPr>
        <p:spPr bwMode="auto">
          <a:xfrm>
            <a:off x="2063751" y="2133600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符合因果律的低通濾波器。</a:t>
            </a:r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09F32A7-A80B-4F94-93FE-03E2A1467A7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15365" name="Picture 4" descr="Fig_5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205038"/>
            <a:ext cx="3657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424113" y="4652963"/>
          <a:ext cx="20875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方程式" r:id="rId4" imgW="939800" imgH="228600" progId="Equation.3">
                  <p:embed/>
                </p:oleObj>
              </mc:Choice>
              <mc:Fallback>
                <p:oleObj name="方程式" r:id="rId4" imgW="939800" imgH="228600" progId="Equation.3">
                  <p:embed/>
                  <p:pic>
                    <p:nvPicPr>
                      <p:cNvPr id="153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652963"/>
                        <a:ext cx="208756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7" descr="Fig_5-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916113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Fig_5-2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365626"/>
            <a:ext cx="3657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7A1184-458F-4538-87E4-0E0816194AE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1524001" y="2886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024064" y="2214564"/>
          <a:ext cx="349567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993680" imgH="914400" progId="Equation.3">
                  <p:embed/>
                </p:oleObj>
              </mc:Choice>
              <mc:Fallback>
                <p:oleObj name="Equation" r:id="rId3" imgW="1993680" imgH="914400" progId="Equation.3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214564"/>
                        <a:ext cx="3495675" cy="160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2024064" y="4214814"/>
          <a:ext cx="37115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方程式" r:id="rId5" imgW="2184400" imgH="711200" progId="Equation.3">
                  <p:embed/>
                </p:oleObj>
              </mc:Choice>
              <mc:Fallback>
                <p:oleObj name="方程式" r:id="rId5" imgW="2184400" imgH="711200" progId="Equation.3">
                  <p:embed/>
                  <p:pic>
                    <p:nvPicPr>
                      <p:cNvPr id="163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214814"/>
                        <a:ext cx="3711575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024064" y="5572125"/>
          <a:ext cx="34242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方程式" r:id="rId7" imgW="1930400" imgH="393700" progId="Equation.3">
                  <p:embed/>
                </p:oleObj>
              </mc:Choice>
              <mc:Fallback>
                <p:oleObj name="方程式" r:id="rId7" imgW="1930400" imgH="393700" progId="Equation.3">
                  <p:embed/>
                  <p:pic>
                    <p:nvPicPr>
                      <p:cNvPr id="163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5572125"/>
                        <a:ext cx="342423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4" name="Picture 4" descr="Fig_5-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89139"/>
            <a:ext cx="3657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8" descr="Fig_5-3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21163"/>
            <a:ext cx="3657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6F610D-03B2-45B0-90AD-F94C64D550A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135188" y="2565400"/>
          <a:ext cx="36131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方程式" r:id="rId3" imgW="1879600" imgH="482600" progId="Equation.3">
                  <p:embed/>
                </p:oleObj>
              </mc:Choice>
              <mc:Fallback>
                <p:oleObj name="方程式" r:id="rId3" imgW="1879600" imgH="482600" progId="Equation.3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0"/>
                        <a:ext cx="361315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6"/>
          <p:cNvSpPr txBox="1">
            <a:spLocks noChangeArrowheads="1"/>
          </p:cNvSpPr>
          <p:nvPr/>
        </p:nvSpPr>
        <p:spPr bwMode="auto">
          <a:xfrm>
            <a:off x="1992313" y="2060576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離散時間的低通濾波器</a:t>
            </a:r>
            <a:endParaRPr lang="en-US" altLang="zh-TW" b="1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6383338" y="2276475"/>
          <a:ext cx="3643312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方程式" r:id="rId5" imgW="1968480" imgH="812520" progId="Equation.3">
                  <p:embed/>
                </p:oleObj>
              </mc:Choice>
              <mc:Fallback>
                <p:oleObj name="方程式" r:id="rId5" imgW="1968480" imgH="812520" progId="Equation.3">
                  <p:embed/>
                  <p:pic>
                    <p:nvPicPr>
                      <p:cNvPr id="174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276475"/>
                        <a:ext cx="3643312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2" name="Object 11"/>
          <p:cNvGraphicFramePr>
            <a:graphicFrameLocks noChangeAspect="1"/>
          </p:cNvGraphicFramePr>
          <p:nvPr/>
        </p:nvGraphicFramePr>
        <p:xfrm>
          <a:off x="2566989" y="4005264"/>
          <a:ext cx="43148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方程式" r:id="rId7" imgW="2197100" imgH="444500" progId="Equation.3">
                  <p:embed/>
                </p:oleObj>
              </mc:Choice>
              <mc:Fallback>
                <p:oleObj name="方程式" r:id="rId7" imgW="2197100" imgH="444500" progId="Equation.3">
                  <p:embed/>
                  <p:pic>
                    <p:nvPicPr>
                      <p:cNvPr id="174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005264"/>
                        <a:ext cx="4314825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3" name="Object 13"/>
          <p:cNvGraphicFramePr>
            <a:graphicFrameLocks noChangeAspect="1"/>
          </p:cNvGraphicFramePr>
          <p:nvPr/>
        </p:nvGraphicFramePr>
        <p:xfrm>
          <a:off x="3216275" y="6021389"/>
          <a:ext cx="31432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方程式" r:id="rId9" imgW="1524000" imgH="241300" progId="Equation.3">
                  <p:embed/>
                </p:oleObj>
              </mc:Choice>
              <mc:Fallback>
                <p:oleObj name="方程式" r:id="rId9" imgW="1524000" imgH="241300" progId="Equation.3">
                  <p:embed/>
                  <p:pic>
                    <p:nvPicPr>
                      <p:cNvPr id="174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6021389"/>
                        <a:ext cx="31432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4" name="Object 17"/>
          <p:cNvGraphicFramePr>
            <a:graphicFrameLocks noChangeAspect="1"/>
          </p:cNvGraphicFramePr>
          <p:nvPr/>
        </p:nvGraphicFramePr>
        <p:xfrm>
          <a:off x="2208213" y="5229225"/>
          <a:ext cx="54086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方程式" r:id="rId11" imgW="2717640" imgH="431640" progId="Equation.3">
                  <p:embed/>
                </p:oleObj>
              </mc:Choice>
              <mc:Fallback>
                <p:oleObj name="方程式" r:id="rId11" imgW="2717640" imgH="431640" progId="Equation.3">
                  <p:embed/>
                  <p:pic>
                    <p:nvPicPr>
                      <p:cNvPr id="174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229225"/>
                        <a:ext cx="54086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文字方塊 14"/>
          <p:cNvSpPr txBox="1">
            <a:spLocks noChangeArrowheads="1"/>
          </p:cNvSpPr>
          <p:nvPr/>
        </p:nvSpPr>
        <p:spPr bwMode="auto">
          <a:xfrm>
            <a:off x="2135189" y="3644900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作時間的延遲之後，</a:t>
            </a:r>
            <a:endParaRPr lang="zh-TW" altLang="en-US"/>
          </a:p>
        </p:txBody>
      </p:sp>
      <p:sp>
        <p:nvSpPr>
          <p:cNvPr id="17424" name="文字方塊 15"/>
          <p:cNvSpPr txBox="1">
            <a:spLocks noChangeArrowheads="1"/>
          </p:cNvSpPr>
          <p:nvPr/>
        </p:nvSpPr>
        <p:spPr bwMode="auto">
          <a:xfrm>
            <a:off x="2208214" y="4868863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符合因果律的低通濾波器。</a:t>
            </a:r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55F3A3-0EB2-4BF5-BB95-A8C89D6157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2351088" y="2060576"/>
            <a:ext cx="77771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第五章 系統的時域與頻域特性</a:t>
            </a:r>
          </a:p>
          <a:p>
            <a:pPr eaLnBrk="1" hangingPunct="1"/>
            <a:endParaRPr kumimoji="0" lang="en-US" altLang="zh-TW" b="1"/>
          </a:p>
          <a:p>
            <a:pPr eaLnBrk="1" hangingPunct="1"/>
            <a:r>
              <a:rPr kumimoji="0" lang="en-US" altLang="zh-TW"/>
              <a:t>5.1 </a:t>
            </a:r>
            <a:r>
              <a:rPr kumimoji="0" lang="zh-TW" altLang="en-US"/>
              <a:t>傅立葉轉換中的絕對值與相位</a:t>
            </a:r>
          </a:p>
          <a:p>
            <a:pPr eaLnBrk="1" hangingPunct="1"/>
            <a:r>
              <a:rPr kumimoji="0" lang="en-US" altLang="zh-TW"/>
              <a:t>5.2 </a:t>
            </a:r>
            <a:r>
              <a:rPr kumimoji="0" lang="zh-TW" altLang="en-US"/>
              <a:t>理想濾波器</a:t>
            </a:r>
          </a:p>
          <a:p>
            <a:pPr eaLnBrk="1" hangingPunct="1"/>
            <a:r>
              <a:rPr kumimoji="0" lang="en-US" altLang="zh-TW"/>
              <a:t>5.3 </a:t>
            </a:r>
            <a:r>
              <a:rPr kumimoji="0" lang="zh-TW" altLang="en-US"/>
              <a:t>一階與二階的連續時間線性非時變系統</a:t>
            </a:r>
          </a:p>
          <a:p>
            <a:pPr eaLnBrk="1" hangingPunct="1"/>
            <a:r>
              <a:rPr kumimoji="0" lang="en-US" altLang="zh-TW"/>
              <a:t>5.4 </a:t>
            </a:r>
            <a:r>
              <a:rPr kumimoji="0" lang="zh-TW" altLang="en-US"/>
              <a:t>一階與二階的離散時間線性非時變系統</a:t>
            </a:r>
          </a:p>
          <a:p>
            <a:pPr eaLnBrk="1" hangingPunct="1"/>
            <a:r>
              <a:rPr kumimoji="0" lang="en-US" altLang="zh-TW"/>
              <a:t>5.5 </a:t>
            </a:r>
            <a:r>
              <a:rPr kumimoji="0" lang="zh-TW" altLang="en-US"/>
              <a:t>連續時間線性非時變系統的波德繪圖</a:t>
            </a:r>
          </a:p>
          <a:p>
            <a:pPr eaLnBrk="1" hangingPunct="1"/>
            <a:r>
              <a:rPr kumimoji="0" lang="en-US" altLang="zh-TW"/>
              <a:t>5.6 </a:t>
            </a:r>
            <a:r>
              <a:rPr kumimoji="0" lang="zh-TW" altLang="en-US"/>
              <a:t>步進響應的傅立葉轉換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9CE63E-63FF-43E0-AD5A-830A2A9BA42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44" name="Text Box 4"/>
          <p:cNvSpPr txBox="1">
            <a:spLocks noChangeArrowheads="1"/>
          </p:cNvSpPr>
          <p:nvPr/>
        </p:nvSpPr>
        <p:spPr bwMode="auto">
          <a:xfrm>
            <a:off x="1992314" y="1989139"/>
            <a:ext cx="410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5.5 </a:t>
            </a:r>
            <a:r>
              <a:rPr lang="zh-TW" altLang="en-US"/>
              <a:t>符合因果律的理想化低通濾波器</a:t>
            </a:r>
            <a:endParaRPr lang="en-US" altLang="zh-TW" b="1"/>
          </a:p>
        </p:txBody>
      </p:sp>
      <p:sp>
        <p:nvSpPr>
          <p:cNvPr id="18445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238376" y="2714626"/>
          <a:ext cx="28797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方程式" r:id="rId3" imgW="1765300" imgH="457200" progId="Equation.3">
                  <p:embed/>
                </p:oleObj>
              </mc:Choice>
              <mc:Fallback>
                <p:oleObj name="方程式" r:id="rId3" imgW="1765300" imgH="457200" progId="Equation.3">
                  <p:embed/>
                  <p:pic>
                    <p:nvPicPr>
                      <p:cNvPr id="184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714626"/>
                        <a:ext cx="28797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2309814" y="3500439"/>
          <a:ext cx="15843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方程式" r:id="rId5" imgW="914400" imgH="393700" progId="Equation.3">
                  <p:embed/>
                </p:oleObj>
              </mc:Choice>
              <mc:Fallback>
                <p:oleObj name="方程式" r:id="rId5" imgW="914400" imgH="393700" progId="Equation.3">
                  <p:embed/>
                  <p:pic>
                    <p:nvPicPr>
                      <p:cNvPr id="184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500439"/>
                        <a:ext cx="158432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2238375" y="4071938"/>
          <a:ext cx="36718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方程式" r:id="rId7" imgW="2057400" imgH="419100" progId="Equation.3">
                  <p:embed/>
                </p:oleObj>
              </mc:Choice>
              <mc:Fallback>
                <p:oleObj name="方程式" r:id="rId7" imgW="2057400" imgH="419100" progId="Equation.3">
                  <p:embed/>
                  <p:pic>
                    <p:nvPicPr>
                      <p:cNvPr id="184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071938"/>
                        <a:ext cx="36718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7" name="Object 11"/>
          <p:cNvGraphicFramePr>
            <a:graphicFrameLocks noChangeAspect="1"/>
          </p:cNvGraphicFramePr>
          <p:nvPr/>
        </p:nvGraphicFramePr>
        <p:xfrm>
          <a:off x="2166938" y="5715001"/>
          <a:ext cx="31686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方程式" r:id="rId9" imgW="1701800" imgH="419100" progId="Equation.3">
                  <p:embed/>
                </p:oleObj>
              </mc:Choice>
              <mc:Fallback>
                <p:oleObj name="方程式" r:id="rId9" imgW="1701800" imgH="419100" progId="Equation.3">
                  <p:embed/>
                  <p:pic>
                    <p:nvPicPr>
                      <p:cNvPr id="184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715001"/>
                        <a:ext cx="31686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9" name="Picture 13" descr="Fig_5-5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9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6453188" y="2000251"/>
          <a:ext cx="863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方程式" r:id="rId12" imgW="495085" imgH="228501" progId="Equation.3">
                  <p:embed/>
                </p:oleObj>
              </mc:Choice>
              <mc:Fallback>
                <p:oleObj name="方程式" r:id="rId12" imgW="495085" imgH="228501" progId="Equation.3">
                  <p:embed/>
                  <p:pic>
                    <p:nvPicPr>
                      <p:cNvPr id="184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000251"/>
                        <a:ext cx="8636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6"/>
          <p:cNvGraphicFramePr>
            <a:graphicFrameLocks noChangeAspect="1"/>
          </p:cNvGraphicFramePr>
          <p:nvPr/>
        </p:nvGraphicFramePr>
        <p:xfrm>
          <a:off x="9409113" y="2060576"/>
          <a:ext cx="8048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方程式" r:id="rId14" imgW="457200" imgH="228600" progId="Equation.3">
                  <p:embed/>
                </p:oleObj>
              </mc:Choice>
              <mc:Fallback>
                <p:oleObj name="方程式" r:id="rId14" imgW="457200" imgH="228600" progId="Equation.3">
                  <p:embed/>
                  <p:pic>
                    <p:nvPicPr>
                      <p:cNvPr id="1843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3" y="2060576"/>
                        <a:ext cx="8048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8"/>
          <p:cNvGraphicFramePr>
            <a:graphicFrameLocks noChangeAspect="1"/>
          </p:cNvGraphicFramePr>
          <p:nvPr/>
        </p:nvGraphicFramePr>
        <p:xfrm>
          <a:off x="2238376" y="4857751"/>
          <a:ext cx="3046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方程式" r:id="rId16" imgW="1866600" imgH="482400" progId="Equation.3">
                  <p:embed/>
                </p:oleObj>
              </mc:Choice>
              <mc:Fallback>
                <p:oleObj name="方程式" r:id="rId16" imgW="1866600" imgH="482400" progId="Equation.3">
                  <p:embed/>
                  <p:pic>
                    <p:nvPicPr>
                      <p:cNvPr id="1844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857751"/>
                        <a:ext cx="30464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0" name="Picture 19" descr="Fig_5-5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500564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1" name="Object 20"/>
          <p:cNvGraphicFramePr>
            <a:graphicFrameLocks noChangeAspect="1"/>
          </p:cNvGraphicFramePr>
          <p:nvPr/>
        </p:nvGraphicFramePr>
        <p:xfrm>
          <a:off x="6524626" y="4214813"/>
          <a:ext cx="722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9" imgW="419040" imgH="215640" progId="Equation.3">
                  <p:embed/>
                </p:oleObj>
              </mc:Choice>
              <mc:Fallback>
                <p:oleObj name="Equation" r:id="rId19" imgW="419040" imgH="215640" progId="Equation.3">
                  <p:embed/>
                  <p:pic>
                    <p:nvPicPr>
                      <p:cNvPr id="1844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4214813"/>
                        <a:ext cx="7223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07F5F9C-493D-4804-AAEE-7CE7984D447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8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667001" y="2565400"/>
          <a:ext cx="25622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方程式" r:id="rId3" imgW="1333500" imgH="393700" progId="Equation.3">
                  <p:embed/>
                </p:oleObj>
              </mc:Choice>
              <mc:Fallback>
                <p:oleObj name="方程式" r:id="rId3" imgW="1333500" imgH="393700" progId="Equation.3">
                  <p:embed/>
                  <p:pic>
                    <p:nvPicPr>
                      <p:cNvPr id="194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565400"/>
                        <a:ext cx="2562225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6310314" y="2714626"/>
          <a:ext cx="32861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194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2714626"/>
                        <a:ext cx="32861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4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一階與二階的連續時間線性非時變系統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1919288" y="2060575"/>
            <a:ext cx="691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b="1"/>
              <a:t>一階的連續時間</a:t>
            </a:r>
            <a:r>
              <a:rPr lang="en-US" altLang="zh-TW" b="1"/>
              <a:t>LTI</a:t>
            </a:r>
            <a:r>
              <a:rPr lang="zh-TW" altLang="zh-TW" b="1"/>
              <a:t>系統</a:t>
            </a:r>
            <a:r>
              <a:rPr lang="zh-TW" altLang="zh-TW"/>
              <a:t>，可以用一次微分方程式表示，</a:t>
            </a:r>
            <a:endParaRPr lang="en-US" altLang="zh-TW" b="1"/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0" name="Object 25"/>
          <p:cNvGraphicFramePr>
            <a:graphicFrameLocks noChangeAspect="1"/>
          </p:cNvGraphicFramePr>
          <p:nvPr/>
        </p:nvGraphicFramePr>
        <p:xfrm>
          <a:off x="2208214" y="3933826"/>
          <a:ext cx="42052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2463800" imgH="419100" progId="Equation.3">
                  <p:embed/>
                </p:oleObj>
              </mc:Choice>
              <mc:Fallback>
                <p:oleObj name="Equation" r:id="rId7" imgW="2463800" imgH="419100" progId="Equation.3">
                  <p:embed/>
                  <p:pic>
                    <p:nvPicPr>
                      <p:cNvPr id="1946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933826"/>
                        <a:ext cx="42052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1" name="Object 27"/>
          <p:cNvGraphicFramePr>
            <a:graphicFrameLocks noChangeAspect="1"/>
          </p:cNvGraphicFramePr>
          <p:nvPr/>
        </p:nvGraphicFramePr>
        <p:xfrm>
          <a:off x="2566988" y="4724400"/>
          <a:ext cx="10715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545626" imgH="177646" progId="Equation.3">
                  <p:embed/>
                </p:oleObj>
              </mc:Choice>
              <mc:Fallback>
                <p:oleObj name="Equation" r:id="rId9" imgW="545626" imgH="177646" progId="Equation.3">
                  <p:embed/>
                  <p:pic>
                    <p:nvPicPr>
                      <p:cNvPr id="1946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724400"/>
                        <a:ext cx="107156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2" name="Object 29"/>
          <p:cNvGraphicFramePr>
            <a:graphicFrameLocks noChangeAspect="1"/>
          </p:cNvGraphicFramePr>
          <p:nvPr/>
        </p:nvGraphicFramePr>
        <p:xfrm>
          <a:off x="2208213" y="5157789"/>
          <a:ext cx="42862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2565400" imgH="419100" progId="Equation.3">
                  <p:embed/>
                </p:oleObj>
              </mc:Choice>
              <mc:Fallback>
                <p:oleObj name="Equation" r:id="rId11" imgW="2565400" imgH="419100" progId="Equation.3">
                  <p:embed/>
                  <p:pic>
                    <p:nvPicPr>
                      <p:cNvPr id="1946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157789"/>
                        <a:ext cx="42862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3" name="Object 31"/>
          <p:cNvGraphicFramePr>
            <a:graphicFrameLocks noChangeAspect="1"/>
          </p:cNvGraphicFramePr>
          <p:nvPr/>
        </p:nvGraphicFramePr>
        <p:xfrm>
          <a:off x="7175500" y="5229226"/>
          <a:ext cx="21669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3" imgW="990600" imgH="228600" progId="Equation.3">
                  <p:embed/>
                </p:oleObj>
              </mc:Choice>
              <mc:Fallback>
                <p:oleObj name="Equation" r:id="rId13" imgW="990600" imgH="228600" progId="Equation.3">
                  <p:embed/>
                  <p:pic>
                    <p:nvPicPr>
                      <p:cNvPr id="1946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5229226"/>
                        <a:ext cx="21669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4" name="Object 33"/>
          <p:cNvGraphicFramePr>
            <a:graphicFrameLocks noChangeAspect="1"/>
          </p:cNvGraphicFramePr>
          <p:nvPr/>
        </p:nvGraphicFramePr>
        <p:xfrm>
          <a:off x="3359151" y="5805488"/>
          <a:ext cx="27987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15" imgW="1524000" imgH="469900" progId="Equation.3">
                  <p:embed/>
                </p:oleObj>
              </mc:Choice>
              <mc:Fallback>
                <p:oleObj name="Equation" r:id="rId15" imgW="1524000" imgH="469900" progId="Equation.3">
                  <p:embed/>
                  <p:pic>
                    <p:nvPicPr>
                      <p:cNvPr id="1946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5805488"/>
                        <a:ext cx="27987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5" name="Object 35"/>
          <p:cNvGraphicFramePr>
            <a:graphicFrameLocks noChangeAspect="1"/>
          </p:cNvGraphicFramePr>
          <p:nvPr/>
        </p:nvGraphicFramePr>
        <p:xfrm>
          <a:off x="6672264" y="6021389"/>
          <a:ext cx="31257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7" imgW="1663700" imgH="228600" progId="Equation.3">
                  <p:embed/>
                </p:oleObj>
              </mc:Choice>
              <mc:Fallback>
                <p:oleObj name="Equation" r:id="rId17" imgW="1663700" imgH="228600" progId="Equation.3">
                  <p:embed/>
                  <p:pic>
                    <p:nvPicPr>
                      <p:cNvPr id="1946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6021389"/>
                        <a:ext cx="31257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2" name="文字方塊 25"/>
          <p:cNvSpPr txBox="1">
            <a:spLocks noChangeArrowheads="1"/>
          </p:cNvSpPr>
          <p:nvPr/>
        </p:nvSpPr>
        <p:spPr bwMode="auto">
          <a:xfrm>
            <a:off x="2135189" y="350043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頻率響應是</a:t>
            </a: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3A7FFB1-6473-4FDB-9CDF-20D13F44914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7" name="文字方塊 3"/>
          <p:cNvSpPr txBox="1">
            <a:spLocks noChangeArrowheads="1"/>
          </p:cNvSpPr>
          <p:nvPr/>
        </p:nvSpPr>
        <p:spPr bwMode="auto">
          <a:xfrm>
            <a:off x="2095500" y="2214564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5.6  </a:t>
            </a:r>
            <a:r>
              <a:rPr lang="zh-TW" altLang="en-US"/>
              <a:t>一階連續時間</a:t>
            </a:r>
            <a:r>
              <a:rPr lang="en-US" altLang="zh-TW"/>
              <a:t>LTI</a:t>
            </a:r>
            <a:r>
              <a:rPr lang="zh-TW" altLang="en-US"/>
              <a:t>系統的頻率響應</a:t>
            </a: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66938" y="3071813"/>
          <a:ext cx="38401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2044700" imgH="419100" progId="Equation.3">
                  <p:embed/>
                </p:oleObj>
              </mc:Choice>
              <mc:Fallback>
                <p:oleObj name="Equation" r:id="rId3" imgW="2044700" imgH="419100" progId="Equation.3">
                  <p:embed/>
                  <p:pic>
                    <p:nvPicPr>
                      <p:cNvPr id="2048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071813"/>
                        <a:ext cx="384016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95501" y="3929064"/>
          <a:ext cx="30892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1549400" imgH="469900" progId="Equation.3">
                  <p:embed/>
                </p:oleObj>
              </mc:Choice>
              <mc:Fallback>
                <p:oleObj name="Equation" r:id="rId5" imgW="1549400" imgH="4699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929064"/>
                        <a:ext cx="308927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2095501" y="5000626"/>
          <a:ext cx="31607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1689100" imgH="228600" progId="Equation.3">
                  <p:embed/>
                </p:oleObj>
              </mc:Choice>
              <mc:Fallback>
                <p:oleObj name="Equation" r:id="rId7" imgW="1689100" imgH="228600" progId="Equation.3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000626"/>
                        <a:ext cx="31607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7" descr="Fig_5-6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000250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8" descr="Fig_5-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500563"/>
            <a:ext cx="3676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B3B9FB7-0000-4C56-8855-7C8175076D7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5" name="文字方塊 3"/>
          <p:cNvSpPr txBox="1">
            <a:spLocks noChangeArrowheads="1"/>
          </p:cNvSpPr>
          <p:nvPr/>
        </p:nvSpPr>
        <p:spPr bwMode="auto">
          <a:xfrm>
            <a:off x="2063750" y="21336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二階的連續時間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</a:p>
        </p:txBody>
      </p:sp>
      <p:sp>
        <p:nvSpPr>
          <p:cNvPr id="2151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1919289" y="2636838"/>
          <a:ext cx="43830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2146300" imgH="419100" progId="Equation.3">
                  <p:embed/>
                </p:oleObj>
              </mc:Choice>
              <mc:Fallback>
                <p:oleObj name="Equation" r:id="rId3" imgW="2146300" imgH="419100" progId="Equation.3">
                  <p:embed/>
                  <p:pic>
                    <p:nvPicPr>
                      <p:cNvPr id="215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636838"/>
                        <a:ext cx="43830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992313" y="3716339"/>
          <a:ext cx="43481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2400120" imgH="457200" progId="Equation.3">
                  <p:embed/>
                </p:oleObj>
              </mc:Choice>
              <mc:Fallback>
                <p:oleObj name="Equation" r:id="rId5" imgW="2400120" imgH="457200" progId="Equation.3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716339"/>
                        <a:ext cx="43481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992314" y="4581526"/>
          <a:ext cx="3652837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1993680" imgH="888840" progId="Equation.3">
                  <p:embed/>
                </p:oleObj>
              </mc:Choice>
              <mc:Fallback>
                <p:oleObj name="Equation" r:id="rId7" imgW="1993680" imgH="888840" progId="Equation.3">
                  <p:embed/>
                  <p:pic>
                    <p:nvPicPr>
                      <p:cNvPr id="215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581526"/>
                        <a:ext cx="3652837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6596064" y="2071688"/>
          <a:ext cx="3036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1346040" imgH="431640" progId="Equation.3">
                  <p:embed/>
                </p:oleObj>
              </mc:Choice>
              <mc:Fallback>
                <p:oleObj name="Equation" r:id="rId9" imgW="1346040" imgH="431640" progId="Equation.3">
                  <p:embed/>
                  <p:pic>
                    <p:nvPicPr>
                      <p:cNvPr id="2150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2071688"/>
                        <a:ext cx="30368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0" name="Object 9"/>
          <p:cNvGraphicFramePr>
            <a:graphicFrameLocks noChangeAspect="1"/>
          </p:cNvGraphicFramePr>
          <p:nvPr/>
        </p:nvGraphicFramePr>
        <p:xfrm>
          <a:off x="6524626" y="2857500"/>
          <a:ext cx="3902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1" imgW="2120900" imgH="469900" progId="Equation.3">
                  <p:embed/>
                </p:oleObj>
              </mc:Choice>
              <mc:Fallback>
                <p:oleObj name="Equation" r:id="rId11" imgW="2120900" imgH="469900" progId="Equation.3">
                  <p:embed/>
                  <p:pic>
                    <p:nvPicPr>
                      <p:cNvPr id="215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857500"/>
                        <a:ext cx="39020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1" name="Object 11"/>
          <p:cNvGraphicFramePr>
            <a:graphicFrameLocks noChangeAspect="1"/>
          </p:cNvGraphicFramePr>
          <p:nvPr/>
        </p:nvGraphicFramePr>
        <p:xfrm>
          <a:off x="6524625" y="3786189"/>
          <a:ext cx="38750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3" imgW="2336800" imgH="533400" progId="Equation.3">
                  <p:embed/>
                </p:oleObj>
              </mc:Choice>
              <mc:Fallback>
                <p:oleObj name="Equation" r:id="rId13" imgW="2336800" imgH="533400" progId="Equation.3">
                  <p:embed/>
                  <p:pic>
                    <p:nvPicPr>
                      <p:cNvPr id="215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786189"/>
                        <a:ext cx="38750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2" name="Object 13"/>
          <p:cNvGraphicFramePr>
            <a:graphicFrameLocks noChangeAspect="1"/>
          </p:cNvGraphicFramePr>
          <p:nvPr/>
        </p:nvGraphicFramePr>
        <p:xfrm>
          <a:off x="6453188" y="4786313"/>
          <a:ext cx="36433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5" imgW="1943100" imgH="457200" progId="Equation.3">
                  <p:embed/>
                </p:oleObj>
              </mc:Choice>
              <mc:Fallback>
                <p:oleObj name="Equation" r:id="rId15" imgW="1943100" imgH="457200" progId="Equation.3">
                  <p:embed/>
                  <p:pic>
                    <p:nvPicPr>
                      <p:cNvPr id="215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786313"/>
                        <a:ext cx="36433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61E1C19-30EB-4192-9874-04592C2081E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1952626" y="2060576"/>
            <a:ext cx="442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5.7  </a:t>
            </a:r>
            <a:r>
              <a:rPr lang="zh-TW" altLang="en-US"/>
              <a:t>二階連續時間</a:t>
            </a:r>
            <a:r>
              <a:rPr lang="en-US" altLang="zh-TW"/>
              <a:t>LTI</a:t>
            </a:r>
            <a:r>
              <a:rPr lang="zh-TW" altLang="en-US"/>
              <a:t>系統的頻率響應</a:t>
            </a:r>
            <a:endParaRPr lang="en-US" altLang="zh-TW" b="1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3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17"/>
          <p:cNvGraphicFramePr>
            <a:graphicFrameLocks noChangeAspect="1"/>
          </p:cNvGraphicFramePr>
          <p:nvPr/>
        </p:nvGraphicFramePr>
        <p:xfrm>
          <a:off x="2095501" y="2857501"/>
          <a:ext cx="39290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146300" imgH="431800" progId="Equation.3">
                  <p:embed/>
                </p:oleObj>
              </mc:Choice>
              <mc:Fallback>
                <p:oleObj name="Equation" r:id="rId3" imgW="2146300" imgH="431800" progId="Equation.3">
                  <p:embed/>
                  <p:pic>
                    <p:nvPicPr>
                      <p:cNvPr id="2253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857501"/>
                        <a:ext cx="392906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19"/>
          <p:cNvGraphicFramePr>
            <a:graphicFrameLocks noChangeAspect="1"/>
          </p:cNvGraphicFramePr>
          <p:nvPr/>
        </p:nvGraphicFramePr>
        <p:xfrm>
          <a:off x="2024064" y="3786188"/>
          <a:ext cx="4111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2235200" imgH="469900" progId="Equation.3">
                  <p:embed/>
                </p:oleObj>
              </mc:Choice>
              <mc:Fallback>
                <p:oleObj name="Equation" r:id="rId5" imgW="2235200" imgH="469900" progId="Equation.3">
                  <p:embed/>
                  <p:pic>
                    <p:nvPicPr>
                      <p:cNvPr id="225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786188"/>
                        <a:ext cx="41116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21"/>
          <p:cNvGraphicFramePr>
            <a:graphicFrameLocks noChangeAspect="1"/>
          </p:cNvGraphicFramePr>
          <p:nvPr/>
        </p:nvGraphicFramePr>
        <p:xfrm>
          <a:off x="1952626" y="4857751"/>
          <a:ext cx="3502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1916868" imgH="393529" progId="Equation.3">
                  <p:embed/>
                </p:oleObj>
              </mc:Choice>
              <mc:Fallback>
                <p:oleObj name="Equation" r:id="rId7" imgW="1916868" imgH="393529" progId="Equation.3">
                  <p:embed/>
                  <p:pic>
                    <p:nvPicPr>
                      <p:cNvPr id="2253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4857751"/>
                        <a:ext cx="35020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6" name="Picture 23" descr="Fig_5-7a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143125"/>
            <a:ext cx="3638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4" descr="Fig_5-7b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357689"/>
            <a:ext cx="3638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3" name="Object 25"/>
          <p:cNvGraphicFramePr>
            <a:graphicFrameLocks noChangeAspect="1"/>
          </p:cNvGraphicFramePr>
          <p:nvPr/>
        </p:nvGraphicFramePr>
        <p:xfrm>
          <a:off x="6667500" y="2357439"/>
          <a:ext cx="104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1" imgW="482391" imgH="203112" progId="Equation.3">
                  <p:embed/>
                </p:oleObj>
              </mc:Choice>
              <mc:Fallback>
                <p:oleObj name="Equation" r:id="rId11" imgW="482391" imgH="203112" progId="Equation.3">
                  <p:embed/>
                  <p:pic>
                    <p:nvPicPr>
                      <p:cNvPr id="225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357439"/>
                        <a:ext cx="1041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C9EB533-036F-4BA2-867C-00B79A4B9E2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23558" name="Picture 8" descr="Fig_5-7a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214564"/>
            <a:ext cx="3638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Fig_5-7b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29126"/>
            <a:ext cx="3638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1952625" y="2286001"/>
          <a:ext cx="104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5" imgW="482400" imgH="203040" progId="Equation.3">
                  <p:embed/>
                </p:oleObj>
              </mc:Choice>
              <mc:Fallback>
                <p:oleObj name="Equation" r:id="rId5" imgW="482400" imgH="203040" progId="Equation.3">
                  <p:embed/>
                  <p:pic>
                    <p:nvPicPr>
                      <p:cNvPr id="23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286001"/>
                        <a:ext cx="1041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11" descr="Fig_5-7a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2214564"/>
            <a:ext cx="3667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Fig_5-7b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429125"/>
            <a:ext cx="3619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6675439" y="2357439"/>
          <a:ext cx="739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9" imgW="342720" imgH="203040" progId="Equation.3">
                  <p:embed/>
                </p:oleObj>
              </mc:Choice>
              <mc:Fallback>
                <p:oleObj name="Equation" r:id="rId9" imgW="342720" imgH="203040" progId="Equation.3">
                  <p:embed/>
                  <p:pic>
                    <p:nvPicPr>
                      <p:cNvPr id="235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9" y="2357439"/>
                        <a:ext cx="7397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203861B-E635-428C-932A-702E82E5542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4582" name="Picture 7" descr="Fig_5-7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214564"/>
            <a:ext cx="36671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Fig_5-7b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29125"/>
            <a:ext cx="36671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2062164" y="2286001"/>
          <a:ext cx="822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5" imgW="380880" imgH="203040" progId="Equation.3">
                  <p:embed/>
                </p:oleObj>
              </mc:Choice>
              <mc:Fallback>
                <p:oleObj name="Equation" r:id="rId5" imgW="380880" imgH="203040" progId="Equation.3">
                  <p:embed/>
                  <p:pic>
                    <p:nvPicPr>
                      <p:cNvPr id="245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4" y="2286001"/>
                        <a:ext cx="822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2B51702-242E-4C38-83D9-973DE21811B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640014" y="4005263"/>
          <a:ext cx="649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方程式" r:id="rId3" imgW="3136680" imgH="279360" progId="Equation.3">
                  <p:embed/>
                </p:oleObj>
              </mc:Choice>
              <mc:Fallback>
                <p:oleObj name="方程式" r:id="rId3" imgW="3136680" imgH="27936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005263"/>
                        <a:ext cx="64976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63751" y="4652963"/>
          <a:ext cx="34829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1815312" imgH="444307" progId="Equation.3">
                  <p:embed/>
                </p:oleObj>
              </mc:Choice>
              <mc:Fallback>
                <p:oleObj name="Equation" r:id="rId5" imgW="1815312" imgH="444307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652963"/>
                        <a:ext cx="34829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872039" y="5732464"/>
          <a:ext cx="3927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1778000" imgH="228600" progId="Equation.3">
                  <p:embed/>
                </p:oleObj>
              </mc:Choice>
              <mc:Fallback>
                <p:oleObj name="Equation" r:id="rId7" imgW="1778000" imgH="22860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5732464"/>
                        <a:ext cx="39274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5" name="Object 11"/>
          <p:cNvGraphicFramePr>
            <a:graphicFrameLocks noChangeAspect="1"/>
          </p:cNvGraphicFramePr>
          <p:nvPr/>
        </p:nvGraphicFramePr>
        <p:xfrm>
          <a:off x="2782888" y="2636838"/>
          <a:ext cx="38671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方程式" r:id="rId9" imgW="2120900" imgH="469900" progId="Equation.3">
                  <p:embed/>
                </p:oleObj>
              </mc:Choice>
              <mc:Fallback>
                <p:oleObj name="方程式" r:id="rId9" imgW="2120900" imgH="469900" progId="Equation.3">
                  <p:embed/>
                  <p:pic>
                    <p:nvPicPr>
                      <p:cNvPr id="256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636838"/>
                        <a:ext cx="38671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文字方塊 12"/>
          <p:cNvSpPr txBox="1">
            <a:spLocks noChangeArrowheads="1"/>
          </p:cNvSpPr>
          <p:nvPr/>
        </p:nvSpPr>
        <p:spPr bwMode="auto">
          <a:xfrm>
            <a:off x="1992314" y="3573463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解其分母多項式的根，</a:t>
            </a:r>
            <a:endParaRPr lang="zh-TW" altLang="en-US"/>
          </a:p>
        </p:txBody>
      </p:sp>
      <p:sp>
        <p:nvSpPr>
          <p:cNvPr id="25610" name="文字方塊 13"/>
          <p:cNvSpPr txBox="1">
            <a:spLocks noChangeArrowheads="1"/>
          </p:cNvSpPr>
          <p:nvPr/>
        </p:nvSpPr>
        <p:spPr bwMode="auto">
          <a:xfrm>
            <a:off x="1992313" y="2205038"/>
            <a:ext cx="504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二階的連續時間</a:t>
            </a:r>
            <a:r>
              <a:rPr lang="en-US" altLang="zh-TW"/>
              <a:t>LTI</a:t>
            </a:r>
            <a:r>
              <a:rPr lang="zh-TW" altLang="en-US"/>
              <a:t>系統的頻率響應</a:t>
            </a:r>
          </a:p>
        </p:txBody>
      </p:sp>
      <p:sp>
        <p:nvSpPr>
          <p:cNvPr id="25611" name="文字方塊 14"/>
          <p:cNvSpPr txBox="1">
            <a:spLocks noChangeArrowheads="1"/>
          </p:cNvSpPr>
          <p:nvPr/>
        </p:nvSpPr>
        <p:spPr bwMode="auto">
          <a:xfrm>
            <a:off x="2135188" y="5805488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時域中的脈衝響應</a:t>
            </a:r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A83E254-1FE5-4681-8569-607E7DBB3AE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6626" name="Object 8"/>
          <p:cNvGraphicFramePr>
            <a:graphicFrameLocks noChangeAspect="1"/>
          </p:cNvGraphicFramePr>
          <p:nvPr/>
        </p:nvGraphicFramePr>
        <p:xfrm>
          <a:off x="2208214" y="5373688"/>
          <a:ext cx="75453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方程式" r:id="rId3" imgW="3213000" imgH="457200" progId="Equation.3">
                  <p:embed/>
                </p:oleObj>
              </mc:Choice>
              <mc:Fallback>
                <p:oleObj name="方程式" r:id="rId3" imgW="3213000" imgH="457200" progId="Equation.3">
                  <p:embed/>
                  <p:pic>
                    <p:nvPicPr>
                      <p:cNvPr id="266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373688"/>
                        <a:ext cx="75453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5303838" y="4365625"/>
          <a:ext cx="26225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266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365625"/>
                        <a:ext cx="26225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2135188" y="3789363"/>
          <a:ext cx="40433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2082600" imgH="253800" progId="Equation.3">
                  <p:embed/>
                </p:oleObj>
              </mc:Choice>
              <mc:Fallback>
                <p:oleObj name="Equation" r:id="rId7" imgW="2082600" imgH="253800" progId="Equation.3">
                  <p:embed/>
                  <p:pic>
                    <p:nvPicPr>
                      <p:cNvPr id="266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789363"/>
                        <a:ext cx="40433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135188" y="2708276"/>
          <a:ext cx="40560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9" imgW="2082800" imgH="254000" progId="Equation.3">
                  <p:embed/>
                </p:oleObj>
              </mc:Choice>
              <mc:Fallback>
                <p:oleObj name="Equation" r:id="rId9" imgW="2082800" imgH="2540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4056062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文字方塊 7"/>
          <p:cNvSpPr txBox="1">
            <a:spLocks noChangeArrowheads="1"/>
          </p:cNvSpPr>
          <p:nvPr/>
        </p:nvSpPr>
        <p:spPr bwMode="auto">
          <a:xfrm>
            <a:off x="2135188" y="2205038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分子部分的等式，</a:t>
            </a:r>
            <a:endParaRPr lang="zh-TW" altLang="en-US"/>
          </a:p>
        </p:txBody>
      </p:sp>
      <p:sp>
        <p:nvSpPr>
          <p:cNvPr id="26633" name="文字方塊 8"/>
          <p:cNvSpPr txBox="1">
            <a:spLocks noChangeArrowheads="1"/>
          </p:cNvSpPr>
          <p:nvPr/>
        </p:nvSpPr>
        <p:spPr bwMode="auto">
          <a:xfrm>
            <a:off x="2279650" y="335756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得到一組聯立方程式，</a:t>
            </a:r>
            <a:endParaRPr lang="zh-TW" altLang="en-US"/>
          </a:p>
        </p:txBody>
      </p:sp>
      <p:sp>
        <p:nvSpPr>
          <p:cNvPr id="26634" name="文字方塊 9"/>
          <p:cNvSpPr txBox="1">
            <a:spLocks noChangeArrowheads="1"/>
          </p:cNvSpPr>
          <p:nvPr/>
        </p:nvSpPr>
        <p:spPr bwMode="auto">
          <a:xfrm>
            <a:off x="2279650" y="4581525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解聯立方程式，就得到</a:t>
            </a:r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2C82073-F770-48A6-B2F4-01500FAEB46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024064" y="2143126"/>
          <a:ext cx="15446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276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143126"/>
                        <a:ext cx="154463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810001" y="2000251"/>
          <a:ext cx="6418263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3327400" imgH="965200" progId="Equation.3">
                  <p:embed/>
                </p:oleObj>
              </mc:Choice>
              <mc:Fallback>
                <p:oleObj name="Equation" r:id="rId5" imgW="3327400" imgH="965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000251"/>
                        <a:ext cx="6418263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3952875" y="5429250"/>
          <a:ext cx="25971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1308100" imgH="469900" progId="Equation.3">
                  <p:embed/>
                </p:oleObj>
              </mc:Choice>
              <mc:Fallback>
                <p:oleObj name="Equation" r:id="rId7" imgW="1308100" imgH="469900" progId="Equation.3">
                  <p:embed/>
                  <p:pic>
                    <p:nvPicPr>
                      <p:cNvPr id="276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5429250"/>
                        <a:ext cx="25971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7"/>
          <p:cNvGraphicFramePr>
            <a:graphicFrameLocks noChangeAspect="1"/>
          </p:cNvGraphicFramePr>
          <p:nvPr/>
        </p:nvGraphicFramePr>
        <p:xfrm>
          <a:off x="1997075" y="4143376"/>
          <a:ext cx="1600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736560" imgH="228600" progId="Equation.3">
                  <p:embed/>
                </p:oleObj>
              </mc:Choice>
              <mc:Fallback>
                <p:oleObj name="Equation" r:id="rId9" imgW="736560" imgH="228600" progId="Equation.3">
                  <p:embed/>
                  <p:pic>
                    <p:nvPicPr>
                      <p:cNvPr id="276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143376"/>
                        <a:ext cx="1600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4" name="Object 8"/>
          <p:cNvGraphicFramePr>
            <a:graphicFrameLocks noChangeAspect="1"/>
          </p:cNvGraphicFramePr>
          <p:nvPr/>
        </p:nvGraphicFramePr>
        <p:xfrm>
          <a:off x="3881438" y="4000501"/>
          <a:ext cx="6197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11" imgW="3009900" imgH="482600" progId="Equation.3">
                  <p:embed/>
                </p:oleObj>
              </mc:Choice>
              <mc:Fallback>
                <p:oleObj name="Equation" r:id="rId11" imgW="3009900" imgH="482600" progId="Equation.3">
                  <p:embed/>
                  <p:pic>
                    <p:nvPicPr>
                      <p:cNvPr id="276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000501"/>
                        <a:ext cx="61976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0"/>
          <p:cNvGraphicFramePr>
            <a:graphicFrameLocks noChangeAspect="1"/>
          </p:cNvGraphicFramePr>
          <p:nvPr/>
        </p:nvGraphicFramePr>
        <p:xfrm>
          <a:off x="2038351" y="5572126"/>
          <a:ext cx="15716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13" imgW="723600" imgH="228600" progId="Equation.3">
                  <p:embed/>
                </p:oleObj>
              </mc:Choice>
              <mc:Fallback>
                <p:oleObj name="Equation" r:id="rId13" imgW="723600" imgH="228600" progId="Equation.3">
                  <p:embed/>
                  <p:pic>
                    <p:nvPicPr>
                      <p:cNvPr id="276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1" y="5572126"/>
                        <a:ext cx="15716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6" name="Object 11"/>
          <p:cNvGraphicFramePr>
            <a:graphicFrameLocks noChangeAspect="1"/>
          </p:cNvGraphicFramePr>
          <p:nvPr/>
        </p:nvGraphicFramePr>
        <p:xfrm>
          <a:off x="7381876" y="5643564"/>
          <a:ext cx="24288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15" imgW="1180588" imgH="253890" progId="Equation.3">
                  <p:embed/>
                </p:oleObj>
              </mc:Choice>
              <mc:Fallback>
                <p:oleObj name="Equation" r:id="rId15" imgW="1180588" imgH="253890" progId="Equation.3">
                  <p:embed/>
                  <p:pic>
                    <p:nvPicPr>
                      <p:cNvPr id="276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5643564"/>
                        <a:ext cx="24288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2FE505-DE62-4A3C-AEEA-2A8259D6AE2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5.1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傅立葉轉換中的絕對值與相位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8" name="Text Box 6"/>
          <p:cNvSpPr txBox="1">
            <a:spLocks noChangeArrowheads="1"/>
          </p:cNvSpPr>
          <p:nvPr/>
        </p:nvSpPr>
        <p:spPr bwMode="auto">
          <a:xfrm>
            <a:off x="1919288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連續時間訊號</a:t>
            </a:r>
          </a:p>
        </p:txBody>
      </p:sp>
      <p:sp>
        <p:nvSpPr>
          <p:cNvPr id="103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1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2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3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" name="Text Box 33"/>
          <p:cNvSpPr txBox="1">
            <a:spLocks noChangeArrowheads="1"/>
          </p:cNvSpPr>
          <p:nvPr/>
        </p:nvSpPr>
        <p:spPr bwMode="auto">
          <a:xfrm>
            <a:off x="1952625" y="35004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絕對值頻譜</a:t>
            </a:r>
            <a:r>
              <a:rPr lang="en-US" altLang="zh-TW"/>
              <a:t>(Magnitude spectrum)</a:t>
            </a:r>
          </a:p>
        </p:txBody>
      </p:sp>
      <p:sp>
        <p:nvSpPr>
          <p:cNvPr id="1045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6" name="Object 47"/>
          <p:cNvGraphicFramePr>
            <a:graphicFrameLocks noChangeAspect="1"/>
          </p:cNvGraphicFramePr>
          <p:nvPr/>
        </p:nvGraphicFramePr>
        <p:xfrm>
          <a:off x="1992314" y="2565400"/>
          <a:ext cx="3959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方程式" r:id="rId3" imgW="2311400" imgH="203200" progId="Equation.3">
                  <p:embed/>
                </p:oleObj>
              </mc:Choice>
              <mc:Fallback>
                <p:oleObj name="方程式" r:id="rId3" imgW="2311400" imgH="203200" progId="Equation.3">
                  <p:embed/>
                  <p:pic>
                    <p:nvPicPr>
                      <p:cNvPr id="102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565400"/>
                        <a:ext cx="3959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5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7" name="Object 49"/>
          <p:cNvGraphicFramePr>
            <a:graphicFrameLocks noChangeAspect="1"/>
          </p:cNvGraphicFramePr>
          <p:nvPr/>
        </p:nvGraphicFramePr>
        <p:xfrm>
          <a:off x="1952626" y="2928939"/>
          <a:ext cx="2879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方程式" r:id="rId5" imgW="1663700" imgH="228600" progId="Equation.3">
                  <p:embed/>
                </p:oleObj>
              </mc:Choice>
              <mc:Fallback>
                <p:oleObj name="方程式" r:id="rId5" imgW="1663700" imgH="228600" progId="Equation.3">
                  <p:embed/>
                  <p:pic>
                    <p:nvPicPr>
                      <p:cNvPr id="102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928939"/>
                        <a:ext cx="28797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8" name="Object 52"/>
          <p:cNvGraphicFramePr>
            <a:graphicFrameLocks noChangeAspect="1"/>
          </p:cNvGraphicFramePr>
          <p:nvPr/>
        </p:nvGraphicFramePr>
        <p:xfrm>
          <a:off x="2024064" y="4000501"/>
          <a:ext cx="41036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方程式" r:id="rId7" imgW="2705100" imgH="292100" progId="Equation.3">
                  <p:embed/>
                </p:oleObj>
              </mc:Choice>
              <mc:Fallback>
                <p:oleObj name="方程式" r:id="rId7" imgW="2705100" imgH="292100" progId="Equation.3">
                  <p:embed/>
                  <p:pic>
                    <p:nvPicPr>
                      <p:cNvPr id="102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000501"/>
                        <a:ext cx="41036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54"/>
          <p:cNvSpPr txBox="1">
            <a:spLocks noChangeArrowheads="1"/>
          </p:cNvSpPr>
          <p:nvPr/>
        </p:nvSpPr>
        <p:spPr bwMode="auto">
          <a:xfrm>
            <a:off x="1952626" y="4786313"/>
            <a:ext cx="3675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相位頻譜</a:t>
            </a:r>
            <a:r>
              <a:rPr lang="en-US" altLang="zh-TW"/>
              <a:t>(phase spectrum)</a:t>
            </a:r>
          </a:p>
        </p:txBody>
      </p:sp>
      <p:sp>
        <p:nvSpPr>
          <p:cNvPr id="1049" name="Rectangle 56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9" name="Object 55"/>
          <p:cNvGraphicFramePr>
            <a:graphicFrameLocks noChangeAspect="1"/>
          </p:cNvGraphicFramePr>
          <p:nvPr/>
        </p:nvGraphicFramePr>
        <p:xfrm>
          <a:off x="2024063" y="5214938"/>
          <a:ext cx="33845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方程式" r:id="rId9" imgW="1981200" imgH="419100" progId="Equation.3">
                  <p:embed/>
                </p:oleObj>
              </mc:Choice>
              <mc:Fallback>
                <p:oleObj name="方程式" r:id="rId9" imgW="1981200" imgH="419100" progId="Equation.3">
                  <p:embed/>
                  <p:pic>
                    <p:nvPicPr>
                      <p:cNvPr id="102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214938"/>
                        <a:ext cx="338455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Rectangle 5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0" name="Object 57"/>
          <p:cNvGraphicFramePr>
            <a:graphicFrameLocks noChangeAspect="1"/>
          </p:cNvGraphicFramePr>
          <p:nvPr/>
        </p:nvGraphicFramePr>
        <p:xfrm>
          <a:off x="6527801" y="2492376"/>
          <a:ext cx="3889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方程式" r:id="rId11" imgW="2349500" imgH="228600" progId="Equation.3">
                  <p:embed/>
                </p:oleObj>
              </mc:Choice>
              <mc:Fallback>
                <p:oleObj name="方程式" r:id="rId11" imgW="2349500" imgH="228600" progId="Equation.3">
                  <p:embed/>
                  <p:pic>
                    <p:nvPicPr>
                      <p:cNvPr id="103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492376"/>
                        <a:ext cx="38893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Text Box 59"/>
          <p:cNvSpPr txBox="1">
            <a:spLocks noChangeArrowheads="1"/>
          </p:cNvSpPr>
          <p:nvPr/>
        </p:nvSpPr>
        <p:spPr bwMode="auto">
          <a:xfrm>
            <a:off x="6383338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離散時間訊號</a:t>
            </a:r>
          </a:p>
        </p:txBody>
      </p:sp>
      <p:sp>
        <p:nvSpPr>
          <p:cNvPr id="1052" name="Rectangle 61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1" name="Object 60"/>
          <p:cNvGraphicFramePr>
            <a:graphicFrameLocks noChangeAspect="1"/>
          </p:cNvGraphicFramePr>
          <p:nvPr/>
        </p:nvGraphicFramePr>
        <p:xfrm>
          <a:off x="6524626" y="2928939"/>
          <a:ext cx="30956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13" imgW="1714500" imgH="254000" progId="Equation.3">
                  <p:embed/>
                </p:oleObj>
              </mc:Choice>
              <mc:Fallback>
                <p:oleObj name="方程式" r:id="rId13" imgW="1714500" imgH="254000" progId="Equation.3">
                  <p:embed/>
                  <p:pic>
                    <p:nvPicPr>
                      <p:cNvPr id="103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928939"/>
                        <a:ext cx="30956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Rectangle 6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2" name="Object 64"/>
          <p:cNvGraphicFramePr>
            <a:graphicFrameLocks noChangeAspect="1"/>
          </p:cNvGraphicFramePr>
          <p:nvPr/>
        </p:nvGraphicFramePr>
        <p:xfrm>
          <a:off x="6381750" y="4071939"/>
          <a:ext cx="40338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15" imgW="2832100" imgH="304800" progId="Equation.3">
                  <p:embed/>
                </p:oleObj>
              </mc:Choice>
              <mc:Fallback>
                <p:oleObj name="方程式" r:id="rId15" imgW="2832100" imgH="304800" progId="Equation.3">
                  <p:embed/>
                  <p:pic>
                    <p:nvPicPr>
                      <p:cNvPr id="1032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071939"/>
                        <a:ext cx="40338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Rectangle 6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3" name="Object 66"/>
          <p:cNvGraphicFramePr>
            <a:graphicFrameLocks noChangeAspect="1"/>
          </p:cNvGraphicFramePr>
          <p:nvPr/>
        </p:nvGraphicFramePr>
        <p:xfrm>
          <a:off x="6310313" y="5214939"/>
          <a:ext cx="3600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方程式" r:id="rId17" imgW="2044700" imgH="457200" progId="Equation.3">
                  <p:embed/>
                </p:oleObj>
              </mc:Choice>
              <mc:Fallback>
                <p:oleObj name="方程式" r:id="rId17" imgW="2044700" imgH="457200" progId="Equation.3">
                  <p:embed/>
                  <p:pic>
                    <p:nvPicPr>
                      <p:cNvPr id="1033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214939"/>
                        <a:ext cx="3600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33"/>
          <p:cNvSpPr txBox="1">
            <a:spLocks noChangeArrowheads="1"/>
          </p:cNvSpPr>
          <p:nvPr/>
        </p:nvSpPr>
        <p:spPr bwMode="auto">
          <a:xfrm>
            <a:off x="6381750" y="35004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絕對值頻譜</a:t>
            </a:r>
            <a:r>
              <a:rPr lang="en-US" altLang="zh-TW"/>
              <a:t>(Magnitude spectrum)</a:t>
            </a:r>
          </a:p>
        </p:txBody>
      </p:sp>
      <p:sp>
        <p:nvSpPr>
          <p:cNvPr id="1056" name="Text Box 54"/>
          <p:cNvSpPr txBox="1">
            <a:spLocks noChangeArrowheads="1"/>
          </p:cNvSpPr>
          <p:nvPr/>
        </p:nvSpPr>
        <p:spPr bwMode="auto">
          <a:xfrm>
            <a:off x="6453188" y="4786313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相位頻譜</a:t>
            </a:r>
            <a:r>
              <a:rPr lang="en-US" altLang="zh-TW"/>
              <a:t>(phase spectrum)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7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50BA95-98A1-4AA6-9978-EC2CC53E94F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0" name="文字方塊 3"/>
          <p:cNvSpPr txBox="1">
            <a:spLocks noChangeArrowheads="1"/>
          </p:cNvSpPr>
          <p:nvPr/>
        </p:nvSpPr>
        <p:spPr bwMode="auto">
          <a:xfrm>
            <a:off x="1952625" y="2000250"/>
            <a:ext cx="492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例題</a:t>
            </a:r>
            <a:r>
              <a:rPr lang="en-US" altLang="zh-TW" b="1"/>
              <a:t>5.8  </a:t>
            </a:r>
            <a:r>
              <a:rPr lang="zh-TW" altLang="en-US"/>
              <a:t>二階連續時間</a:t>
            </a:r>
            <a:r>
              <a:rPr lang="en-US" altLang="zh-TW"/>
              <a:t>LTI</a:t>
            </a:r>
            <a:r>
              <a:rPr lang="zh-TW" altLang="en-US"/>
              <a:t>系統的脈衝響應</a:t>
            </a: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024063" y="2500313"/>
          <a:ext cx="39290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2146300" imgH="431800" progId="Equation.3">
                  <p:embed/>
                </p:oleObj>
              </mc:Choice>
              <mc:Fallback>
                <p:oleObj name="Equation" r:id="rId3" imgW="2146300" imgH="431800" progId="Equation.3">
                  <p:embed/>
                  <p:pic>
                    <p:nvPicPr>
                      <p:cNvPr id="286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00313"/>
                        <a:ext cx="392906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952626" y="3357563"/>
          <a:ext cx="64293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3098800" imgH="469900" progId="Equation.3">
                  <p:embed/>
                </p:oleObj>
              </mc:Choice>
              <mc:Fallback>
                <p:oleObj name="Equation" r:id="rId5" imgW="3098800" imgH="4699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357563"/>
                        <a:ext cx="6429375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024064" y="5214938"/>
          <a:ext cx="3432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1828800" imgH="660240" progId="Equation.3">
                  <p:embed/>
                </p:oleObj>
              </mc:Choice>
              <mc:Fallback>
                <p:oleObj name="Equation" r:id="rId7" imgW="1828800" imgH="660240" progId="Equation.3">
                  <p:embed/>
                  <p:pic>
                    <p:nvPicPr>
                      <p:cNvPr id="286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5214938"/>
                        <a:ext cx="3432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2024063" y="4572000"/>
          <a:ext cx="1020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286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572000"/>
                        <a:ext cx="10207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4" name="Picture 8" descr="Fig_5-8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500563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4648887-A561-4B77-AA27-9A0B6D1F9D5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1938339" y="2143125"/>
          <a:ext cx="10493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482400" imgH="203040" progId="Equation.3">
                  <p:embed/>
                </p:oleObj>
              </mc:Choice>
              <mc:Fallback>
                <p:oleObj name="Equation" r:id="rId3" imgW="482400" imgH="203040" progId="Equation.3">
                  <p:embed/>
                  <p:pic>
                    <p:nvPicPr>
                      <p:cNvPr id="296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9" y="2143125"/>
                        <a:ext cx="10493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952625" y="2714625"/>
          <a:ext cx="35194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1879560" imgH="660240" progId="Equation.3">
                  <p:embed/>
                </p:oleObj>
              </mc:Choice>
              <mc:Fallback>
                <p:oleObj name="Equation" r:id="rId5" imgW="1879560" imgH="660240" progId="Equation.3">
                  <p:embed/>
                  <p:pic>
                    <p:nvPicPr>
                      <p:cNvPr id="296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714625"/>
                        <a:ext cx="3519488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4" name="Picture 5" descr="Fig_5-9b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43125"/>
            <a:ext cx="3676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952625" y="4357688"/>
          <a:ext cx="744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8" imgW="342720" imgH="203040" progId="Equation.3">
                  <p:embed/>
                </p:oleObj>
              </mc:Choice>
              <mc:Fallback>
                <p:oleObj name="Equation" r:id="rId8" imgW="342720" imgH="203040" progId="Equation.3">
                  <p:embed/>
                  <p:pic>
                    <p:nvPicPr>
                      <p:cNvPr id="297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357688"/>
                        <a:ext cx="7445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1952626" y="5000626"/>
          <a:ext cx="2232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10" imgW="1193800" imgH="228600" progId="Equation.3">
                  <p:embed/>
                </p:oleObj>
              </mc:Choice>
              <mc:Fallback>
                <p:oleObj name="Equation" r:id="rId10" imgW="1193800" imgH="228600" progId="Equation.3">
                  <p:embed/>
                  <p:pic>
                    <p:nvPicPr>
                      <p:cNvPr id="297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5000626"/>
                        <a:ext cx="22320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Picture 8" descr="Fig_5-8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4500563"/>
            <a:ext cx="3629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D03BBE2-26A6-445E-A6C6-A3E69682E75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8"/>
          <p:cNvGraphicFramePr>
            <a:graphicFrameLocks noChangeAspect="1"/>
          </p:cNvGraphicFramePr>
          <p:nvPr/>
        </p:nvGraphicFramePr>
        <p:xfrm>
          <a:off x="1952625" y="2143125"/>
          <a:ext cx="827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380880" imgH="203040" progId="Equation.3">
                  <p:embed/>
                </p:oleObj>
              </mc:Choice>
              <mc:Fallback>
                <p:oleObj name="Equation" r:id="rId3" imgW="380880" imgH="203040" progId="Equation.3">
                  <p:embed/>
                  <p:pic>
                    <p:nvPicPr>
                      <p:cNvPr id="307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143125"/>
                        <a:ext cx="8270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9"/>
          <p:cNvGraphicFramePr>
            <a:graphicFrameLocks noChangeAspect="1"/>
          </p:cNvGraphicFramePr>
          <p:nvPr/>
        </p:nvGraphicFramePr>
        <p:xfrm>
          <a:off x="1952626" y="2786063"/>
          <a:ext cx="416401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2222280" imgH="660240" progId="Equation.3">
                  <p:embed/>
                </p:oleObj>
              </mc:Choice>
              <mc:Fallback>
                <p:oleObj name="Equation" r:id="rId5" imgW="2222280" imgH="660240" progId="Equation.3">
                  <p:embed/>
                  <p:pic>
                    <p:nvPicPr>
                      <p:cNvPr id="307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786063"/>
                        <a:ext cx="4164013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11" descr="Fig_5-8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286001"/>
            <a:ext cx="36385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12CD002-89D7-4060-9254-49EBE5C6411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一階與二階的離散時間線性非時變系統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2063750" y="2636838"/>
          <a:ext cx="38163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方程式" r:id="rId3" imgW="1916868" imgH="203112" progId="Equation.3">
                  <p:embed/>
                </p:oleObj>
              </mc:Choice>
              <mc:Fallback>
                <p:oleObj name="方程式" r:id="rId3" imgW="1916868" imgH="203112" progId="Equation.3">
                  <p:embed/>
                  <p:pic>
                    <p:nvPicPr>
                      <p:cNvPr id="317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36838"/>
                        <a:ext cx="38163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Text Box 7"/>
          <p:cNvSpPr txBox="1">
            <a:spLocks noChangeArrowheads="1"/>
          </p:cNvSpPr>
          <p:nvPr/>
        </p:nvSpPr>
        <p:spPr bwMode="auto">
          <a:xfrm>
            <a:off x="1919289" y="2133600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一階的離散時間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7" name="Object 9"/>
          <p:cNvGraphicFramePr>
            <a:graphicFrameLocks noChangeAspect="1"/>
          </p:cNvGraphicFramePr>
          <p:nvPr/>
        </p:nvGraphicFramePr>
        <p:xfrm>
          <a:off x="2095501" y="3214689"/>
          <a:ext cx="33829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方程式" r:id="rId5" imgW="1841500" imgH="228600" progId="Equation.3">
                  <p:embed/>
                </p:oleObj>
              </mc:Choice>
              <mc:Fallback>
                <p:oleObj name="方程式" r:id="rId5" imgW="1841500" imgH="228600" progId="Equation.3">
                  <p:embed/>
                  <p:pic>
                    <p:nvPicPr>
                      <p:cNvPr id="317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214689"/>
                        <a:ext cx="33829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2"/>
          <p:cNvGraphicFramePr>
            <a:graphicFrameLocks noChangeAspect="1"/>
          </p:cNvGraphicFramePr>
          <p:nvPr/>
        </p:nvGraphicFramePr>
        <p:xfrm>
          <a:off x="2135188" y="4149726"/>
          <a:ext cx="2159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31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149726"/>
                        <a:ext cx="21590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5"/>
          <p:cNvGraphicFramePr>
            <a:graphicFrameLocks noChangeAspect="1"/>
          </p:cNvGraphicFramePr>
          <p:nvPr/>
        </p:nvGraphicFramePr>
        <p:xfrm>
          <a:off x="2063750" y="5013325"/>
          <a:ext cx="28082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方程式" r:id="rId9" imgW="1397000" imgH="228600" progId="Equation.3">
                  <p:embed/>
                </p:oleObj>
              </mc:Choice>
              <mc:Fallback>
                <p:oleObj name="方程式" r:id="rId9" imgW="1397000" imgH="228600" progId="Equation.3">
                  <p:embed/>
                  <p:pic>
                    <p:nvPicPr>
                      <p:cNvPr id="3174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013325"/>
                        <a:ext cx="280828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50" name="Object 18"/>
          <p:cNvGraphicFramePr>
            <a:graphicFrameLocks noChangeAspect="1"/>
          </p:cNvGraphicFramePr>
          <p:nvPr/>
        </p:nvGraphicFramePr>
        <p:xfrm>
          <a:off x="6167439" y="3573464"/>
          <a:ext cx="4103687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方程式" r:id="rId11" imgW="2222280" imgH="914400" progId="Equation.3">
                  <p:embed/>
                </p:oleObj>
              </mc:Choice>
              <mc:Fallback>
                <p:oleObj name="方程式" r:id="rId11" imgW="2222280" imgH="914400" progId="Equation.3">
                  <p:embed/>
                  <p:pic>
                    <p:nvPicPr>
                      <p:cNvPr id="317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3573464"/>
                        <a:ext cx="4103687" cy="167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51" name="Object 21"/>
          <p:cNvGraphicFramePr>
            <a:graphicFrameLocks noChangeAspect="1"/>
          </p:cNvGraphicFramePr>
          <p:nvPr/>
        </p:nvGraphicFramePr>
        <p:xfrm>
          <a:off x="6240463" y="5373688"/>
          <a:ext cx="39608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方程式" r:id="rId13" imgW="2120900" imgH="419100" progId="Equation.3">
                  <p:embed/>
                </p:oleObj>
              </mc:Choice>
              <mc:Fallback>
                <p:oleObj name="方程式" r:id="rId13" imgW="2120900" imgH="419100" progId="Equation.3">
                  <p:embed/>
                  <p:pic>
                    <p:nvPicPr>
                      <p:cNvPr id="3175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373688"/>
                        <a:ext cx="3960812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文字方塊 15"/>
          <p:cNvSpPr txBox="1">
            <a:spLocks noChangeArrowheads="1"/>
          </p:cNvSpPr>
          <p:nvPr/>
        </p:nvSpPr>
        <p:spPr bwMode="auto">
          <a:xfrm>
            <a:off x="2063750" y="3716338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系統的頻率響應</a:t>
            </a:r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156F5BB-1A93-4F1A-BA9D-B919BC206CA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063751" y="2636839"/>
          <a:ext cx="25193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方程式" r:id="rId3" imgW="1333500" imgH="393700" progId="Equation.3">
                  <p:embed/>
                </p:oleObj>
              </mc:Choice>
              <mc:Fallback>
                <p:oleObj name="方程式" r:id="rId3" imgW="1333500" imgH="393700" progId="Equation.3">
                  <p:embed/>
                  <p:pic>
                    <p:nvPicPr>
                      <p:cNvPr id="327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9"/>
                        <a:ext cx="251936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063751" y="2060575"/>
            <a:ext cx="424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5.9  </a:t>
            </a:r>
            <a:r>
              <a:rPr lang="zh-TW" altLang="en-US"/>
              <a:t>一階的離散時間</a:t>
            </a:r>
            <a:r>
              <a:rPr lang="en-US" altLang="zh-TW"/>
              <a:t>LTI</a:t>
            </a:r>
            <a:r>
              <a:rPr lang="zh-TW" altLang="en-US"/>
              <a:t>系統</a:t>
            </a:r>
            <a:endParaRPr lang="en-US" altLang="zh-TW" b="1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1" name="Object 7"/>
          <p:cNvGraphicFramePr>
            <a:graphicFrameLocks noChangeAspect="1"/>
          </p:cNvGraphicFramePr>
          <p:nvPr/>
        </p:nvGraphicFramePr>
        <p:xfrm>
          <a:off x="2135189" y="3573463"/>
          <a:ext cx="3240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方程式" r:id="rId5" imgW="1892300" imgH="457200" progId="Equation.3">
                  <p:embed/>
                </p:oleObj>
              </mc:Choice>
              <mc:Fallback>
                <p:oleObj name="方程式" r:id="rId5" imgW="1892300" imgH="457200" progId="Equation.3">
                  <p:embed/>
                  <p:pic>
                    <p:nvPicPr>
                      <p:cNvPr id="327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573463"/>
                        <a:ext cx="324008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2" name="Object 9"/>
          <p:cNvGraphicFramePr>
            <a:graphicFrameLocks noChangeAspect="1"/>
          </p:cNvGraphicFramePr>
          <p:nvPr/>
        </p:nvGraphicFramePr>
        <p:xfrm>
          <a:off x="2063750" y="4652963"/>
          <a:ext cx="41036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方程式" r:id="rId7" imgW="2222500" imgH="419100" progId="Equation.3">
                  <p:embed/>
                </p:oleObj>
              </mc:Choice>
              <mc:Fallback>
                <p:oleObj name="方程式" r:id="rId7" imgW="2222500" imgH="419100" progId="Equation.3">
                  <p:embed/>
                  <p:pic>
                    <p:nvPicPr>
                      <p:cNvPr id="327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652963"/>
                        <a:ext cx="4103688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9" name="Picture 11" descr="Fig_5-9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16114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Fig_5-9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292601"/>
            <a:ext cx="3657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944E7D-F8D6-4A78-8671-D511F4398A8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2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1992314" y="2565400"/>
          <a:ext cx="79200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方程式" r:id="rId3" imgW="3949700" imgH="228600" progId="Equation.3">
                  <p:embed/>
                </p:oleObj>
              </mc:Choice>
              <mc:Fallback>
                <p:oleObj name="方程式" r:id="rId3" imgW="3949700" imgH="228600" progId="Equation.3">
                  <p:embed/>
                  <p:pic>
                    <p:nvPicPr>
                      <p:cNvPr id="337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565400"/>
                        <a:ext cx="792003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 Box 6"/>
          <p:cNvSpPr txBox="1">
            <a:spLocks noChangeArrowheads="1"/>
          </p:cNvSpPr>
          <p:nvPr/>
        </p:nvSpPr>
        <p:spPr bwMode="auto">
          <a:xfrm>
            <a:off x="1919289" y="2133600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二階的離散時間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sp>
        <p:nvSpPr>
          <p:cNvPr id="33804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2063751" y="3213100"/>
          <a:ext cx="66087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方程式" r:id="rId5" imgW="3251160" imgH="228600" progId="Equation.3">
                  <p:embed/>
                </p:oleObj>
              </mc:Choice>
              <mc:Fallback>
                <p:oleObj name="方程式" r:id="rId5" imgW="3251160" imgH="228600" progId="Equation.3">
                  <p:embed/>
                  <p:pic>
                    <p:nvPicPr>
                      <p:cNvPr id="337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213100"/>
                        <a:ext cx="66087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6" name="Object 10"/>
          <p:cNvGraphicFramePr>
            <a:graphicFrameLocks noChangeAspect="1"/>
          </p:cNvGraphicFramePr>
          <p:nvPr/>
        </p:nvGraphicFramePr>
        <p:xfrm>
          <a:off x="2063751" y="4292600"/>
          <a:ext cx="4276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方程式" r:id="rId7" imgW="2133360" imgH="393480" progId="Equation.3">
                  <p:embed/>
                </p:oleObj>
              </mc:Choice>
              <mc:Fallback>
                <p:oleObj name="方程式" r:id="rId7" imgW="2133360" imgH="393480" progId="Equation.3">
                  <p:embed/>
                  <p:pic>
                    <p:nvPicPr>
                      <p:cNvPr id="3379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292600"/>
                        <a:ext cx="42767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7" name="Object 14"/>
          <p:cNvGraphicFramePr>
            <a:graphicFrameLocks noChangeAspect="1"/>
          </p:cNvGraphicFramePr>
          <p:nvPr/>
        </p:nvGraphicFramePr>
        <p:xfrm>
          <a:off x="2063750" y="5084764"/>
          <a:ext cx="403225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方程式" r:id="rId9" imgW="2362200" imgH="838200" progId="Equation.3">
                  <p:embed/>
                </p:oleObj>
              </mc:Choice>
              <mc:Fallback>
                <p:oleObj name="方程式" r:id="rId9" imgW="2362200" imgH="838200" progId="Equation.3">
                  <p:embed/>
                  <p:pic>
                    <p:nvPicPr>
                      <p:cNvPr id="3379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084764"/>
                        <a:ext cx="4032250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7"/>
          <p:cNvGraphicFramePr>
            <a:graphicFrameLocks noChangeAspect="1"/>
          </p:cNvGraphicFramePr>
          <p:nvPr/>
        </p:nvGraphicFramePr>
        <p:xfrm>
          <a:off x="8739188" y="5143501"/>
          <a:ext cx="15605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方程式" r:id="rId11" imgW="850680" imgH="444240" progId="Equation.3">
                  <p:embed/>
                </p:oleObj>
              </mc:Choice>
              <mc:Fallback>
                <p:oleObj name="方程式" r:id="rId11" imgW="850680" imgH="444240" progId="Equation.3">
                  <p:embed/>
                  <p:pic>
                    <p:nvPicPr>
                      <p:cNvPr id="3379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188" y="5143501"/>
                        <a:ext cx="1560512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8"/>
          <p:cNvGraphicFramePr>
            <a:graphicFrameLocks noChangeAspect="1"/>
          </p:cNvGraphicFramePr>
          <p:nvPr/>
        </p:nvGraphicFramePr>
        <p:xfrm>
          <a:off x="6738938" y="5143501"/>
          <a:ext cx="16573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方程式" r:id="rId13" imgW="850531" imgH="444307" progId="Equation.3">
                  <p:embed/>
                </p:oleObj>
              </mc:Choice>
              <mc:Fallback>
                <p:oleObj name="方程式" r:id="rId13" imgW="850531" imgH="444307" progId="Equation.3">
                  <p:embed/>
                  <p:pic>
                    <p:nvPicPr>
                      <p:cNvPr id="3379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5143501"/>
                        <a:ext cx="165735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文字方塊 14"/>
          <p:cNvSpPr txBox="1">
            <a:spLocks noChangeArrowheads="1"/>
          </p:cNvSpPr>
          <p:nvPr/>
        </p:nvSpPr>
        <p:spPr bwMode="auto">
          <a:xfrm>
            <a:off x="2063751" y="3860800"/>
            <a:ext cx="251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其頻率響應</a:t>
            </a:r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3D6BCA3-5185-45F9-BB4B-1293E873E12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8" name="Rectangle 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9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9"/>
          <p:cNvGraphicFramePr>
            <a:graphicFrameLocks noChangeAspect="1"/>
          </p:cNvGraphicFramePr>
          <p:nvPr/>
        </p:nvGraphicFramePr>
        <p:xfrm>
          <a:off x="2024063" y="2214563"/>
          <a:ext cx="67691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方程式" r:id="rId3" imgW="3505200" imgH="393700" progId="Equation.3">
                  <p:embed/>
                </p:oleObj>
              </mc:Choice>
              <mc:Fallback>
                <p:oleObj name="方程式" r:id="rId3" imgW="3505200" imgH="393700" progId="Equation.3">
                  <p:embed/>
                  <p:pic>
                    <p:nvPicPr>
                      <p:cNvPr id="348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214563"/>
                        <a:ext cx="676910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9" name="Object 14"/>
          <p:cNvGraphicFramePr>
            <a:graphicFrameLocks noChangeAspect="1"/>
          </p:cNvGraphicFramePr>
          <p:nvPr/>
        </p:nvGraphicFramePr>
        <p:xfrm>
          <a:off x="2095501" y="3071813"/>
          <a:ext cx="7921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方程式" r:id="rId5" imgW="355138" imgH="177569" progId="Equation.3">
                  <p:embed/>
                </p:oleObj>
              </mc:Choice>
              <mc:Fallback>
                <p:oleObj name="方程式" r:id="rId5" imgW="355138" imgH="177569" progId="Equation.3">
                  <p:embed/>
                  <p:pic>
                    <p:nvPicPr>
                      <p:cNvPr id="348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071813"/>
                        <a:ext cx="7921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1524001" y="2868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0" name="Object 16"/>
          <p:cNvGraphicFramePr>
            <a:graphicFrameLocks noChangeAspect="1"/>
          </p:cNvGraphicFramePr>
          <p:nvPr/>
        </p:nvGraphicFramePr>
        <p:xfrm>
          <a:off x="2024063" y="3643313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方程式" r:id="rId7" imgW="1346200" imgH="419100" progId="Equation.3">
                  <p:embed/>
                </p:oleObj>
              </mc:Choice>
              <mc:Fallback>
                <p:oleObj name="方程式" r:id="rId7" imgW="1346200" imgH="419100" progId="Equation.3">
                  <p:embed/>
                  <p:pic>
                    <p:nvPicPr>
                      <p:cNvPr id="348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643313"/>
                        <a:ext cx="25209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1" name="Object 18"/>
          <p:cNvGraphicFramePr>
            <a:graphicFrameLocks noChangeAspect="1"/>
          </p:cNvGraphicFramePr>
          <p:nvPr/>
        </p:nvGraphicFramePr>
        <p:xfrm>
          <a:off x="2024064" y="4500563"/>
          <a:ext cx="2339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方程式" r:id="rId9" imgW="1206500" imgH="228600" progId="Equation.3">
                  <p:embed/>
                </p:oleObj>
              </mc:Choice>
              <mc:Fallback>
                <p:oleObj name="方程式" r:id="rId9" imgW="1206500" imgH="228600" progId="Equation.3">
                  <p:embed/>
                  <p:pic>
                    <p:nvPicPr>
                      <p:cNvPr id="3482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500563"/>
                        <a:ext cx="23399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2" name="Object 20"/>
          <p:cNvGraphicFramePr>
            <a:graphicFrameLocks noChangeAspect="1"/>
          </p:cNvGraphicFramePr>
          <p:nvPr/>
        </p:nvGraphicFramePr>
        <p:xfrm>
          <a:off x="6167438" y="3071813"/>
          <a:ext cx="863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方程式" r:id="rId11" imgW="393359" imgH="177646" progId="Equation.3">
                  <p:embed/>
                </p:oleObj>
              </mc:Choice>
              <mc:Fallback>
                <p:oleObj name="方程式" r:id="rId11" imgW="393359" imgH="177646" progId="Equation.3">
                  <p:embed/>
                  <p:pic>
                    <p:nvPicPr>
                      <p:cNvPr id="348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071813"/>
                        <a:ext cx="8636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3" name="Object 22"/>
          <p:cNvGraphicFramePr>
            <a:graphicFrameLocks noChangeAspect="1"/>
          </p:cNvGraphicFramePr>
          <p:nvPr/>
        </p:nvGraphicFramePr>
        <p:xfrm>
          <a:off x="6238875" y="3643314"/>
          <a:ext cx="2590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方程式" r:id="rId13" imgW="1384300" imgH="431800" progId="Equation.3">
                  <p:embed/>
                </p:oleObj>
              </mc:Choice>
              <mc:Fallback>
                <p:oleObj name="方程式" r:id="rId13" imgW="1384300" imgH="431800" progId="Equation.3">
                  <p:embed/>
                  <p:pic>
                    <p:nvPicPr>
                      <p:cNvPr id="348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643314"/>
                        <a:ext cx="25908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Rectangle 2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4" name="Object 26"/>
          <p:cNvGraphicFramePr>
            <a:graphicFrameLocks noChangeAspect="1"/>
          </p:cNvGraphicFramePr>
          <p:nvPr/>
        </p:nvGraphicFramePr>
        <p:xfrm>
          <a:off x="6167438" y="4572000"/>
          <a:ext cx="2736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方程式" r:id="rId15" imgW="1397000" imgH="228600" progId="Equation.3">
                  <p:embed/>
                </p:oleObj>
              </mc:Choice>
              <mc:Fallback>
                <p:oleObj name="方程式" r:id="rId15" imgW="1397000" imgH="228600" progId="Equation.3">
                  <p:embed/>
                  <p:pic>
                    <p:nvPicPr>
                      <p:cNvPr id="348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572000"/>
                        <a:ext cx="27368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2062164" y="2492375"/>
          <a:ext cx="39639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方程式" r:id="rId3" imgW="2006280" imgH="393480" progId="Equation.3">
                  <p:embed/>
                </p:oleObj>
              </mc:Choice>
              <mc:Fallback>
                <p:oleObj name="方程式" r:id="rId3" imgW="2006280" imgH="393480" progId="Equation.3">
                  <p:embed/>
                  <p:pic>
                    <p:nvPicPr>
                      <p:cNvPr id="358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4" y="2492375"/>
                        <a:ext cx="3963987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024063" y="2071689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5.10  </a:t>
            </a:r>
            <a:r>
              <a:rPr lang="zh-TW" altLang="en-US"/>
              <a:t>二階離散時間</a:t>
            </a:r>
            <a:r>
              <a:rPr lang="en-US" altLang="zh-TW"/>
              <a:t>LTI</a:t>
            </a:r>
            <a:r>
              <a:rPr lang="zh-TW" altLang="en-US"/>
              <a:t>系統</a:t>
            </a:r>
            <a:endParaRPr lang="en-US" altLang="zh-TW" b="1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2135188" y="3357564"/>
          <a:ext cx="799306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方程式" r:id="rId5" imgW="4419600" imgH="914400" progId="Equation.3">
                  <p:embed/>
                </p:oleObj>
              </mc:Choice>
              <mc:Fallback>
                <p:oleObj name="方程式" r:id="rId5" imgW="4419600" imgH="914400" progId="Equation.3">
                  <p:embed/>
                  <p:pic>
                    <p:nvPicPr>
                      <p:cNvPr id="358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357564"/>
                        <a:ext cx="7993062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4" name="Object 9"/>
          <p:cNvGraphicFramePr>
            <a:graphicFrameLocks noChangeAspect="1"/>
          </p:cNvGraphicFramePr>
          <p:nvPr/>
        </p:nvGraphicFramePr>
        <p:xfrm>
          <a:off x="2279651" y="5373688"/>
          <a:ext cx="63166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方程式" r:id="rId7" imgW="3136900" imgH="419100" progId="Equation.3">
                  <p:embed/>
                </p:oleObj>
              </mc:Choice>
              <mc:Fallback>
                <p:oleObj name="方程式" r:id="rId7" imgW="3136900" imgH="419100" progId="Equation.3">
                  <p:embed/>
                  <p:pic>
                    <p:nvPicPr>
                      <p:cNvPr id="358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373688"/>
                        <a:ext cx="63166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EA2FDC-6313-4F6D-883B-315AA6EF45A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26CA44-0AD9-4C12-B2C7-39CFFFE06FD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36870" name="Picture 4" descr="Fig_5-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916114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 descr="Fig_5-1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2926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6"/>
          <p:cNvGraphicFramePr>
            <a:graphicFrameLocks noChangeAspect="1"/>
          </p:cNvGraphicFramePr>
          <p:nvPr/>
        </p:nvGraphicFramePr>
        <p:xfrm>
          <a:off x="2063750" y="2492376"/>
          <a:ext cx="2952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方程式" r:id="rId5" imgW="2005729" imgH="393529" progId="Equation.3">
                  <p:embed/>
                </p:oleObj>
              </mc:Choice>
              <mc:Fallback>
                <p:oleObj name="方程式" r:id="rId5" imgW="2005729" imgH="393529" progId="Equation.3">
                  <p:embed/>
                  <p:pic>
                    <p:nvPicPr>
                      <p:cNvPr id="368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492376"/>
                        <a:ext cx="29527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8"/>
          <p:cNvGraphicFramePr>
            <a:graphicFrameLocks noChangeAspect="1"/>
          </p:cNvGraphicFramePr>
          <p:nvPr/>
        </p:nvGraphicFramePr>
        <p:xfrm>
          <a:off x="2135189" y="4581526"/>
          <a:ext cx="36734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方程式" r:id="rId7" imgW="2438280" imgH="634680" progId="Equation.3">
                  <p:embed/>
                </p:oleObj>
              </mc:Choice>
              <mc:Fallback>
                <p:oleObj name="方程式" r:id="rId7" imgW="2438280" imgH="634680" progId="Equation.3">
                  <p:embed/>
                  <p:pic>
                    <p:nvPicPr>
                      <p:cNvPr id="368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581526"/>
                        <a:ext cx="3673475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連續時間線性非時變系統的波德繪圖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9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18"/>
          <p:cNvGraphicFramePr>
            <a:graphicFrameLocks noChangeAspect="1"/>
          </p:cNvGraphicFramePr>
          <p:nvPr/>
        </p:nvGraphicFramePr>
        <p:xfrm>
          <a:off x="2927350" y="2492375"/>
          <a:ext cx="37211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方程式" r:id="rId3" imgW="1942920" imgH="444240" progId="Equation.3">
                  <p:embed/>
                </p:oleObj>
              </mc:Choice>
              <mc:Fallback>
                <p:oleObj name="方程式" r:id="rId3" imgW="1942920" imgH="444240" progId="Equation.3">
                  <p:embed/>
                  <p:pic>
                    <p:nvPicPr>
                      <p:cNvPr id="37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492375"/>
                        <a:ext cx="37211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文字方塊 18"/>
          <p:cNvSpPr txBox="1">
            <a:spLocks noChangeArrowheads="1"/>
          </p:cNvSpPr>
          <p:nvPr/>
        </p:nvSpPr>
        <p:spPr bwMode="auto">
          <a:xfrm>
            <a:off x="1881189" y="2071688"/>
            <a:ext cx="500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連續時間的</a:t>
            </a:r>
            <a:r>
              <a:rPr lang="en-US" altLang="zh-TW"/>
              <a:t>LTI</a:t>
            </a:r>
            <a:r>
              <a:rPr lang="zh-TW" altLang="en-US"/>
              <a:t>系統</a:t>
            </a:r>
            <a:r>
              <a:rPr lang="zh-TW" altLang="zh-TW"/>
              <a:t>用微分方程式來描述</a:t>
            </a:r>
            <a:endParaRPr lang="zh-TW" altLang="en-US"/>
          </a:p>
        </p:txBody>
      </p:sp>
      <p:sp>
        <p:nvSpPr>
          <p:cNvPr id="37901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20"/>
          <p:cNvGraphicFramePr>
            <a:graphicFrameLocks noChangeAspect="1"/>
          </p:cNvGraphicFramePr>
          <p:nvPr/>
        </p:nvGraphicFramePr>
        <p:xfrm>
          <a:off x="3935414" y="3429000"/>
          <a:ext cx="4948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方程式" r:id="rId5" imgW="2476440" imgH="431640" progId="Equation.3">
                  <p:embed/>
                </p:oleObj>
              </mc:Choice>
              <mc:Fallback>
                <p:oleObj name="方程式" r:id="rId5" imgW="2476440" imgH="431640" progId="Equation.3">
                  <p:embed/>
                  <p:pic>
                    <p:nvPicPr>
                      <p:cNvPr id="3789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3429000"/>
                        <a:ext cx="49482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2" name="Object 22"/>
          <p:cNvGraphicFramePr>
            <a:graphicFrameLocks noChangeAspect="1"/>
          </p:cNvGraphicFramePr>
          <p:nvPr/>
        </p:nvGraphicFramePr>
        <p:xfrm>
          <a:off x="2640014" y="4724401"/>
          <a:ext cx="3976687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7" imgW="2032000" imgH="838200" progId="Equation.3">
                  <p:embed/>
                </p:oleObj>
              </mc:Choice>
              <mc:Fallback>
                <p:oleObj name="Equation" r:id="rId7" imgW="2032000" imgH="838200" progId="Equation.3">
                  <p:embed/>
                  <p:pic>
                    <p:nvPicPr>
                      <p:cNvPr id="3789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724401"/>
                        <a:ext cx="3976687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4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5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6" name="文字方塊 20"/>
          <p:cNvSpPr txBox="1">
            <a:spLocks noChangeArrowheads="1"/>
          </p:cNvSpPr>
          <p:nvPr/>
        </p:nvSpPr>
        <p:spPr bwMode="auto">
          <a:xfrm>
            <a:off x="1919289" y="3573463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作傅立葉轉換</a:t>
            </a:r>
            <a:endParaRPr lang="zh-TW" altLang="en-US"/>
          </a:p>
        </p:txBody>
      </p:sp>
      <p:sp>
        <p:nvSpPr>
          <p:cNvPr id="37907" name="文字方塊 21"/>
          <p:cNvSpPr txBox="1">
            <a:spLocks noChangeArrowheads="1"/>
          </p:cNvSpPr>
          <p:nvPr/>
        </p:nvSpPr>
        <p:spPr bwMode="auto">
          <a:xfrm>
            <a:off x="1992314" y="4365625"/>
            <a:ext cx="475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系統的轉移函數</a:t>
            </a:r>
            <a:r>
              <a:rPr lang="en-US" altLang="zh-TW"/>
              <a:t>(transfer function)</a:t>
            </a:r>
            <a:endParaRPr lang="zh-TW" altLang="en-US"/>
          </a:p>
        </p:txBody>
      </p:sp>
      <p:sp>
        <p:nvSpPr>
          <p:cNvPr id="379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2D8A75-A783-4C0F-A88C-70D0A29AC21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65" name="Rectangle 9"/>
          <p:cNvSpPr>
            <a:spLocks noChangeArrowheads="1"/>
          </p:cNvSpPr>
          <p:nvPr/>
        </p:nvSpPr>
        <p:spPr bwMode="auto">
          <a:xfrm>
            <a:off x="1524001" y="3090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6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7" name="Rectangle 1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2063750" y="2492376"/>
          <a:ext cx="29527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3" imgW="1574800" imgH="330200" progId="Equation.3">
                  <p:embed/>
                </p:oleObj>
              </mc:Choice>
              <mc:Fallback>
                <p:oleObj name="方程式" r:id="rId3" imgW="1574800" imgH="330200" progId="Equation.3">
                  <p:embed/>
                  <p:pic>
                    <p:nvPicPr>
                      <p:cNvPr id="20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492376"/>
                        <a:ext cx="29527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Text Box 14"/>
          <p:cNvSpPr txBox="1">
            <a:spLocks noChangeArrowheads="1"/>
          </p:cNvSpPr>
          <p:nvPr/>
        </p:nvSpPr>
        <p:spPr bwMode="auto">
          <a:xfrm>
            <a:off x="1992313" y="21336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連續時間線性非時變系統</a:t>
            </a:r>
            <a:endParaRPr lang="en-US" altLang="zh-TW" b="1"/>
          </a:p>
        </p:txBody>
      </p:sp>
      <p:sp>
        <p:nvSpPr>
          <p:cNvPr id="2069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5880100" y="2636838"/>
          <a:ext cx="27003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方程式" r:id="rId5" imgW="1447172" imgH="203112" progId="Equation.3">
                  <p:embed/>
                </p:oleObj>
              </mc:Choice>
              <mc:Fallback>
                <p:oleObj name="方程式" r:id="rId5" imgW="1447172" imgH="203112" progId="Equation.3">
                  <p:embed/>
                  <p:pic>
                    <p:nvPicPr>
                      <p:cNvPr id="20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636838"/>
                        <a:ext cx="2700338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2" name="Object 19"/>
          <p:cNvGraphicFramePr>
            <a:graphicFrameLocks noChangeAspect="1"/>
          </p:cNvGraphicFramePr>
          <p:nvPr/>
        </p:nvGraphicFramePr>
        <p:xfrm>
          <a:off x="6527801" y="3213100"/>
          <a:ext cx="3167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7" imgW="1676400" imgH="228600" progId="Equation.3">
                  <p:embed/>
                </p:oleObj>
              </mc:Choice>
              <mc:Fallback>
                <p:oleObj name="方程式" r:id="rId7" imgW="1676400" imgH="228600" progId="Equation.3">
                  <p:embed/>
                  <p:pic>
                    <p:nvPicPr>
                      <p:cNvPr id="205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3213100"/>
                        <a:ext cx="31670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2063750" y="3213100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頻率響應</a:t>
            </a:r>
            <a:r>
              <a:rPr lang="en-US" altLang="zh-TW" b="1"/>
              <a:t>(frequency response)</a:t>
            </a:r>
          </a:p>
        </p:txBody>
      </p:sp>
      <p:sp>
        <p:nvSpPr>
          <p:cNvPr id="2072" name="Rectangle 25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4151313" y="3860801"/>
          <a:ext cx="2952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方程式" r:id="rId9" imgW="1663700" imgH="254000" progId="Equation.3">
                  <p:embed/>
                </p:oleObj>
              </mc:Choice>
              <mc:Fallback>
                <p:oleObj name="方程式" r:id="rId9" imgW="1663700" imgH="254000" progId="Equation.3">
                  <p:embed/>
                  <p:pic>
                    <p:nvPicPr>
                      <p:cNvPr id="205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3860801"/>
                        <a:ext cx="29527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Rectangle 2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4" name="Object 27"/>
          <p:cNvGraphicFramePr>
            <a:graphicFrameLocks noChangeAspect="1"/>
          </p:cNvGraphicFramePr>
          <p:nvPr/>
        </p:nvGraphicFramePr>
        <p:xfrm>
          <a:off x="4008438" y="4365625"/>
          <a:ext cx="39608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11" imgW="2184400" imgH="203200" progId="Equation.3">
                  <p:embed/>
                </p:oleObj>
              </mc:Choice>
              <mc:Fallback>
                <p:oleObj name="方程式" r:id="rId11" imgW="2184400" imgH="203200" progId="Equation.3">
                  <p:embed/>
                  <p:pic>
                    <p:nvPicPr>
                      <p:cNvPr id="205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365625"/>
                        <a:ext cx="396081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Rectangle 3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5" name="Rectangle 3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6" name="Rectangle 3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7" name="Rectangle 4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8" name="Rectangle 4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9" name="文字方塊 27"/>
          <p:cNvSpPr txBox="1">
            <a:spLocks noChangeArrowheads="1"/>
          </p:cNvSpPr>
          <p:nvPr/>
        </p:nvSpPr>
        <p:spPr bwMode="auto">
          <a:xfrm>
            <a:off x="3000375" y="38608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</a:t>
            </a:r>
            <a:endParaRPr lang="zh-TW" altLang="en-US"/>
          </a:p>
        </p:txBody>
      </p:sp>
      <p:sp>
        <p:nvSpPr>
          <p:cNvPr id="2080" name="文字方塊 28"/>
          <p:cNvSpPr txBox="1">
            <a:spLocks noChangeArrowheads="1"/>
          </p:cNvSpPr>
          <p:nvPr/>
        </p:nvSpPr>
        <p:spPr bwMode="auto">
          <a:xfrm>
            <a:off x="3071813" y="4365625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相位</a:t>
            </a:r>
            <a:endParaRPr lang="zh-TW" altLang="en-US"/>
          </a:p>
        </p:txBody>
      </p:sp>
      <p:sp>
        <p:nvSpPr>
          <p:cNvPr id="2081" name="文字方塊 29"/>
          <p:cNvSpPr txBox="1">
            <a:spLocks noChangeArrowheads="1"/>
          </p:cNvSpPr>
          <p:nvPr/>
        </p:nvSpPr>
        <p:spPr bwMode="auto">
          <a:xfrm>
            <a:off x="2135188" y="4941889"/>
            <a:ext cx="7993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</a:t>
            </a:r>
            <a:r>
              <a:rPr lang="en-US" altLang="zh-TW"/>
              <a:t>               </a:t>
            </a:r>
            <a:r>
              <a:rPr lang="zh-TW" altLang="zh-TW"/>
              <a:t>在</a:t>
            </a:r>
            <a:r>
              <a:rPr lang="en-US" altLang="zh-TW"/>
              <a:t>               </a:t>
            </a:r>
            <a:r>
              <a:rPr lang="zh-TW" altLang="zh-TW"/>
              <a:t>時其值為</a:t>
            </a:r>
            <a:r>
              <a:rPr lang="en-US" altLang="zh-TW"/>
              <a:t>1</a:t>
            </a:r>
            <a:r>
              <a:rPr lang="zh-TW" altLang="zh-TW"/>
              <a:t>，而在</a:t>
            </a:r>
            <a:r>
              <a:rPr lang="en-US" altLang="zh-TW"/>
              <a:t>               </a:t>
            </a:r>
            <a:r>
              <a:rPr lang="zh-TW" altLang="zh-TW"/>
              <a:t>時的值為</a:t>
            </a:r>
            <a:r>
              <a:rPr lang="en-US" altLang="zh-TW"/>
              <a:t>0</a:t>
            </a:r>
            <a:r>
              <a:rPr lang="zh-TW" altLang="zh-TW"/>
              <a:t>，表示輸入訊號</a:t>
            </a:r>
            <a:r>
              <a:rPr lang="en-US" altLang="zh-TW"/>
              <a:t>          </a:t>
            </a:r>
            <a:r>
              <a:rPr lang="zh-TW" altLang="zh-TW"/>
              <a:t>經過這個系統</a:t>
            </a:r>
            <a:r>
              <a:rPr lang="en-US" altLang="zh-TW"/>
              <a:t>             </a:t>
            </a:r>
            <a:r>
              <a:rPr lang="zh-TW" altLang="zh-TW"/>
              <a:t>之後，在</a:t>
            </a:r>
            <a:r>
              <a:rPr lang="en-US" altLang="zh-TW"/>
              <a:t>            </a:t>
            </a:r>
            <a:r>
              <a:rPr lang="zh-TW" altLang="zh-TW"/>
              <a:t>的頻率成分，就會被消除掉，所以</a:t>
            </a:r>
            <a:r>
              <a:rPr lang="en-US" altLang="zh-TW"/>
              <a:t>            </a:t>
            </a:r>
            <a:r>
              <a:rPr lang="zh-TW" altLang="en-US"/>
              <a:t>的</a:t>
            </a:r>
            <a:r>
              <a:rPr lang="zh-TW" altLang="zh-TW"/>
              <a:t>角色是一個濾波器</a:t>
            </a:r>
            <a:r>
              <a:rPr lang="en-US" altLang="zh-TW"/>
              <a:t>(filter)</a:t>
            </a:r>
            <a:r>
              <a:rPr lang="zh-TW" altLang="en-US"/>
              <a:t>。</a:t>
            </a:r>
            <a:r>
              <a:rPr lang="zh-TW" altLang="zh-TW"/>
              <a:t>輸出訊號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的相位受到這個系統的相位</a:t>
            </a:r>
            <a:r>
              <a:rPr lang="zh-TW" altLang="en-US"/>
              <a:t>                  </a:t>
            </a:r>
            <a:r>
              <a:rPr lang="zh-TW" altLang="zh-TW"/>
              <a:t>所影響。</a:t>
            </a:r>
            <a:endParaRPr lang="zh-TW" altLang="en-US"/>
          </a:p>
        </p:txBody>
      </p:sp>
      <p:sp>
        <p:nvSpPr>
          <p:cNvPr id="2082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5" name="Object 28"/>
          <p:cNvGraphicFramePr>
            <a:graphicFrameLocks noChangeAspect="1"/>
          </p:cNvGraphicFramePr>
          <p:nvPr/>
        </p:nvGraphicFramePr>
        <p:xfrm>
          <a:off x="2730501" y="4960939"/>
          <a:ext cx="1120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方程式" r:id="rId13" imgW="571252" imgH="203112" progId="Equation.3">
                  <p:embed/>
                </p:oleObj>
              </mc:Choice>
              <mc:Fallback>
                <p:oleObj name="方程式" r:id="rId13" imgW="571252" imgH="203112" progId="Equation.3">
                  <p:embed/>
                  <p:pic>
                    <p:nvPicPr>
                      <p:cNvPr id="205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1" y="4960939"/>
                        <a:ext cx="11207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6" name="Object 30"/>
          <p:cNvGraphicFramePr>
            <a:graphicFrameLocks noChangeAspect="1"/>
          </p:cNvGraphicFramePr>
          <p:nvPr/>
        </p:nvGraphicFramePr>
        <p:xfrm>
          <a:off x="4238625" y="4914900"/>
          <a:ext cx="1112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方程式" r:id="rId15" imgW="533169" imgH="228501" progId="Equation.3">
                  <p:embed/>
                </p:oleObj>
              </mc:Choice>
              <mc:Fallback>
                <p:oleObj name="方程式" r:id="rId15" imgW="533169" imgH="228501" progId="Equation.3">
                  <p:embed/>
                  <p:pic>
                    <p:nvPicPr>
                      <p:cNvPr id="205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4914900"/>
                        <a:ext cx="1112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4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7" name="Object 32"/>
          <p:cNvGraphicFramePr>
            <a:graphicFrameLocks noChangeAspect="1"/>
          </p:cNvGraphicFramePr>
          <p:nvPr/>
        </p:nvGraphicFramePr>
        <p:xfrm>
          <a:off x="7319964" y="4941888"/>
          <a:ext cx="11128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方程式" r:id="rId17" imgW="533169" imgH="228501" progId="Equation.3">
                  <p:embed/>
                </p:oleObj>
              </mc:Choice>
              <mc:Fallback>
                <p:oleObj name="方程式" r:id="rId17" imgW="533169" imgH="228501" progId="Equation.3">
                  <p:embed/>
                  <p:pic>
                    <p:nvPicPr>
                      <p:cNvPr id="2057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4941888"/>
                        <a:ext cx="11128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8" name="Object 34"/>
          <p:cNvGraphicFramePr>
            <a:graphicFrameLocks noChangeAspect="1"/>
          </p:cNvGraphicFramePr>
          <p:nvPr/>
        </p:nvGraphicFramePr>
        <p:xfrm>
          <a:off x="3863975" y="5256213"/>
          <a:ext cx="5540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方程式" r:id="rId19" imgW="279279" imgH="203112" progId="Equation.3">
                  <p:embed/>
                </p:oleObj>
              </mc:Choice>
              <mc:Fallback>
                <p:oleObj name="方程式" r:id="rId19" imgW="279279" imgH="203112" progId="Equation.3">
                  <p:embed/>
                  <p:pic>
                    <p:nvPicPr>
                      <p:cNvPr id="205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256213"/>
                        <a:ext cx="55403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Rectangle 3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9" name="Object 36"/>
          <p:cNvGraphicFramePr>
            <a:graphicFrameLocks noChangeAspect="1"/>
          </p:cNvGraphicFramePr>
          <p:nvPr/>
        </p:nvGraphicFramePr>
        <p:xfrm>
          <a:off x="6105525" y="5267326"/>
          <a:ext cx="927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方程式" r:id="rId21" imgW="469696" imgH="203112" progId="Equation.3">
                  <p:embed/>
                </p:oleObj>
              </mc:Choice>
              <mc:Fallback>
                <p:oleObj name="方程式" r:id="rId21" imgW="469696" imgH="203112" progId="Equation.3">
                  <p:embed/>
                  <p:pic>
                    <p:nvPicPr>
                      <p:cNvPr id="205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267326"/>
                        <a:ext cx="9271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60" name="Object 38"/>
          <p:cNvGraphicFramePr>
            <a:graphicFrameLocks noChangeAspect="1"/>
          </p:cNvGraphicFramePr>
          <p:nvPr/>
        </p:nvGraphicFramePr>
        <p:xfrm>
          <a:off x="8112125" y="5229225"/>
          <a:ext cx="920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方程式" r:id="rId23" imgW="444307" imgH="228501" progId="Equation.3">
                  <p:embed/>
                </p:oleObj>
              </mc:Choice>
              <mc:Fallback>
                <p:oleObj name="方程式" r:id="rId23" imgW="444307" imgH="228501" progId="Equation.3">
                  <p:embed/>
                  <p:pic>
                    <p:nvPicPr>
                      <p:cNvPr id="206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5229225"/>
                        <a:ext cx="920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40"/>
          <p:cNvGraphicFramePr>
            <a:graphicFrameLocks noChangeAspect="1"/>
          </p:cNvGraphicFramePr>
          <p:nvPr/>
        </p:nvGraphicFramePr>
        <p:xfrm>
          <a:off x="5314950" y="5589588"/>
          <a:ext cx="9271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方程式" r:id="rId25" imgW="469696" imgH="203112" progId="Equation.3">
                  <p:embed/>
                </p:oleObj>
              </mc:Choice>
              <mc:Fallback>
                <p:oleObj name="方程式" r:id="rId25" imgW="469696" imgH="203112" progId="Equation.3">
                  <p:embed/>
                  <p:pic>
                    <p:nvPicPr>
                      <p:cNvPr id="206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5589588"/>
                        <a:ext cx="9271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41"/>
          <p:cNvGraphicFramePr>
            <a:graphicFrameLocks noChangeAspect="1"/>
          </p:cNvGraphicFramePr>
          <p:nvPr/>
        </p:nvGraphicFramePr>
        <p:xfrm>
          <a:off x="2749550" y="5876926"/>
          <a:ext cx="5794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方程式" r:id="rId26" imgW="291960" imgH="203040" progId="Equation.3">
                  <p:embed/>
                </p:oleObj>
              </mc:Choice>
              <mc:Fallback>
                <p:oleObj name="方程式" r:id="rId26" imgW="291960" imgH="203040" progId="Equation.3">
                  <p:embed/>
                  <p:pic>
                    <p:nvPicPr>
                      <p:cNvPr id="206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5876926"/>
                        <a:ext cx="5794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42"/>
          <p:cNvGraphicFramePr>
            <a:graphicFrameLocks noChangeAspect="1"/>
          </p:cNvGraphicFramePr>
          <p:nvPr/>
        </p:nvGraphicFramePr>
        <p:xfrm>
          <a:off x="6456363" y="5876926"/>
          <a:ext cx="13271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方程式" r:id="rId28" imgW="672840" imgH="203040" progId="Equation.3">
                  <p:embed/>
                </p:oleObj>
              </mc:Choice>
              <mc:Fallback>
                <p:oleObj name="方程式" r:id="rId28" imgW="672840" imgH="203040" progId="Equation.3">
                  <p:embed/>
                  <p:pic>
                    <p:nvPicPr>
                      <p:cNvPr id="206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876926"/>
                        <a:ext cx="13271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F35B18-577D-4BA5-B5D2-25C69A5BA85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1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2A1A02-6927-4E6E-A70C-4510C292C42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8914" name="Object 24"/>
          <p:cNvGraphicFramePr>
            <a:graphicFrameLocks noChangeAspect="1"/>
          </p:cNvGraphicFramePr>
          <p:nvPr/>
        </p:nvGraphicFramePr>
        <p:xfrm>
          <a:off x="2927350" y="1844676"/>
          <a:ext cx="43576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2324100" imgH="838200" progId="Equation.3">
                  <p:embed/>
                </p:oleObj>
              </mc:Choice>
              <mc:Fallback>
                <p:oleObj name="Equation" r:id="rId3" imgW="2324100" imgH="838200" progId="Equation.3">
                  <p:embed/>
                  <p:pic>
                    <p:nvPicPr>
                      <p:cNvPr id="3891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844676"/>
                        <a:ext cx="4357688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26"/>
          <p:cNvGraphicFramePr>
            <a:graphicFrameLocks noChangeAspect="1"/>
          </p:cNvGraphicFramePr>
          <p:nvPr/>
        </p:nvGraphicFramePr>
        <p:xfrm>
          <a:off x="3000376" y="3429000"/>
          <a:ext cx="31654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1828800" imgH="863600" progId="Equation.3">
                  <p:embed/>
                </p:oleObj>
              </mc:Choice>
              <mc:Fallback>
                <p:oleObj name="Equation" r:id="rId5" imgW="1828800" imgH="863600" progId="Equation.3">
                  <p:embed/>
                  <p:pic>
                    <p:nvPicPr>
                      <p:cNvPr id="3891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429000"/>
                        <a:ext cx="3165475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28"/>
          <p:cNvGraphicFramePr>
            <a:graphicFrameLocks noChangeAspect="1"/>
          </p:cNvGraphicFramePr>
          <p:nvPr/>
        </p:nvGraphicFramePr>
        <p:xfrm>
          <a:off x="6600825" y="3500439"/>
          <a:ext cx="156845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7" imgW="876240" imgH="838080" progId="Equation.3">
                  <p:embed/>
                </p:oleObj>
              </mc:Choice>
              <mc:Fallback>
                <p:oleObj name="Equation" r:id="rId7" imgW="876240" imgH="838080" progId="Equation.3">
                  <p:embed/>
                  <p:pic>
                    <p:nvPicPr>
                      <p:cNvPr id="389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500439"/>
                        <a:ext cx="1568450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19"/>
          <p:cNvGraphicFramePr>
            <a:graphicFrameLocks noChangeAspect="1"/>
          </p:cNvGraphicFramePr>
          <p:nvPr/>
        </p:nvGraphicFramePr>
        <p:xfrm>
          <a:off x="3216275" y="4868863"/>
          <a:ext cx="284003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9" imgW="1562100" imgH="939800" progId="Equation.3">
                  <p:embed/>
                </p:oleObj>
              </mc:Choice>
              <mc:Fallback>
                <p:oleObj name="Equation" r:id="rId9" imgW="1562100" imgH="939800" progId="Equation.3">
                  <p:embed/>
                  <p:pic>
                    <p:nvPicPr>
                      <p:cNvPr id="3891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868863"/>
                        <a:ext cx="2840038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5B3767-8695-4B24-B7F5-F0909B7D013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9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0" name="Rectangle 9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4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5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21"/>
          <p:cNvGraphicFramePr>
            <a:graphicFrameLocks noChangeAspect="1"/>
          </p:cNvGraphicFramePr>
          <p:nvPr/>
        </p:nvGraphicFramePr>
        <p:xfrm>
          <a:off x="3287713" y="2636838"/>
          <a:ext cx="1390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3" imgW="698197" imgH="431613" progId="Equation.3">
                  <p:embed/>
                </p:oleObj>
              </mc:Choice>
              <mc:Fallback>
                <p:oleObj name="Equation" r:id="rId3" imgW="698197" imgH="431613" progId="Equation.3">
                  <p:embed/>
                  <p:pic>
                    <p:nvPicPr>
                      <p:cNvPr id="3993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636838"/>
                        <a:ext cx="13906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文字方塊 21"/>
          <p:cNvSpPr txBox="1">
            <a:spLocks noChangeArrowheads="1"/>
          </p:cNvSpPr>
          <p:nvPr/>
        </p:nvSpPr>
        <p:spPr bwMode="auto">
          <a:xfrm>
            <a:off x="1992314" y="22050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一個極點項</a:t>
            </a:r>
            <a:r>
              <a:rPr lang="en-US" altLang="zh-TW" b="1"/>
              <a:t>(pole)</a:t>
            </a:r>
            <a:endParaRPr lang="zh-TW" altLang="en-US" b="1"/>
          </a:p>
        </p:txBody>
      </p:sp>
      <p:sp>
        <p:nvSpPr>
          <p:cNvPr id="3995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23"/>
          <p:cNvGraphicFramePr>
            <a:graphicFrameLocks noChangeAspect="1"/>
          </p:cNvGraphicFramePr>
          <p:nvPr/>
        </p:nvGraphicFramePr>
        <p:xfrm>
          <a:off x="1992314" y="4437064"/>
          <a:ext cx="27463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5" imgW="1384200" imgH="914400" progId="Equation.3">
                  <p:embed/>
                </p:oleObj>
              </mc:Choice>
              <mc:Fallback>
                <p:oleObj name="Equation" r:id="rId5" imgW="1384200" imgH="914400" progId="Equation.3">
                  <p:embed/>
                  <p:pic>
                    <p:nvPicPr>
                      <p:cNvPr id="399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4"/>
                        <a:ext cx="2746375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文字方塊 24"/>
          <p:cNvSpPr txBox="1">
            <a:spLocks noChangeArrowheads="1"/>
          </p:cNvSpPr>
          <p:nvPr/>
        </p:nvSpPr>
        <p:spPr bwMode="auto">
          <a:xfrm>
            <a:off x="5591175" y="2420939"/>
            <a:ext cx="489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只考慮         ，以               為橫座標，以 </a:t>
            </a:r>
            <a:r>
              <a:rPr lang="en-US" altLang="zh-TW"/>
              <a:t>0dB </a:t>
            </a:r>
            <a:r>
              <a:rPr lang="zh-TW" altLang="en-US"/>
              <a:t>橫線作為基準橫軸，作絕對值的繪圖</a:t>
            </a:r>
          </a:p>
        </p:txBody>
      </p:sp>
      <p:sp>
        <p:nvSpPr>
          <p:cNvPr id="39959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0" name="Object 25"/>
          <p:cNvGraphicFramePr>
            <a:graphicFrameLocks noChangeAspect="1"/>
          </p:cNvGraphicFramePr>
          <p:nvPr/>
        </p:nvGraphicFramePr>
        <p:xfrm>
          <a:off x="6600826" y="2420939"/>
          <a:ext cx="752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7" imgW="380670" imgH="177646" progId="Equation.3">
                  <p:embed/>
                </p:oleObj>
              </mc:Choice>
              <mc:Fallback>
                <p:oleObj name="Equation" r:id="rId7" imgW="380670" imgH="177646" progId="Equation.3">
                  <p:embed/>
                  <p:pic>
                    <p:nvPicPr>
                      <p:cNvPr id="3994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420939"/>
                        <a:ext cx="7524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0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1" name="Object 27"/>
          <p:cNvGraphicFramePr>
            <a:graphicFrameLocks noChangeAspect="1"/>
          </p:cNvGraphicFramePr>
          <p:nvPr/>
        </p:nvGraphicFramePr>
        <p:xfrm>
          <a:off x="7680326" y="2420938"/>
          <a:ext cx="1152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9" imgW="558800" imgH="228600" progId="Equation.3">
                  <p:embed/>
                </p:oleObj>
              </mc:Choice>
              <mc:Fallback>
                <p:oleObj name="Equation" r:id="rId9" imgW="558800" imgH="228600" progId="Equation.3">
                  <p:embed/>
                  <p:pic>
                    <p:nvPicPr>
                      <p:cNvPr id="3994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2420938"/>
                        <a:ext cx="11525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文字方塊 29"/>
          <p:cNvSpPr txBox="1">
            <a:spLocks noChangeArrowheads="1"/>
          </p:cNvSpPr>
          <p:nvPr/>
        </p:nvSpPr>
        <p:spPr bwMode="auto">
          <a:xfrm>
            <a:off x="5519739" y="1989138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波德繪圖</a:t>
            </a:r>
            <a:r>
              <a:rPr lang="en-US" altLang="zh-TW" b="1"/>
              <a:t>(Bode plot)</a:t>
            </a:r>
            <a:endParaRPr lang="zh-TW" altLang="en-US" b="1"/>
          </a:p>
        </p:txBody>
      </p:sp>
      <p:sp>
        <p:nvSpPr>
          <p:cNvPr id="39962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2" name="Object 29"/>
          <p:cNvGraphicFramePr>
            <a:graphicFrameLocks noChangeAspect="1"/>
          </p:cNvGraphicFramePr>
          <p:nvPr/>
        </p:nvGraphicFramePr>
        <p:xfrm>
          <a:off x="6240463" y="3357564"/>
          <a:ext cx="10715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11" imgW="533169" imgH="228501" progId="Equation.3">
                  <p:embed/>
                </p:oleObj>
              </mc:Choice>
              <mc:Fallback>
                <p:oleObj name="Equation" r:id="rId11" imgW="533169" imgH="228501" progId="Equation.3">
                  <p:embed/>
                  <p:pic>
                    <p:nvPicPr>
                      <p:cNvPr id="3994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357564"/>
                        <a:ext cx="10715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3" name="Object 31"/>
          <p:cNvGraphicFramePr>
            <a:graphicFrameLocks noChangeAspect="1"/>
          </p:cNvGraphicFramePr>
          <p:nvPr/>
        </p:nvGraphicFramePr>
        <p:xfrm>
          <a:off x="5735639" y="3789364"/>
          <a:ext cx="4429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3" imgW="2654300" imgH="431800" progId="Equation.3">
                  <p:embed/>
                </p:oleObj>
              </mc:Choice>
              <mc:Fallback>
                <p:oleObj name="Equation" r:id="rId13" imgW="2654300" imgH="431800" progId="Equation.3">
                  <p:embed/>
                  <p:pic>
                    <p:nvPicPr>
                      <p:cNvPr id="3994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3789364"/>
                        <a:ext cx="4429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4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4" name="Object 33"/>
          <p:cNvGraphicFramePr>
            <a:graphicFrameLocks noChangeAspect="1"/>
          </p:cNvGraphicFramePr>
          <p:nvPr/>
        </p:nvGraphicFramePr>
        <p:xfrm>
          <a:off x="6311901" y="4437064"/>
          <a:ext cx="1000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15" imgW="533169" imgH="228501" progId="Equation.3">
                  <p:embed/>
                </p:oleObj>
              </mc:Choice>
              <mc:Fallback>
                <p:oleObj name="Equation" r:id="rId15" imgW="533169" imgH="228501" progId="Equation.3">
                  <p:embed/>
                  <p:pic>
                    <p:nvPicPr>
                      <p:cNvPr id="3994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4437064"/>
                        <a:ext cx="1000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5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5" name="Object 35"/>
          <p:cNvGraphicFramePr>
            <a:graphicFrameLocks noChangeAspect="1"/>
          </p:cNvGraphicFramePr>
          <p:nvPr/>
        </p:nvGraphicFramePr>
        <p:xfrm>
          <a:off x="5808664" y="5373689"/>
          <a:ext cx="4097337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17" imgW="2413000" imgH="711200" progId="Equation.3">
                  <p:embed/>
                </p:oleObj>
              </mc:Choice>
              <mc:Fallback>
                <p:oleObj name="Equation" r:id="rId17" imgW="2413000" imgH="711200" progId="Equation.3">
                  <p:embed/>
                  <p:pic>
                    <p:nvPicPr>
                      <p:cNvPr id="3994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5373689"/>
                        <a:ext cx="4097337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6" name="文字方塊 29"/>
          <p:cNvSpPr txBox="1">
            <a:spLocks noChangeArrowheads="1"/>
          </p:cNvSpPr>
          <p:nvPr/>
        </p:nvSpPr>
        <p:spPr bwMode="auto">
          <a:xfrm>
            <a:off x="7751763" y="3357563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</a:t>
            </a:r>
            <a:r>
              <a:rPr lang="en-US" altLang="zh-TW"/>
              <a:t>0 </a:t>
            </a:r>
            <a:r>
              <a:rPr lang="en-US" altLang="zh-TW" i="1"/>
              <a:t>dB</a:t>
            </a:r>
            <a:endParaRPr lang="zh-TW" altLang="en-US"/>
          </a:p>
        </p:txBody>
      </p:sp>
      <p:sp>
        <p:nvSpPr>
          <p:cNvPr id="39967" name="文字方塊 30"/>
          <p:cNvSpPr txBox="1">
            <a:spLocks noChangeArrowheads="1"/>
          </p:cNvSpPr>
          <p:nvPr/>
        </p:nvSpPr>
        <p:spPr bwMode="auto">
          <a:xfrm>
            <a:off x="5664201" y="501332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絕對值趨近於斜率為</a:t>
            </a:r>
            <a:r>
              <a:rPr lang="en-US" altLang="zh-TW"/>
              <a:t>                   </a:t>
            </a:r>
            <a:r>
              <a:rPr lang="zh-TW" altLang="zh-TW"/>
              <a:t>的直線</a:t>
            </a:r>
            <a:endParaRPr lang="zh-TW" altLang="en-US"/>
          </a:p>
        </p:txBody>
      </p:sp>
      <p:sp>
        <p:nvSpPr>
          <p:cNvPr id="39968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6" name="Object 30"/>
          <p:cNvGraphicFramePr>
            <a:graphicFrameLocks noChangeAspect="1"/>
          </p:cNvGraphicFramePr>
          <p:nvPr/>
        </p:nvGraphicFramePr>
        <p:xfrm>
          <a:off x="8112125" y="5084763"/>
          <a:ext cx="14684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方程式" r:id="rId19" imgW="1015559" imgH="177723" progId="Equation.3">
                  <p:embed/>
                </p:oleObj>
              </mc:Choice>
              <mc:Fallback>
                <p:oleObj name="方程式" r:id="rId19" imgW="1015559" imgH="177723" progId="Equation.3">
                  <p:embed/>
                  <p:pic>
                    <p:nvPicPr>
                      <p:cNvPr id="399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5084763"/>
                        <a:ext cx="1468438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9" name="文字方塊 33"/>
          <p:cNvSpPr txBox="1">
            <a:spLocks noChangeArrowheads="1"/>
          </p:cNvSpPr>
          <p:nvPr/>
        </p:nvSpPr>
        <p:spPr bwMode="auto">
          <a:xfrm>
            <a:off x="5591175" y="3357563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(1)</a:t>
            </a:r>
            <a:endParaRPr lang="zh-TW" altLang="en-US"/>
          </a:p>
        </p:txBody>
      </p:sp>
      <p:sp>
        <p:nvSpPr>
          <p:cNvPr id="39970" name="文字方塊 34"/>
          <p:cNvSpPr txBox="1">
            <a:spLocks noChangeArrowheads="1"/>
          </p:cNvSpPr>
          <p:nvPr/>
        </p:nvSpPr>
        <p:spPr bwMode="auto">
          <a:xfrm>
            <a:off x="5591175" y="4437063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(2)</a:t>
            </a:r>
            <a:endParaRPr lang="zh-TW" altLang="en-US"/>
          </a:p>
        </p:txBody>
      </p:sp>
      <p:sp>
        <p:nvSpPr>
          <p:cNvPr id="39971" name="文字方塊 35"/>
          <p:cNvSpPr txBox="1">
            <a:spLocks noChangeArrowheads="1"/>
          </p:cNvSpPr>
          <p:nvPr/>
        </p:nvSpPr>
        <p:spPr bwMode="auto">
          <a:xfrm>
            <a:off x="1992314" y="39338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其絕對值取</a:t>
            </a:r>
            <a:r>
              <a:rPr lang="en-US" altLang="zh-TW"/>
              <a:t> </a:t>
            </a:r>
            <a:r>
              <a:rPr lang="zh-TW" altLang="zh-TW"/>
              <a:t>值</a:t>
            </a:r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F79DB6D-BEE3-4768-A55D-6E74E70240A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1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5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20"/>
          <p:cNvGraphicFramePr>
            <a:graphicFrameLocks noChangeAspect="1"/>
          </p:cNvGraphicFramePr>
          <p:nvPr/>
        </p:nvGraphicFramePr>
        <p:xfrm>
          <a:off x="2711451" y="2133600"/>
          <a:ext cx="8937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444240" imgH="228600" progId="Equation.3">
                  <p:embed/>
                </p:oleObj>
              </mc:Choice>
              <mc:Fallback>
                <p:oleObj name="Equation" r:id="rId3" imgW="444240" imgH="228600" progId="Equation.3">
                  <p:embed/>
                  <p:pic>
                    <p:nvPicPr>
                      <p:cNvPr id="4096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133600"/>
                        <a:ext cx="8937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21"/>
          <p:cNvGraphicFramePr>
            <a:graphicFrameLocks noChangeAspect="1"/>
          </p:cNvGraphicFramePr>
          <p:nvPr/>
        </p:nvGraphicFramePr>
        <p:xfrm>
          <a:off x="2024063" y="2571751"/>
          <a:ext cx="318611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5" imgW="1739880" imgH="660240" progId="Equation.3">
                  <p:embed/>
                </p:oleObj>
              </mc:Choice>
              <mc:Fallback>
                <p:oleObj name="Equation" r:id="rId5" imgW="1739880" imgH="660240" progId="Equation.3">
                  <p:embed/>
                  <p:pic>
                    <p:nvPicPr>
                      <p:cNvPr id="4096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71751"/>
                        <a:ext cx="3186112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4" name="Object 23"/>
          <p:cNvGraphicFramePr>
            <a:graphicFrameLocks noChangeAspect="1"/>
          </p:cNvGraphicFramePr>
          <p:nvPr/>
        </p:nvGraphicFramePr>
        <p:xfrm>
          <a:off x="6096001" y="1857376"/>
          <a:ext cx="40862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r:id="rId7" imgW="1097639" imgH="732242" progId="Visio.Drawing.11">
                  <p:embed/>
                </p:oleObj>
              </mc:Choice>
              <mc:Fallback>
                <p:oleObj r:id="rId7" imgW="1097639" imgH="732242" progId="Visio.Drawing.11">
                  <p:embed/>
                  <p:pic>
                    <p:nvPicPr>
                      <p:cNvPr id="4096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1857376"/>
                        <a:ext cx="408622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25"/>
          <p:cNvGraphicFramePr>
            <a:graphicFrameLocks noChangeAspect="1"/>
          </p:cNvGraphicFramePr>
          <p:nvPr/>
        </p:nvGraphicFramePr>
        <p:xfrm>
          <a:off x="1992313" y="4797425"/>
          <a:ext cx="3397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9" imgW="1688367" imgH="431613" progId="Equation.3">
                  <p:embed/>
                </p:oleObj>
              </mc:Choice>
              <mc:Fallback>
                <p:oleObj name="Equation" r:id="rId9" imgW="1688367" imgH="431613" progId="Equation.3">
                  <p:embed/>
                  <p:pic>
                    <p:nvPicPr>
                      <p:cNvPr id="409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797425"/>
                        <a:ext cx="33972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6" name="Object 27"/>
          <p:cNvGraphicFramePr>
            <a:graphicFrameLocks noChangeAspect="1"/>
          </p:cNvGraphicFramePr>
          <p:nvPr/>
        </p:nvGraphicFramePr>
        <p:xfrm>
          <a:off x="6167438" y="4500564"/>
          <a:ext cx="3719512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r:id="rId11" imgW="1026638" imgH="574740" progId="Visio.Drawing.11">
                  <p:embed/>
                </p:oleObj>
              </mc:Choice>
              <mc:Fallback>
                <p:oleObj r:id="rId11" imgW="1026638" imgH="574740" progId="Visio.Drawing.11">
                  <p:embed/>
                  <p:pic>
                    <p:nvPicPr>
                      <p:cNvPr id="409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500564"/>
                        <a:ext cx="3719512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文字方塊 18"/>
          <p:cNvSpPr txBox="1">
            <a:spLocks noChangeArrowheads="1"/>
          </p:cNvSpPr>
          <p:nvPr/>
        </p:nvSpPr>
        <p:spPr bwMode="auto">
          <a:xfrm>
            <a:off x="4008439" y="2205038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絕對值為 </a:t>
            </a:r>
            <a:endParaRPr lang="zh-TW" altLang="en-US"/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7" name="Object 19"/>
          <p:cNvGraphicFramePr>
            <a:graphicFrameLocks noChangeAspect="1"/>
          </p:cNvGraphicFramePr>
          <p:nvPr/>
        </p:nvGraphicFramePr>
        <p:xfrm>
          <a:off x="5159375" y="2276476"/>
          <a:ext cx="7556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方程式" r:id="rId13" imgW="405872" imgH="177569" progId="Equation.3">
                  <p:embed/>
                </p:oleObj>
              </mc:Choice>
              <mc:Fallback>
                <p:oleObj name="方程式" r:id="rId13" imgW="405872" imgH="177569" progId="Equation.3">
                  <p:embed/>
                  <p:pic>
                    <p:nvPicPr>
                      <p:cNvPr id="409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276476"/>
                        <a:ext cx="7556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文字方塊 21"/>
          <p:cNvSpPr txBox="1">
            <a:spLocks noChangeArrowheads="1"/>
          </p:cNvSpPr>
          <p:nvPr/>
        </p:nvSpPr>
        <p:spPr bwMode="auto">
          <a:xfrm>
            <a:off x="2063750" y="21336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(3)</a:t>
            </a:r>
            <a:endParaRPr lang="zh-TW" altLang="en-US"/>
          </a:p>
        </p:txBody>
      </p:sp>
      <p:sp>
        <p:nvSpPr>
          <p:cNvPr id="40983" name="文字方塊 22"/>
          <p:cNvSpPr txBox="1">
            <a:spLocks noChangeArrowheads="1"/>
          </p:cNvSpPr>
          <p:nvPr/>
        </p:nvSpPr>
        <p:spPr bwMode="auto">
          <a:xfrm>
            <a:off x="2063751" y="4292600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實數極點項</a:t>
            </a:r>
            <a:r>
              <a:rPr lang="en-US" altLang="zh-TW"/>
              <a:t> </a:t>
            </a:r>
            <a:r>
              <a:rPr lang="zh-TW" altLang="zh-TW"/>
              <a:t>的相位為</a:t>
            </a:r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6E9A5D-F137-4113-89EB-E5686CFA349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1" name="文字方塊 3"/>
          <p:cNvSpPr txBox="1">
            <a:spLocks noChangeArrowheads="1"/>
          </p:cNvSpPr>
          <p:nvPr/>
        </p:nvSpPr>
        <p:spPr bwMode="auto">
          <a:xfrm>
            <a:off x="1952626" y="2143125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5.11 </a:t>
            </a:r>
            <a:r>
              <a:rPr lang="zh-TW" altLang="en-US"/>
              <a:t>一個極點項的波德繪圖</a:t>
            </a:r>
          </a:p>
        </p:txBody>
      </p:sp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238376" y="2714626"/>
          <a:ext cx="21256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1130300" imgH="419100" progId="Equation.3">
                  <p:embed/>
                </p:oleObj>
              </mc:Choice>
              <mc:Fallback>
                <p:oleObj name="Equation" r:id="rId3" imgW="1130300" imgH="419100" progId="Equation.3">
                  <p:embed/>
                  <p:pic>
                    <p:nvPicPr>
                      <p:cNvPr id="4198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714626"/>
                        <a:ext cx="212566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238375" y="3714750"/>
          <a:ext cx="1428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5" imgW="748975" imgH="177723" progId="Equation.3">
                  <p:embed/>
                </p:oleObj>
              </mc:Choice>
              <mc:Fallback>
                <p:oleObj name="Equation" r:id="rId5" imgW="748975" imgH="177723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714750"/>
                        <a:ext cx="1428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2166939" y="4286251"/>
          <a:ext cx="20907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7" imgW="1143000" imgH="393700" progId="Equation.3">
                  <p:embed/>
                </p:oleObj>
              </mc:Choice>
              <mc:Fallback>
                <p:oleObj name="Equation" r:id="rId7" imgW="1143000" imgH="393700" progId="Equation.3">
                  <p:embed/>
                  <p:pic>
                    <p:nvPicPr>
                      <p:cNvPr id="419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286251"/>
                        <a:ext cx="20907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5" name="Picture 7" descr="Fig_7-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4" y="2643189"/>
            <a:ext cx="52673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CD48851-8DA2-4881-8905-5B19DA2440C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8" name="文字方塊 3"/>
          <p:cNvSpPr txBox="1">
            <a:spLocks noChangeArrowheads="1"/>
          </p:cNvSpPr>
          <p:nvPr/>
        </p:nvSpPr>
        <p:spPr bwMode="auto">
          <a:xfrm>
            <a:off x="1992314" y="2060575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一個實數零點項</a:t>
            </a:r>
            <a:r>
              <a:rPr lang="en-US" altLang="zh-TW" b="1"/>
              <a:t>(zero)</a:t>
            </a:r>
            <a:endParaRPr lang="zh-TW" altLang="en-US" b="1"/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2782888" y="2420938"/>
          <a:ext cx="12811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3" imgW="761669" imgH="228501" progId="Equation.3">
                  <p:embed/>
                </p:oleObj>
              </mc:Choice>
              <mc:Fallback>
                <p:oleObj name="Equation" r:id="rId3" imgW="761669" imgH="228501" progId="Equation.3">
                  <p:embed/>
                  <p:pic>
                    <p:nvPicPr>
                      <p:cNvPr id="430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420938"/>
                        <a:ext cx="128111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782889" y="2997201"/>
          <a:ext cx="11191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5" imgW="507960" imgH="228600" progId="Equation.3">
                  <p:embed/>
                </p:oleObj>
              </mc:Choice>
              <mc:Fallback>
                <p:oleObj name="Equation" r:id="rId5" imgW="507960" imgH="228600" progId="Equation.3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997201"/>
                        <a:ext cx="11191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2063750" y="3500438"/>
          <a:ext cx="44704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7" imgW="2438400" imgH="431800" progId="Equation.3">
                  <p:embed/>
                </p:oleObj>
              </mc:Choice>
              <mc:Fallback>
                <p:oleObj name="Equation" r:id="rId7" imgW="2438400" imgH="431800" progId="Equation.3">
                  <p:embed/>
                  <p:pic>
                    <p:nvPicPr>
                      <p:cNvPr id="430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500438"/>
                        <a:ext cx="44704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7"/>
          <p:cNvGraphicFramePr>
            <a:graphicFrameLocks noChangeAspect="1"/>
          </p:cNvGraphicFramePr>
          <p:nvPr/>
        </p:nvGraphicFramePr>
        <p:xfrm>
          <a:off x="2711450" y="4292601"/>
          <a:ext cx="11191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9" imgW="507960" imgH="228600" progId="Equation.3">
                  <p:embed/>
                </p:oleObj>
              </mc:Choice>
              <mc:Fallback>
                <p:oleObj name="Equation" r:id="rId9" imgW="507960" imgH="228600" progId="Equation.3">
                  <p:embed/>
                  <p:pic>
                    <p:nvPicPr>
                      <p:cNvPr id="430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292601"/>
                        <a:ext cx="11191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4" name="Object 8"/>
          <p:cNvGraphicFramePr>
            <a:graphicFrameLocks noChangeAspect="1"/>
          </p:cNvGraphicFramePr>
          <p:nvPr/>
        </p:nvGraphicFramePr>
        <p:xfrm>
          <a:off x="3000376" y="5157788"/>
          <a:ext cx="436086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11" imgW="2298700" imgH="711200" progId="Equation.3">
                  <p:embed/>
                </p:oleObj>
              </mc:Choice>
              <mc:Fallback>
                <p:oleObj name="Equation" r:id="rId11" imgW="2298700" imgH="711200" progId="Equation.3">
                  <p:embed/>
                  <p:pic>
                    <p:nvPicPr>
                      <p:cNvPr id="430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5157788"/>
                        <a:ext cx="4360863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文字方塊 13"/>
          <p:cNvSpPr txBox="1">
            <a:spLocks noChangeArrowheads="1"/>
          </p:cNvSpPr>
          <p:nvPr/>
        </p:nvSpPr>
        <p:spPr bwMode="auto">
          <a:xfrm>
            <a:off x="4008438" y="3068638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</a:t>
            </a:r>
            <a:r>
              <a:rPr lang="en-US" altLang="zh-TW"/>
              <a:t>  0 </a:t>
            </a:r>
            <a:r>
              <a:rPr lang="en-US" altLang="zh-TW" i="1"/>
              <a:t>dB</a:t>
            </a:r>
            <a:endParaRPr lang="zh-TW" altLang="en-US"/>
          </a:p>
        </p:txBody>
      </p:sp>
      <p:sp>
        <p:nvSpPr>
          <p:cNvPr id="43024" name="文字方塊 14"/>
          <p:cNvSpPr txBox="1">
            <a:spLocks noChangeArrowheads="1"/>
          </p:cNvSpPr>
          <p:nvPr/>
        </p:nvSpPr>
        <p:spPr bwMode="auto">
          <a:xfrm>
            <a:off x="1992313" y="4797425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絕對值趨近於斜率為</a:t>
            </a:r>
            <a:r>
              <a:rPr lang="en-US" altLang="zh-TW"/>
              <a:t>                         </a:t>
            </a:r>
            <a:r>
              <a:rPr lang="zh-TW" altLang="zh-TW"/>
              <a:t>的直線</a:t>
            </a:r>
            <a:endParaRPr lang="zh-TW" altLang="en-US"/>
          </a:p>
        </p:txBody>
      </p:sp>
      <p:sp>
        <p:nvSpPr>
          <p:cNvPr id="4302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5" name="Object 14"/>
          <p:cNvGraphicFramePr>
            <a:graphicFrameLocks noChangeAspect="1"/>
          </p:cNvGraphicFramePr>
          <p:nvPr/>
        </p:nvGraphicFramePr>
        <p:xfrm>
          <a:off x="4440238" y="4868864"/>
          <a:ext cx="18732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方程式" r:id="rId13" imgW="1015559" imgH="177723" progId="Equation.3">
                  <p:embed/>
                </p:oleObj>
              </mc:Choice>
              <mc:Fallback>
                <p:oleObj name="方程式" r:id="rId13" imgW="1015559" imgH="177723" progId="Equation.3">
                  <p:embed/>
                  <p:pic>
                    <p:nvPicPr>
                      <p:cNvPr id="430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4868864"/>
                        <a:ext cx="18732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6" name="文字方塊 17"/>
          <p:cNvSpPr txBox="1">
            <a:spLocks noChangeArrowheads="1"/>
          </p:cNvSpPr>
          <p:nvPr/>
        </p:nvSpPr>
        <p:spPr bwMode="auto">
          <a:xfrm>
            <a:off x="2063750" y="29972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(1)</a:t>
            </a:r>
            <a:endParaRPr lang="zh-TW" altLang="en-US"/>
          </a:p>
        </p:txBody>
      </p:sp>
      <p:sp>
        <p:nvSpPr>
          <p:cNvPr id="43027" name="文字方塊 18"/>
          <p:cNvSpPr txBox="1">
            <a:spLocks noChangeArrowheads="1"/>
          </p:cNvSpPr>
          <p:nvPr/>
        </p:nvSpPr>
        <p:spPr bwMode="auto">
          <a:xfrm>
            <a:off x="2063750" y="42926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(2)</a:t>
            </a:r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4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25D547B-D556-4778-BC7A-D1261912CB5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782889" y="2133601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419040" imgH="228600" progId="Equation.3">
                  <p:embed/>
                </p:oleObj>
              </mc:Choice>
              <mc:Fallback>
                <p:oleObj name="Equation" r:id="rId3" imgW="419040" imgH="228600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133601"/>
                        <a:ext cx="92233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24063" y="2786064"/>
          <a:ext cx="2868612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5" imgW="1562040" imgH="660240" progId="Equation.3">
                  <p:embed/>
                </p:oleObj>
              </mc:Choice>
              <mc:Fallback>
                <p:oleObj name="Equation" r:id="rId5" imgW="1562040" imgH="660240" progId="Equation.3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786064"/>
                        <a:ext cx="2868612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2063750" y="4724401"/>
          <a:ext cx="26543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1447800" imgH="431800" progId="Equation.3">
                  <p:embed/>
                </p:oleObj>
              </mc:Choice>
              <mc:Fallback>
                <p:oleObj name="Equation" r:id="rId7" imgW="1447800" imgH="431800" progId="Equation.3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724401"/>
                        <a:ext cx="26543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5881688" y="1643063"/>
          <a:ext cx="4229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r:id="rId9" imgW="1186210" imgH="800156" progId="Visio.Drawing.11">
                  <p:embed/>
                </p:oleObj>
              </mc:Choice>
              <mc:Fallback>
                <p:oleObj r:id="rId9" imgW="1186210" imgH="800156" progId="Visio.Drawing.11">
                  <p:embed/>
                  <p:pic>
                    <p:nvPicPr>
                      <p:cNvPr id="440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1643063"/>
                        <a:ext cx="4229100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8" name="Object 9"/>
          <p:cNvGraphicFramePr>
            <a:graphicFrameLocks noChangeAspect="1"/>
          </p:cNvGraphicFramePr>
          <p:nvPr/>
        </p:nvGraphicFramePr>
        <p:xfrm>
          <a:off x="6167439" y="4470400"/>
          <a:ext cx="3571875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r:id="rId11" imgW="1002613" imgH="574740" progId="Visio.Drawing.11">
                  <p:embed/>
                </p:oleObj>
              </mc:Choice>
              <mc:Fallback>
                <p:oleObj r:id="rId11" imgW="1002613" imgH="574740" progId="Visio.Drawing.11">
                  <p:embed/>
                  <p:pic>
                    <p:nvPicPr>
                      <p:cNvPr id="4403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470400"/>
                        <a:ext cx="3571875" cy="205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文字方塊 12"/>
          <p:cNvSpPr txBox="1">
            <a:spLocks noChangeArrowheads="1"/>
          </p:cNvSpPr>
          <p:nvPr/>
        </p:nvSpPr>
        <p:spPr bwMode="auto">
          <a:xfrm>
            <a:off x="3935413" y="220503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絕對值為 </a:t>
            </a:r>
            <a:r>
              <a:rPr lang="en-US" altLang="zh-TW"/>
              <a:t>+3</a:t>
            </a:r>
            <a:r>
              <a:rPr lang="en-US" altLang="zh-TW" i="1"/>
              <a:t>dB</a:t>
            </a:r>
            <a:endParaRPr lang="zh-TW" altLang="en-US" i="1"/>
          </a:p>
        </p:txBody>
      </p:sp>
      <p:sp>
        <p:nvSpPr>
          <p:cNvPr id="44046" name="文字方塊 13"/>
          <p:cNvSpPr txBox="1">
            <a:spLocks noChangeArrowheads="1"/>
          </p:cNvSpPr>
          <p:nvPr/>
        </p:nvSpPr>
        <p:spPr bwMode="auto">
          <a:xfrm>
            <a:off x="2063750" y="22050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(3)</a:t>
            </a:r>
            <a:endParaRPr lang="zh-TW" altLang="en-US"/>
          </a:p>
        </p:txBody>
      </p:sp>
      <p:sp>
        <p:nvSpPr>
          <p:cNvPr id="44047" name="文字方塊 14"/>
          <p:cNvSpPr txBox="1">
            <a:spLocks noChangeArrowheads="1"/>
          </p:cNvSpPr>
          <p:nvPr/>
        </p:nvSpPr>
        <p:spPr bwMode="auto">
          <a:xfrm>
            <a:off x="2063751" y="4292600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實數</a:t>
            </a:r>
            <a:r>
              <a:rPr lang="zh-TW" altLang="en-US"/>
              <a:t>零</a:t>
            </a:r>
            <a:r>
              <a:rPr lang="zh-TW" altLang="zh-TW"/>
              <a:t>點項</a:t>
            </a:r>
            <a:r>
              <a:rPr lang="en-US" altLang="zh-TW"/>
              <a:t> </a:t>
            </a:r>
            <a:r>
              <a:rPr lang="zh-TW" altLang="zh-TW"/>
              <a:t>的相位為</a:t>
            </a:r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1CA6AF-260C-4E11-BC39-C82E5EE9E6F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5" name="文字方塊 3"/>
          <p:cNvSpPr txBox="1">
            <a:spLocks noChangeArrowheads="1"/>
          </p:cNvSpPr>
          <p:nvPr/>
        </p:nvSpPr>
        <p:spPr bwMode="auto">
          <a:xfrm>
            <a:off x="1992313" y="206057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一個二階的系統</a:t>
            </a:r>
            <a:endParaRPr lang="zh-TW" altLang="en-US" b="1"/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1"/>
          <p:cNvGraphicFramePr>
            <a:graphicFrameLocks noChangeAspect="1"/>
          </p:cNvGraphicFramePr>
          <p:nvPr/>
        </p:nvGraphicFramePr>
        <p:xfrm>
          <a:off x="4224338" y="2060576"/>
          <a:ext cx="47244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2273300" imgH="482600" progId="Equation.3">
                  <p:embed/>
                </p:oleObj>
              </mc:Choice>
              <mc:Fallback>
                <p:oleObj name="Equation" r:id="rId3" imgW="2273300" imgH="482600" progId="Equation.3">
                  <p:embed/>
                  <p:pic>
                    <p:nvPicPr>
                      <p:cNvPr id="450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060576"/>
                        <a:ext cx="47244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063751" y="3573463"/>
          <a:ext cx="34845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1485900" imgH="279400" progId="Equation.3">
                  <p:embed/>
                </p:oleObj>
              </mc:Choice>
              <mc:Fallback>
                <p:oleObj name="Equation" r:id="rId5" imgW="1485900" imgH="27940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573463"/>
                        <a:ext cx="34845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6096001" y="3573463"/>
          <a:ext cx="3552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7" imgW="1511300" imgH="279400" progId="Equation.3">
                  <p:embed/>
                </p:oleObj>
              </mc:Choice>
              <mc:Fallback>
                <p:oleObj name="Equation" r:id="rId7" imgW="1511300" imgH="279400" progId="Equation.3">
                  <p:embed/>
                  <p:pic>
                    <p:nvPicPr>
                      <p:cNvPr id="450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573463"/>
                        <a:ext cx="3552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7"/>
          <p:cNvGraphicFramePr>
            <a:graphicFrameLocks noChangeAspect="1"/>
          </p:cNvGraphicFramePr>
          <p:nvPr/>
        </p:nvGraphicFramePr>
        <p:xfrm>
          <a:off x="2566988" y="4221164"/>
          <a:ext cx="40005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9" imgW="2070100" imgH="635000" progId="Equation.3">
                  <p:embed/>
                </p:oleObj>
              </mc:Choice>
              <mc:Fallback>
                <p:oleObj name="Equation" r:id="rId9" imgW="2070100" imgH="635000" progId="Equation.3">
                  <p:embed/>
                  <p:pic>
                    <p:nvPicPr>
                      <p:cNvPr id="450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221164"/>
                        <a:ext cx="40005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2" name="Object 12"/>
          <p:cNvGraphicFramePr>
            <a:graphicFrameLocks noChangeAspect="1"/>
          </p:cNvGraphicFramePr>
          <p:nvPr/>
        </p:nvGraphicFramePr>
        <p:xfrm>
          <a:off x="3359150" y="5805488"/>
          <a:ext cx="55895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方程式" r:id="rId11" imgW="3047760" imgH="431640" progId="Equation.3">
                  <p:embed/>
                </p:oleObj>
              </mc:Choice>
              <mc:Fallback>
                <p:oleObj name="方程式" r:id="rId11" imgW="3047760" imgH="431640" progId="Equation.3">
                  <p:embed/>
                  <p:pic>
                    <p:nvPicPr>
                      <p:cNvPr id="4506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805488"/>
                        <a:ext cx="5589588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文字方塊 21"/>
          <p:cNvSpPr txBox="1">
            <a:spLocks noChangeArrowheads="1"/>
          </p:cNvSpPr>
          <p:nvPr/>
        </p:nvSpPr>
        <p:spPr bwMode="auto">
          <a:xfrm>
            <a:off x="2063751" y="3141663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分母的</a:t>
            </a:r>
            <a:r>
              <a:rPr lang="zh-TW" altLang="zh-TW"/>
              <a:t>兩個根分別是</a:t>
            </a:r>
            <a:endParaRPr lang="zh-TW" altLang="en-US"/>
          </a:p>
        </p:txBody>
      </p:sp>
      <p:sp>
        <p:nvSpPr>
          <p:cNvPr id="45072" name="文字方塊 22"/>
          <p:cNvSpPr txBox="1">
            <a:spLocks noChangeArrowheads="1"/>
          </p:cNvSpPr>
          <p:nvPr/>
        </p:nvSpPr>
        <p:spPr bwMode="auto">
          <a:xfrm>
            <a:off x="2063750" y="544512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其絕對值以</a:t>
            </a:r>
            <a:r>
              <a:rPr lang="en-US" altLang="zh-TW"/>
              <a:t>dB</a:t>
            </a:r>
            <a:r>
              <a:rPr lang="zh-TW" altLang="zh-TW"/>
              <a:t>值表示，</a:t>
            </a:r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33E2F87-8A59-4E6F-8454-3466F55B90A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46082" name="Object 16"/>
          <p:cNvGraphicFramePr>
            <a:graphicFrameLocks noChangeAspect="1"/>
          </p:cNvGraphicFramePr>
          <p:nvPr/>
        </p:nvGraphicFramePr>
        <p:xfrm>
          <a:off x="2640013" y="4437063"/>
          <a:ext cx="57340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方程式" r:id="rId3" imgW="2933640" imgH="660240" progId="Equation.3">
                  <p:embed/>
                </p:oleObj>
              </mc:Choice>
              <mc:Fallback>
                <p:oleObj name="方程式" r:id="rId3" imgW="2933640" imgH="660240" progId="Equation.3">
                  <p:embed/>
                  <p:pic>
                    <p:nvPicPr>
                      <p:cNvPr id="4608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437063"/>
                        <a:ext cx="5734050" cy="128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8"/>
          <p:cNvGraphicFramePr>
            <a:graphicFrameLocks noChangeAspect="1"/>
          </p:cNvGraphicFramePr>
          <p:nvPr/>
        </p:nvGraphicFramePr>
        <p:xfrm>
          <a:off x="2927351" y="3789363"/>
          <a:ext cx="11668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533160" imgH="228600" progId="Equation.3">
                  <p:embed/>
                </p:oleObj>
              </mc:Choice>
              <mc:Fallback>
                <p:oleObj name="Equation" r:id="rId5" imgW="533160" imgH="228600" progId="Equation.3">
                  <p:embed/>
                  <p:pic>
                    <p:nvPicPr>
                      <p:cNvPr id="4608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3789363"/>
                        <a:ext cx="116681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文字方塊 20"/>
          <p:cNvSpPr txBox="1">
            <a:spLocks noChangeArrowheads="1"/>
          </p:cNvSpPr>
          <p:nvPr/>
        </p:nvSpPr>
        <p:spPr bwMode="auto">
          <a:xfrm>
            <a:off x="2135188" y="3789363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(2)</a:t>
            </a:r>
            <a:endParaRPr lang="zh-TW" altLang="en-US"/>
          </a:p>
        </p:txBody>
      </p:sp>
      <p:sp>
        <p:nvSpPr>
          <p:cNvPr id="46090" name="文字方塊 19"/>
          <p:cNvSpPr txBox="1">
            <a:spLocks noChangeArrowheads="1"/>
          </p:cNvSpPr>
          <p:nvPr/>
        </p:nvSpPr>
        <p:spPr bwMode="auto">
          <a:xfrm>
            <a:off x="2135188" y="22050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(1)</a:t>
            </a:r>
            <a:endParaRPr lang="zh-TW" altLang="en-US"/>
          </a:p>
        </p:txBody>
      </p:sp>
      <p:sp>
        <p:nvSpPr>
          <p:cNvPr id="46091" name="文字方塊 18"/>
          <p:cNvSpPr txBox="1">
            <a:spLocks noChangeArrowheads="1"/>
          </p:cNvSpPr>
          <p:nvPr/>
        </p:nvSpPr>
        <p:spPr bwMode="auto">
          <a:xfrm>
            <a:off x="4656138" y="2276475"/>
            <a:ext cx="223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</a:t>
            </a:r>
            <a:r>
              <a:rPr lang="en-US" altLang="zh-TW"/>
              <a:t>0 </a:t>
            </a:r>
            <a:r>
              <a:rPr lang="en-US" altLang="zh-TW" i="1"/>
              <a:t>dB</a:t>
            </a:r>
            <a:endParaRPr lang="zh-TW" altLang="en-US"/>
          </a:p>
        </p:txBody>
      </p:sp>
      <p:graphicFrame>
        <p:nvGraphicFramePr>
          <p:cNvPr id="46084" name="Object 17"/>
          <p:cNvGraphicFramePr>
            <a:graphicFrameLocks noChangeAspect="1"/>
          </p:cNvGraphicFramePr>
          <p:nvPr/>
        </p:nvGraphicFramePr>
        <p:xfrm>
          <a:off x="2782888" y="2205038"/>
          <a:ext cx="11668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7" imgW="533160" imgH="228600" progId="Equation.3">
                  <p:embed/>
                </p:oleObj>
              </mc:Choice>
              <mc:Fallback>
                <p:oleObj name="Equation" r:id="rId7" imgW="533160" imgH="228600" progId="Equation.3">
                  <p:embed/>
                  <p:pic>
                    <p:nvPicPr>
                      <p:cNvPr id="460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205038"/>
                        <a:ext cx="116681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14"/>
          <p:cNvGraphicFramePr>
            <a:graphicFrameLocks noChangeAspect="1"/>
          </p:cNvGraphicFramePr>
          <p:nvPr/>
        </p:nvGraphicFramePr>
        <p:xfrm>
          <a:off x="2495550" y="2781300"/>
          <a:ext cx="36401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9" imgW="1854000" imgH="291960" progId="Equation.3">
                  <p:embed/>
                </p:oleObj>
              </mc:Choice>
              <mc:Fallback>
                <p:oleObj name="Equation" r:id="rId9" imgW="1854000" imgH="291960" progId="Equation.3">
                  <p:embed/>
                  <p:pic>
                    <p:nvPicPr>
                      <p:cNvPr id="4608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81300"/>
                        <a:ext cx="3640138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文字方塊 10"/>
          <p:cNvSpPr txBox="1">
            <a:spLocks noChangeArrowheads="1"/>
          </p:cNvSpPr>
          <p:nvPr/>
        </p:nvSpPr>
        <p:spPr bwMode="auto">
          <a:xfrm>
            <a:off x="4511676" y="3789363"/>
            <a:ext cx="568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絕對值趨近於斜率為</a:t>
            </a:r>
            <a:r>
              <a:rPr lang="en-US" altLang="zh-TW"/>
              <a:t>                            </a:t>
            </a:r>
            <a:r>
              <a:rPr lang="zh-TW" altLang="zh-TW"/>
              <a:t>的直線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6" name="Object 12"/>
          <p:cNvGraphicFramePr>
            <a:graphicFrameLocks noChangeAspect="1"/>
          </p:cNvGraphicFramePr>
          <p:nvPr/>
        </p:nvGraphicFramePr>
        <p:xfrm>
          <a:off x="6959600" y="3789364"/>
          <a:ext cx="19304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方程式" r:id="rId11" imgW="1015559" imgH="177723" progId="Equation.3">
                  <p:embed/>
                </p:oleObj>
              </mc:Choice>
              <mc:Fallback>
                <p:oleObj name="方程式" r:id="rId11" imgW="1015559" imgH="177723" progId="Equation.3">
                  <p:embed/>
                  <p:pic>
                    <p:nvPicPr>
                      <p:cNvPr id="4608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789364"/>
                        <a:ext cx="19304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10"/>
          <p:cNvGraphicFramePr>
            <a:graphicFrameLocks noChangeAspect="1"/>
          </p:cNvGraphicFramePr>
          <p:nvPr/>
        </p:nvGraphicFramePr>
        <p:xfrm>
          <a:off x="2135188" y="2924176"/>
          <a:ext cx="35353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1828800" imgH="507960" progId="Equation.3">
                  <p:embed/>
                </p:oleObj>
              </mc:Choice>
              <mc:Fallback>
                <p:oleObj name="Equation" r:id="rId3" imgW="1828800" imgH="507960" progId="Equation.3">
                  <p:embed/>
                  <p:pic>
                    <p:nvPicPr>
                      <p:cNvPr id="47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924176"/>
                        <a:ext cx="35353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14"/>
          <p:cNvGraphicFramePr>
            <a:graphicFrameLocks noChangeAspect="1"/>
          </p:cNvGraphicFramePr>
          <p:nvPr/>
        </p:nvGraphicFramePr>
        <p:xfrm>
          <a:off x="5880101" y="2852739"/>
          <a:ext cx="44815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r:id="rId5" imgW="992572" imgH="715264" progId="Visio.Drawing.11">
                  <p:embed/>
                </p:oleObj>
              </mc:Choice>
              <mc:Fallback>
                <p:oleObj r:id="rId5" imgW="992572" imgH="715264" progId="Visio.Drawing.11">
                  <p:embed/>
                  <p:pic>
                    <p:nvPicPr>
                      <p:cNvPr id="4710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2852739"/>
                        <a:ext cx="4481513" cy="324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5"/>
          <p:cNvGraphicFramePr>
            <a:graphicFrameLocks noChangeAspect="1"/>
          </p:cNvGraphicFramePr>
          <p:nvPr/>
        </p:nvGraphicFramePr>
        <p:xfrm>
          <a:off x="2495551" y="2276476"/>
          <a:ext cx="1000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471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276476"/>
                        <a:ext cx="10001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7" name="文字方塊 15"/>
          <p:cNvSpPr txBox="1">
            <a:spLocks noChangeArrowheads="1"/>
          </p:cNvSpPr>
          <p:nvPr/>
        </p:nvSpPr>
        <p:spPr bwMode="auto">
          <a:xfrm>
            <a:off x="3719513" y="2276475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絕對值由</a:t>
            </a:r>
            <a:r>
              <a:rPr lang="en-US" altLang="zh-TW"/>
              <a:t>      </a:t>
            </a:r>
            <a:r>
              <a:rPr lang="zh-TW" altLang="zh-TW"/>
              <a:t>決定</a:t>
            </a:r>
            <a:endParaRPr lang="zh-TW" altLang="en-US"/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9" name="Object 8"/>
          <p:cNvGraphicFramePr>
            <a:graphicFrameLocks noChangeAspect="1"/>
          </p:cNvGraphicFramePr>
          <p:nvPr/>
        </p:nvGraphicFramePr>
        <p:xfrm>
          <a:off x="4943475" y="2276475"/>
          <a:ext cx="54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方程式" r:id="rId9" imgW="152268" imgH="203024" progId="Equation.3">
                  <p:embed/>
                </p:oleObj>
              </mc:Choice>
              <mc:Fallback>
                <p:oleObj name="方程式" r:id="rId9" imgW="152268" imgH="203024" progId="Equation.3">
                  <p:embed/>
                  <p:pic>
                    <p:nvPicPr>
                      <p:cNvPr id="471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276475"/>
                        <a:ext cx="546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文字方塊 18"/>
          <p:cNvSpPr txBox="1">
            <a:spLocks noChangeArrowheads="1"/>
          </p:cNvSpPr>
          <p:nvPr/>
        </p:nvSpPr>
        <p:spPr bwMode="auto">
          <a:xfrm>
            <a:off x="1847850" y="23495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(3)</a:t>
            </a:r>
            <a:endParaRPr lang="zh-TW" altLang="en-US"/>
          </a:p>
        </p:txBody>
      </p:sp>
      <p:sp>
        <p:nvSpPr>
          <p:cNvPr id="471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6FFF69-0795-4690-81B7-7A2BE11F95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959E85F-04D4-471F-B542-F3F21D768E4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4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1992314" y="2420939"/>
          <a:ext cx="38687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2133600" imgH="863600" progId="Equation.3">
                  <p:embed/>
                </p:oleObj>
              </mc:Choice>
              <mc:Fallback>
                <p:oleObj name="Equation" r:id="rId3" imgW="2133600" imgH="863600" progId="Equation.3">
                  <p:embed/>
                  <p:pic>
                    <p:nvPicPr>
                      <p:cNvPr id="481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420939"/>
                        <a:ext cx="3868737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6"/>
          <p:cNvGraphicFramePr>
            <a:graphicFrameLocks noChangeAspect="1"/>
          </p:cNvGraphicFramePr>
          <p:nvPr/>
        </p:nvGraphicFramePr>
        <p:xfrm>
          <a:off x="6167438" y="2071689"/>
          <a:ext cx="425926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r:id="rId5" imgW="1039547" imgH="649879" progId="Visio.Drawing.11">
                  <p:embed/>
                </p:oleObj>
              </mc:Choice>
              <mc:Fallback>
                <p:oleObj r:id="rId5" imgW="1039547" imgH="649879" progId="Visio.Drawing.11">
                  <p:embed/>
                  <p:pic>
                    <p:nvPicPr>
                      <p:cNvPr id="481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071689"/>
                        <a:ext cx="4259262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2" name="Object 8"/>
          <p:cNvGraphicFramePr>
            <a:graphicFrameLocks noChangeAspect="1"/>
          </p:cNvGraphicFramePr>
          <p:nvPr/>
        </p:nvGraphicFramePr>
        <p:xfrm>
          <a:off x="1919289" y="4581526"/>
          <a:ext cx="3343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7" imgW="1854200" imgH="241300" progId="Equation.3">
                  <p:embed/>
                </p:oleObj>
              </mc:Choice>
              <mc:Fallback>
                <p:oleObj name="Equation" r:id="rId7" imgW="1854200" imgH="241300" progId="Equation.3">
                  <p:embed/>
                  <p:pic>
                    <p:nvPicPr>
                      <p:cNvPr id="481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581526"/>
                        <a:ext cx="3343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4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3" name="Object 13"/>
          <p:cNvGraphicFramePr>
            <a:graphicFrameLocks noChangeAspect="1"/>
          </p:cNvGraphicFramePr>
          <p:nvPr/>
        </p:nvGraphicFramePr>
        <p:xfrm>
          <a:off x="7319964" y="5445126"/>
          <a:ext cx="1000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9" imgW="457200" imgH="228600" progId="Equation.3">
                  <p:embed/>
                </p:oleObj>
              </mc:Choice>
              <mc:Fallback>
                <p:oleObj name="Equation" r:id="rId9" imgW="457200" imgH="228600" progId="Equation.3">
                  <p:embed/>
                  <p:pic>
                    <p:nvPicPr>
                      <p:cNvPr id="48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5445126"/>
                        <a:ext cx="10001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15"/>
          <p:cNvGraphicFramePr>
            <a:graphicFrameLocks noChangeAspect="1"/>
          </p:cNvGraphicFramePr>
          <p:nvPr/>
        </p:nvGraphicFramePr>
        <p:xfrm>
          <a:off x="2711451" y="5157788"/>
          <a:ext cx="11668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1" imgW="533160" imgH="228600" progId="Equation.3">
                  <p:embed/>
                </p:oleObj>
              </mc:Choice>
              <mc:Fallback>
                <p:oleObj name="Equation" r:id="rId11" imgW="533160" imgH="228600" progId="Equation.3">
                  <p:embed/>
                  <p:pic>
                    <p:nvPicPr>
                      <p:cNvPr id="481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5157788"/>
                        <a:ext cx="116681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6"/>
          <p:cNvGraphicFramePr>
            <a:graphicFrameLocks noChangeAspect="1"/>
          </p:cNvGraphicFramePr>
          <p:nvPr/>
        </p:nvGraphicFramePr>
        <p:xfrm>
          <a:off x="2640013" y="4005263"/>
          <a:ext cx="11668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3" imgW="533160" imgH="228600" progId="Equation.3">
                  <p:embed/>
                </p:oleObj>
              </mc:Choice>
              <mc:Fallback>
                <p:oleObj name="Equation" r:id="rId13" imgW="533160" imgH="228600" progId="Equation.3">
                  <p:embed/>
                  <p:pic>
                    <p:nvPicPr>
                      <p:cNvPr id="481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05263"/>
                        <a:ext cx="116681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6" name="Object 17"/>
          <p:cNvGraphicFramePr>
            <a:graphicFrameLocks noChangeAspect="1"/>
          </p:cNvGraphicFramePr>
          <p:nvPr/>
        </p:nvGraphicFramePr>
        <p:xfrm>
          <a:off x="1992314" y="5732464"/>
          <a:ext cx="4429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15" imgW="2654300" imgH="431800" progId="Equation.3">
                  <p:embed/>
                </p:oleObj>
              </mc:Choice>
              <mc:Fallback>
                <p:oleObj name="Equation" r:id="rId15" imgW="2654300" imgH="431800" progId="Equation.3">
                  <p:embed/>
                  <p:pic>
                    <p:nvPicPr>
                      <p:cNvPr id="481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5732464"/>
                        <a:ext cx="4429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6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7" name="Object 19"/>
          <p:cNvGraphicFramePr>
            <a:graphicFrameLocks noChangeAspect="1"/>
          </p:cNvGraphicFramePr>
          <p:nvPr/>
        </p:nvGraphicFramePr>
        <p:xfrm>
          <a:off x="6672264" y="5876925"/>
          <a:ext cx="36226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17" imgW="2197100" imgH="393700" progId="Equation.3">
                  <p:embed/>
                </p:oleObj>
              </mc:Choice>
              <mc:Fallback>
                <p:oleObj name="Equation" r:id="rId17" imgW="2197100" imgH="393700" progId="Equation.3">
                  <p:embed/>
                  <p:pic>
                    <p:nvPicPr>
                      <p:cNvPr id="4813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5876925"/>
                        <a:ext cx="36226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文字方塊 18"/>
          <p:cNvSpPr txBox="1">
            <a:spLocks noChangeArrowheads="1"/>
          </p:cNvSpPr>
          <p:nvPr/>
        </p:nvSpPr>
        <p:spPr bwMode="auto">
          <a:xfrm>
            <a:off x="1992313" y="4005263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(1)</a:t>
            </a:r>
            <a:endParaRPr lang="zh-TW" altLang="en-US"/>
          </a:p>
        </p:txBody>
      </p:sp>
      <p:sp>
        <p:nvSpPr>
          <p:cNvPr id="48148" name="文字方塊 19"/>
          <p:cNvSpPr txBox="1">
            <a:spLocks noChangeArrowheads="1"/>
          </p:cNvSpPr>
          <p:nvPr/>
        </p:nvSpPr>
        <p:spPr bwMode="auto">
          <a:xfrm>
            <a:off x="1992313" y="5229225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(2)</a:t>
            </a:r>
            <a:endParaRPr lang="zh-TW" altLang="en-US"/>
          </a:p>
        </p:txBody>
      </p:sp>
      <p:sp>
        <p:nvSpPr>
          <p:cNvPr id="48149" name="文字方塊 20"/>
          <p:cNvSpPr txBox="1">
            <a:spLocks noChangeArrowheads="1"/>
          </p:cNvSpPr>
          <p:nvPr/>
        </p:nvSpPr>
        <p:spPr bwMode="auto">
          <a:xfrm>
            <a:off x="6672263" y="5445125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(3)</a:t>
            </a:r>
            <a:endParaRPr lang="zh-TW" altLang="en-US"/>
          </a:p>
        </p:txBody>
      </p:sp>
      <p:sp>
        <p:nvSpPr>
          <p:cNvPr id="48150" name="文字方塊 21"/>
          <p:cNvSpPr txBox="1">
            <a:spLocks noChangeArrowheads="1"/>
          </p:cNvSpPr>
          <p:nvPr/>
        </p:nvSpPr>
        <p:spPr bwMode="auto">
          <a:xfrm>
            <a:off x="1992313" y="2133600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相位</a:t>
            </a:r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DEEB713-9ED1-4669-B36A-37DE8275FAF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5159376" y="2133600"/>
          <a:ext cx="2016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3" imgW="939800" imgH="228600" progId="Equation.3">
                  <p:embed/>
                </p:oleObj>
              </mc:Choice>
              <mc:Fallback>
                <p:oleObj name="方程式" r:id="rId3" imgW="939800" imgH="228600" progId="Equation.3">
                  <p:embed/>
                  <p:pic>
                    <p:nvPicPr>
                      <p:cNvPr id="30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2133600"/>
                        <a:ext cx="20161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5016501" y="2852738"/>
          <a:ext cx="2232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方程式" r:id="rId5" imgW="1117600" imgH="228600" progId="Equation.3">
                  <p:embed/>
                </p:oleObj>
              </mc:Choice>
              <mc:Fallback>
                <p:oleObj name="方程式" r:id="rId5" imgW="1117600" imgH="228600" progId="Equation.3">
                  <p:embed/>
                  <p:pic>
                    <p:nvPicPr>
                      <p:cNvPr id="307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2852738"/>
                        <a:ext cx="22320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6"/>
          <p:cNvGraphicFramePr>
            <a:graphicFrameLocks noChangeAspect="1"/>
          </p:cNvGraphicFramePr>
          <p:nvPr/>
        </p:nvGraphicFramePr>
        <p:xfrm>
          <a:off x="2927351" y="5084763"/>
          <a:ext cx="25495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7" imgW="1256755" imgH="393529" progId="Equation.3">
                  <p:embed/>
                </p:oleObj>
              </mc:Choice>
              <mc:Fallback>
                <p:oleObj name="方程式" r:id="rId7" imgW="1256755" imgH="393529" progId="Equation.3">
                  <p:embed/>
                  <p:pic>
                    <p:nvPicPr>
                      <p:cNvPr id="30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084763"/>
                        <a:ext cx="25495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39"/>
          <p:cNvGraphicFramePr>
            <a:graphicFrameLocks noChangeAspect="1"/>
          </p:cNvGraphicFramePr>
          <p:nvPr/>
        </p:nvGraphicFramePr>
        <p:xfrm>
          <a:off x="2927351" y="4149725"/>
          <a:ext cx="28368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9" imgW="1282700" imgH="228600" progId="Equation.3">
                  <p:embed/>
                </p:oleObj>
              </mc:Choice>
              <mc:Fallback>
                <p:oleObj name="方程式" r:id="rId9" imgW="1282700" imgH="228600" progId="Equation.3">
                  <p:embed/>
                  <p:pic>
                    <p:nvPicPr>
                      <p:cNvPr id="307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4149725"/>
                        <a:ext cx="283686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1"/>
          <p:cNvGraphicFramePr>
            <a:graphicFrameLocks noChangeAspect="1"/>
          </p:cNvGraphicFramePr>
          <p:nvPr/>
        </p:nvGraphicFramePr>
        <p:xfrm>
          <a:off x="6672264" y="4149725"/>
          <a:ext cx="20145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方程式" r:id="rId11" imgW="914400" imgH="228600" progId="Equation.3">
                  <p:embed/>
                </p:oleObj>
              </mc:Choice>
              <mc:Fallback>
                <p:oleObj name="方程式" r:id="rId11" imgW="914400" imgH="228600" progId="Equation.3">
                  <p:embed/>
                  <p:pic>
                    <p:nvPicPr>
                      <p:cNvPr id="307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149725"/>
                        <a:ext cx="20145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矩形 9"/>
          <p:cNvSpPr>
            <a:spLocks noChangeArrowheads="1"/>
          </p:cNvSpPr>
          <p:nvPr/>
        </p:nvSpPr>
        <p:spPr bwMode="auto">
          <a:xfrm>
            <a:off x="2309813" y="2205038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例如系統的頻率響應為</a:t>
            </a:r>
            <a:endParaRPr lang="zh-TW" altLang="en-US"/>
          </a:p>
        </p:txBody>
      </p:sp>
      <p:sp>
        <p:nvSpPr>
          <p:cNvPr id="3083" name="文字方塊 10"/>
          <p:cNvSpPr txBox="1">
            <a:spLocks noChangeArrowheads="1"/>
          </p:cNvSpPr>
          <p:nvPr/>
        </p:nvSpPr>
        <p:spPr bwMode="auto">
          <a:xfrm>
            <a:off x="2208214" y="2852738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</a:t>
            </a:r>
            <a:r>
              <a:rPr lang="zh-TW" altLang="zh-TW"/>
              <a:t>絕對值是</a:t>
            </a:r>
            <a:r>
              <a:rPr lang="en-US" altLang="zh-TW"/>
              <a:t>1</a:t>
            </a:r>
            <a:r>
              <a:rPr lang="zh-TW" altLang="zh-TW"/>
              <a:t>，相位是</a:t>
            </a:r>
            <a:endParaRPr lang="zh-TW" altLang="en-US"/>
          </a:p>
        </p:txBody>
      </p:sp>
      <p:sp>
        <p:nvSpPr>
          <p:cNvPr id="3084" name="文字方塊 11"/>
          <p:cNvSpPr txBox="1">
            <a:spLocks noChangeArrowheads="1"/>
          </p:cNvSpPr>
          <p:nvPr/>
        </p:nvSpPr>
        <p:spPr bwMode="auto">
          <a:xfrm>
            <a:off x="2208214" y="3429001"/>
            <a:ext cx="799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相位以</a:t>
            </a:r>
            <a:r>
              <a:rPr lang="en-US" altLang="zh-TW"/>
              <a:t> </a:t>
            </a:r>
            <a:r>
              <a:rPr lang="zh-TW" altLang="en-US"/>
              <a:t>         </a:t>
            </a:r>
            <a:r>
              <a:rPr lang="zh-TW" altLang="zh-TW"/>
              <a:t>的斜率改變，呈一條直線，我們說</a:t>
            </a:r>
            <a:r>
              <a:rPr lang="en-US" altLang="zh-TW"/>
              <a:t> </a:t>
            </a:r>
            <a:r>
              <a:rPr lang="zh-TW" altLang="en-US"/>
              <a:t>它</a:t>
            </a:r>
            <a:r>
              <a:rPr lang="zh-TW" altLang="zh-TW"/>
              <a:t>是</a:t>
            </a:r>
            <a:r>
              <a:rPr lang="zh-TW" altLang="zh-TW" b="1"/>
              <a:t>線性相位系統</a:t>
            </a:r>
            <a:r>
              <a:rPr lang="en-US" altLang="zh-TW" b="1"/>
              <a:t>(linear phase system)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143251" y="3357563"/>
          <a:ext cx="523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方程式" r:id="rId13" imgW="253890" imgH="228501" progId="Equation.3">
                  <p:embed/>
                </p:oleObj>
              </mc:Choice>
              <mc:Fallback>
                <p:oleObj name="方程式" r:id="rId13" imgW="253890" imgH="228501" progId="Equation.3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357563"/>
                        <a:ext cx="5238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文字方塊 14"/>
          <p:cNvSpPr txBox="1">
            <a:spLocks noChangeArrowheads="1"/>
          </p:cNvSpPr>
          <p:nvPr/>
        </p:nvSpPr>
        <p:spPr bwMode="auto">
          <a:xfrm>
            <a:off x="2208214" y="4724400"/>
            <a:ext cx="37433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作頻率的微分，就得到一個常數，</a:t>
            </a:r>
            <a:endParaRPr lang="zh-TW" altLang="en-US"/>
          </a:p>
        </p:txBody>
      </p:sp>
      <p:sp>
        <p:nvSpPr>
          <p:cNvPr id="3087" name="文字方塊 15"/>
          <p:cNvSpPr txBox="1">
            <a:spLocks noChangeArrowheads="1"/>
          </p:cNvSpPr>
          <p:nvPr/>
        </p:nvSpPr>
        <p:spPr bwMode="auto">
          <a:xfrm>
            <a:off x="2279651" y="5876925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</a:t>
            </a:r>
            <a:r>
              <a:rPr lang="zh-TW" altLang="en-US"/>
              <a:t>，</a:t>
            </a:r>
            <a:r>
              <a:rPr lang="zh-TW" altLang="zh-TW"/>
              <a:t>線性相位系統的作用，會造成輸入訊號的時間延遲</a:t>
            </a:r>
            <a:r>
              <a:rPr lang="en-US" altLang="zh-TW"/>
              <a:t>(delay)</a:t>
            </a:r>
            <a:r>
              <a:rPr lang="zh-TW" altLang="zh-TW"/>
              <a:t>。</a:t>
            </a:r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4B781F3-69A1-4650-8AFF-0FF3E35EC80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0" name="文字方塊 3"/>
          <p:cNvSpPr txBox="1">
            <a:spLocks noChangeArrowheads="1"/>
          </p:cNvSpPr>
          <p:nvPr/>
        </p:nvSpPr>
        <p:spPr bwMode="auto">
          <a:xfrm>
            <a:off x="1952625" y="2071688"/>
            <a:ext cx="450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5.12 </a:t>
            </a:r>
            <a:r>
              <a:rPr lang="zh-TW" altLang="en-US"/>
              <a:t>共軛複數極點的波德繪圖</a:t>
            </a:r>
          </a:p>
        </p:txBody>
      </p:sp>
      <p:sp>
        <p:nvSpPr>
          <p:cNvPr id="4916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2166938" y="2571751"/>
          <a:ext cx="29511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1612900" imgH="431800" progId="Equation.3">
                  <p:embed/>
                </p:oleObj>
              </mc:Choice>
              <mc:Fallback>
                <p:oleObj name="Equation" r:id="rId3" imgW="1612900" imgH="431800" progId="Equation.3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571751"/>
                        <a:ext cx="29511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95500" y="4214813"/>
          <a:ext cx="2127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14813"/>
                        <a:ext cx="21272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2095501" y="3643313"/>
          <a:ext cx="1000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7" imgW="495000" imgH="228600" progId="Equation.3">
                  <p:embed/>
                </p:oleObj>
              </mc:Choice>
              <mc:Fallback>
                <p:oleObj name="Equation" r:id="rId7" imgW="495000" imgH="228600" progId="Equation.3">
                  <p:embed/>
                  <p:pic>
                    <p:nvPicPr>
                      <p:cNvPr id="491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643313"/>
                        <a:ext cx="1000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3" name="Picture 6" descr="Fig_7-16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4" y="2500313"/>
            <a:ext cx="5267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7" name="Object 7"/>
          <p:cNvGraphicFramePr>
            <a:graphicFrameLocks noChangeAspect="1"/>
          </p:cNvGraphicFramePr>
          <p:nvPr/>
        </p:nvGraphicFramePr>
        <p:xfrm>
          <a:off x="2640013" y="5445126"/>
          <a:ext cx="104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0" imgW="482391" imgH="203112" progId="Equation.3">
                  <p:embed/>
                </p:oleObj>
              </mc:Choice>
              <mc:Fallback>
                <p:oleObj name="Equation" r:id="rId10" imgW="482391" imgH="203112" progId="Equation.3">
                  <p:embed/>
                  <p:pic>
                    <p:nvPicPr>
                      <p:cNvPr id="491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5445126"/>
                        <a:ext cx="1041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8B71253-80C6-42F9-9A71-0E3C1B1B251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50181" name="Picture 2" descr="Fig_7-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43126"/>
            <a:ext cx="5295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3432175" y="2349501"/>
          <a:ext cx="104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4" imgW="482400" imgH="203040" progId="Equation.3">
                  <p:embed/>
                </p:oleObj>
              </mc:Choice>
              <mc:Fallback>
                <p:oleObj name="Equation" r:id="rId4" imgW="482400" imgH="203040" progId="Equation.3">
                  <p:embed/>
                  <p:pic>
                    <p:nvPicPr>
                      <p:cNvPr id="5017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2349501"/>
                        <a:ext cx="1041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396B4E3-64C1-4540-A9FE-DE756CF7A31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63976" y="2420939"/>
          <a:ext cx="739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3" imgW="342720" imgH="203040" progId="Equation.3">
                  <p:embed/>
                </p:oleObj>
              </mc:Choice>
              <mc:Fallback>
                <p:oleObj name="Equation" r:id="rId3" imgW="342720" imgH="203040" progId="Equation.3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2420939"/>
                        <a:ext cx="7397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3" descr="Fig_7-1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143126"/>
            <a:ext cx="5257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2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C07F1A-5BA5-4FDF-8D06-25BF73D1B9E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52229" name="Picture 2" descr="Fig_7-1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2071689"/>
            <a:ext cx="52673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3863975" y="2276476"/>
          <a:ext cx="820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4" imgW="380880" imgH="203040" progId="Equation.3">
                  <p:embed/>
                </p:oleObj>
              </mc:Choice>
              <mc:Fallback>
                <p:oleObj name="Equation" r:id="rId4" imgW="380880" imgH="203040" progId="Equation.3">
                  <p:embed/>
                  <p:pic>
                    <p:nvPicPr>
                      <p:cNvPr id="522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276476"/>
                        <a:ext cx="8207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8C1183A-091D-4BE7-B072-9DFFF4DCD2C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5" name="文字方塊 3"/>
          <p:cNvSpPr txBox="1">
            <a:spLocks noChangeArrowheads="1"/>
          </p:cNvSpPr>
          <p:nvPr/>
        </p:nvSpPr>
        <p:spPr bwMode="auto">
          <a:xfrm>
            <a:off x="1992313" y="206057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一組</a:t>
            </a:r>
            <a:r>
              <a:rPr lang="zh-TW" altLang="en-US" b="1"/>
              <a:t>零</a:t>
            </a:r>
            <a:r>
              <a:rPr lang="zh-TW" altLang="zh-TW" b="1"/>
              <a:t>點是共軛複數</a:t>
            </a:r>
            <a:endParaRPr lang="zh-TW" altLang="en-US" b="1"/>
          </a:p>
        </p:txBody>
      </p:sp>
      <p:sp>
        <p:nvSpPr>
          <p:cNvPr id="5325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1"/>
          <p:cNvGraphicFramePr>
            <a:graphicFrameLocks noChangeAspect="1"/>
          </p:cNvGraphicFramePr>
          <p:nvPr/>
        </p:nvGraphicFramePr>
        <p:xfrm>
          <a:off x="2208213" y="2565400"/>
          <a:ext cx="32877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方程式" r:id="rId3" imgW="1701800" imgH="482600" progId="Equation.3">
                  <p:embed/>
                </p:oleObj>
              </mc:Choice>
              <mc:Fallback>
                <p:oleObj name="方程式" r:id="rId3" imgW="1701800" imgH="482600" progId="Equation.3">
                  <p:embed/>
                  <p:pic>
                    <p:nvPicPr>
                      <p:cNvPr id="532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65400"/>
                        <a:ext cx="328771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672264" y="1412875"/>
          <a:ext cx="360997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Visio" r:id="rId5" imgW="1010143" imgH="814606" progId="Visio.Drawing.11">
                  <p:embed/>
                </p:oleObj>
              </mc:Choice>
              <mc:Fallback>
                <p:oleObj name="Visio" r:id="rId5" imgW="1010143" imgH="814606" progId="Visio.Drawing.11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1412875"/>
                        <a:ext cx="3609975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6527801" y="4295776"/>
          <a:ext cx="37623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Visio" r:id="rId7" imgW="999027" imgH="679501" progId="Visio.Drawing.11">
                  <p:embed/>
                </p:oleObj>
              </mc:Choice>
              <mc:Fallback>
                <p:oleObj name="Visio" r:id="rId7" imgW="999027" imgH="679501" progId="Visio.Drawing.11">
                  <p:embed/>
                  <p:pic>
                    <p:nvPicPr>
                      <p:cNvPr id="532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4295776"/>
                        <a:ext cx="3762375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81" name="標題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5.6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線性非時變系統的步進響應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8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4" name="Object 1"/>
          <p:cNvGraphicFramePr>
            <a:graphicFrameLocks noChangeAspect="1"/>
          </p:cNvGraphicFramePr>
          <p:nvPr/>
        </p:nvGraphicFramePr>
        <p:xfrm>
          <a:off x="1952626" y="3357563"/>
          <a:ext cx="4321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2260440" imgH="558720" progId="Equation.3">
                  <p:embed/>
                </p:oleObj>
              </mc:Choice>
              <mc:Fallback>
                <p:oleObj name="Equation" r:id="rId3" imgW="2260440" imgH="558720" progId="Equation.3">
                  <p:embed/>
                  <p:pic>
                    <p:nvPicPr>
                      <p:cNvPr id="542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357563"/>
                        <a:ext cx="43211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文字方塊 6"/>
          <p:cNvSpPr txBox="1">
            <a:spLocks noChangeArrowheads="1"/>
          </p:cNvSpPr>
          <p:nvPr/>
        </p:nvSpPr>
        <p:spPr bwMode="auto">
          <a:xfrm>
            <a:off x="1952626" y="2143125"/>
            <a:ext cx="4359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當線性非時變系統的輸入訊號為單位步進函數</a:t>
            </a:r>
            <a:r>
              <a:rPr lang="en-US" altLang="zh-TW"/>
              <a:t>(unit step function)</a:t>
            </a:r>
            <a:r>
              <a:rPr lang="zh-TW" altLang="zh-TW"/>
              <a:t>時，其輸出稱為步進響應</a:t>
            </a:r>
            <a:r>
              <a:rPr lang="en-US" altLang="zh-TW"/>
              <a:t>(step response)</a:t>
            </a:r>
            <a:r>
              <a:rPr lang="zh-TW" altLang="en-US"/>
              <a:t>。</a:t>
            </a:r>
            <a:endParaRPr lang="zh-TW" altLang="en-US" b="1"/>
          </a:p>
        </p:txBody>
      </p:sp>
      <p:sp>
        <p:nvSpPr>
          <p:cNvPr id="5428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135189" y="5732464"/>
          <a:ext cx="36861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5" imgW="2159000" imgH="419100" progId="Equation.3">
                  <p:embed/>
                </p:oleObj>
              </mc:Choice>
              <mc:Fallback>
                <p:oleObj name="Equation" r:id="rId5" imgW="2159000" imgH="419100" progId="Equation.3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732464"/>
                        <a:ext cx="36861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6" name="Object 5"/>
          <p:cNvGraphicFramePr>
            <a:graphicFrameLocks noChangeAspect="1"/>
          </p:cNvGraphicFramePr>
          <p:nvPr/>
        </p:nvGraphicFramePr>
        <p:xfrm>
          <a:off x="6311900" y="2636838"/>
          <a:ext cx="41481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2057400" imgH="431800" progId="Equation.3">
                  <p:embed/>
                </p:oleObj>
              </mc:Choice>
              <mc:Fallback>
                <p:oleObj name="Equation" r:id="rId7" imgW="2057400" imgH="431800" progId="Equation.3">
                  <p:embed/>
                  <p:pic>
                    <p:nvPicPr>
                      <p:cNvPr id="542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636838"/>
                        <a:ext cx="41481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7" name="Object 7"/>
          <p:cNvGraphicFramePr>
            <a:graphicFrameLocks noChangeAspect="1"/>
          </p:cNvGraphicFramePr>
          <p:nvPr/>
        </p:nvGraphicFramePr>
        <p:xfrm>
          <a:off x="6672264" y="4652963"/>
          <a:ext cx="378777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1904760" imgH="838080" progId="Equation.3">
                  <p:embed/>
                </p:oleObj>
              </mc:Choice>
              <mc:Fallback>
                <p:oleObj name="Equation" r:id="rId9" imgW="1904760" imgH="838080" progId="Equation.3">
                  <p:embed/>
                  <p:pic>
                    <p:nvPicPr>
                      <p:cNvPr id="542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652963"/>
                        <a:ext cx="3787775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8" name="Object 13"/>
          <p:cNvGraphicFramePr>
            <a:graphicFrameLocks noChangeAspect="1"/>
          </p:cNvGraphicFramePr>
          <p:nvPr/>
        </p:nvGraphicFramePr>
        <p:xfrm>
          <a:off x="2135188" y="5013326"/>
          <a:ext cx="1524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方程式" r:id="rId11" imgW="850531" imgH="393529" progId="Equation.3">
                  <p:embed/>
                </p:oleObj>
              </mc:Choice>
              <mc:Fallback>
                <p:oleObj name="方程式" r:id="rId11" imgW="850531" imgH="393529" progId="Equation.3">
                  <p:embed/>
                  <p:pic>
                    <p:nvPicPr>
                      <p:cNvPr id="5427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013326"/>
                        <a:ext cx="15240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9" name="Object 15"/>
          <p:cNvGraphicFramePr>
            <a:graphicFrameLocks noChangeAspect="1"/>
          </p:cNvGraphicFramePr>
          <p:nvPr/>
        </p:nvGraphicFramePr>
        <p:xfrm>
          <a:off x="6672263" y="4149726"/>
          <a:ext cx="23034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方程式" r:id="rId13" imgW="1295400" imgH="203200" progId="Equation.3">
                  <p:embed/>
                </p:oleObj>
              </mc:Choice>
              <mc:Fallback>
                <p:oleObj name="方程式" r:id="rId13" imgW="1295400" imgH="203200" progId="Equation.3">
                  <p:embed/>
                  <p:pic>
                    <p:nvPicPr>
                      <p:cNvPr id="542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149726"/>
                        <a:ext cx="23034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文字方塊 16"/>
          <p:cNvSpPr txBox="1">
            <a:spLocks noChangeArrowheads="1"/>
          </p:cNvSpPr>
          <p:nvPr/>
        </p:nvSpPr>
        <p:spPr bwMode="auto">
          <a:xfrm>
            <a:off x="2063750" y="46529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步進響應與脈衝響應的關係，</a:t>
            </a:r>
            <a:endParaRPr lang="zh-TW" altLang="en-US"/>
          </a:p>
        </p:txBody>
      </p:sp>
      <p:sp>
        <p:nvSpPr>
          <p:cNvPr id="54290" name="文字方塊 17"/>
          <p:cNvSpPr txBox="1">
            <a:spLocks noChangeArrowheads="1"/>
          </p:cNvSpPr>
          <p:nvPr/>
        </p:nvSpPr>
        <p:spPr bwMode="auto">
          <a:xfrm>
            <a:off x="6600825" y="2133600"/>
            <a:ext cx="345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endParaRPr lang="zh-TW" altLang="en-US"/>
          </a:p>
        </p:txBody>
      </p:sp>
      <p:sp>
        <p:nvSpPr>
          <p:cNvPr id="54291" name="文字方塊 18"/>
          <p:cNvSpPr txBox="1">
            <a:spLocks noChangeArrowheads="1"/>
          </p:cNvSpPr>
          <p:nvPr/>
        </p:nvSpPr>
        <p:spPr bwMode="auto">
          <a:xfrm>
            <a:off x="6527800" y="35734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步進響應與脈衝響應的關係，</a:t>
            </a:r>
            <a:endParaRPr lang="zh-TW" altLang="en-US"/>
          </a:p>
        </p:txBody>
      </p:sp>
      <p:sp>
        <p:nvSpPr>
          <p:cNvPr id="54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DF22610-8532-4178-9097-ADD968DC4B8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F2D3EB-C8AA-4C09-AE1A-A2063ECE324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4" name="文字方塊 3"/>
          <p:cNvSpPr txBox="1">
            <a:spLocks noChangeArrowheads="1"/>
          </p:cNvSpPr>
          <p:nvPr/>
        </p:nvSpPr>
        <p:spPr bwMode="auto">
          <a:xfrm>
            <a:off x="2024063" y="2214563"/>
            <a:ext cx="551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5.13</a:t>
            </a:r>
            <a:r>
              <a:rPr lang="zh-TW" altLang="en-US"/>
              <a:t>一階的連續時間</a:t>
            </a:r>
            <a:r>
              <a:rPr lang="en-US" altLang="zh-TW"/>
              <a:t>LTI</a:t>
            </a:r>
            <a:r>
              <a:rPr lang="zh-TW" altLang="en-US"/>
              <a:t>系統的步進響應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1"/>
          <p:cNvGraphicFramePr>
            <a:graphicFrameLocks noChangeAspect="1"/>
          </p:cNvGraphicFramePr>
          <p:nvPr/>
        </p:nvGraphicFramePr>
        <p:xfrm>
          <a:off x="2495550" y="2781301"/>
          <a:ext cx="1968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1079032" imgH="393529" progId="Equation.3">
                  <p:embed/>
                </p:oleObj>
              </mc:Choice>
              <mc:Fallback>
                <p:oleObj name="Equation" r:id="rId3" imgW="1079032" imgH="393529" progId="Equation.3">
                  <p:embed/>
                  <p:pic>
                    <p:nvPicPr>
                      <p:cNvPr id="552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81301"/>
                        <a:ext cx="1968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591175" y="2781301"/>
          <a:ext cx="20716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5" imgW="1104900" imgH="419100" progId="Equation.3">
                  <p:embed/>
                </p:oleObj>
              </mc:Choice>
              <mc:Fallback>
                <p:oleObj name="Equation" r:id="rId5" imgW="1104900" imgH="419100" progId="Equation.3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2781301"/>
                        <a:ext cx="207168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5"/>
          <p:cNvGraphicFramePr>
            <a:graphicFrameLocks noChangeAspect="1"/>
          </p:cNvGraphicFramePr>
          <p:nvPr/>
        </p:nvGraphicFramePr>
        <p:xfrm>
          <a:off x="2279651" y="3716338"/>
          <a:ext cx="385127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7" imgW="1968480" imgH="1079280" progId="Equation.3">
                  <p:embed/>
                </p:oleObj>
              </mc:Choice>
              <mc:Fallback>
                <p:oleObj name="Equation" r:id="rId7" imgW="1968480" imgH="1079280" progId="Equation.3">
                  <p:embed/>
                  <p:pic>
                    <p:nvPicPr>
                      <p:cNvPr id="553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8"/>
                        <a:ext cx="3851275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1" name="Object 7"/>
          <p:cNvGraphicFramePr>
            <a:graphicFrameLocks noChangeAspect="1"/>
          </p:cNvGraphicFramePr>
          <p:nvPr/>
        </p:nvGraphicFramePr>
        <p:xfrm>
          <a:off x="6816725" y="3860801"/>
          <a:ext cx="34417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9" imgW="1879560" imgH="863280" progId="Equation.3">
                  <p:embed/>
                </p:oleObj>
              </mc:Choice>
              <mc:Fallback>
                <p:oleObj name="Equation" r:id="rId9" imgW="1879560" imgH="863280" progId="Equation.3">
                  <p:embed/>
                  <p:pic>
                    <p:nvPicPr>
                      <p:cNvPr id="553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3860801"/>
                        <a:ext cx="344170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7" name="文字方塊 3"/>
          <p:cNvSpPr txBox="1">
            <a:spLocks noChangeArrowheads="1"/>
          </p:cNvSpPr>
          <p:nvPr/>
        </p:nvSpPr>
        <p:spPr bwMode="auto">
          <a:xfrm>
            <a:off x="1952625" y="2143125"/>
            <a:ext cx="579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5.14</a:t>
            </a:r>
            <a:r>
              <a:rPr lang="zh-TW" altLang="en-US"/>
              <a:t>一階的離散時間</a:t>
            </a:r>
            <a:r>
              <a:rPr lang="en-US" altLang="zh-TW"/>
              <a:t>LTI</a:t>
            </a:r>
            <a:r>
              <a:rPr lang="zh-TW" altLang="en-US"/>
              <a:t>系統</a:t>
            </a:r>
            <a:r>
              <a:rPr lang="zh-TW" altLang="zh-TW"/>
              <a:t>的步進響應</a:t>
            </a:r>
            <a:endParaRPr lang="zh-TW" altLang="en-US"/>
          </a:p>
        </p:txBody>
      </p:sp>
      <p:sp>
        <p:nvSpPr>
          <p:cNvPr id="5632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1"/>
          <p:cNvGraphicFramePr>
            <a:graphicFrameLocks noChangeAspect="1"/>
          </p:cNvGraphicFramePr>
          <p:nvPr/>
        </p:nvGraphicFramePr>
        <p:xfrm>
          <a:off x="2640014" y="2852739"/>
          <a:ext cx="1571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3" imgW="838200" imgH="228600" progId="Equation.3">
                  <p:embed/>
                </p:oleObj>
              </mc:Choice>
              <mc:Fallback>
                <p:oleObj name="Equation" r:id="rId3" imgW="838200" imgH="228600" progId="Equation.3">
                  <p:embed/>
                  <p:pic>
                    <p:nvPicPr>
                      <p:cNvPr id="563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852739"/>
                        <a:ext cx="1571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943475" y="2781301"/>
          <a:ext cx="23955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5" imgW="1193800" imgH="393700" progId="Equation.3">
                  <p:embed/>
                </p:oleObj>
              </mc:Choice>
              <mc:Fallback>
                <p:oleObj name="Equation" r:id="rId5" imgW="1193800" imgH="39370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781301"/>
                        <a:ext cx="23955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4" name="Object 5"/>
          <p:cNvGraphicFramePr>
            <a:graphicFrameLocks noChangeAspect="1"/>
          </p:cNvGraphicFramePr>
          <p:nvPr/>
        </p:nvGraphicFramePr>
        <p:xfrm>
          <a:off x="2063751" y="4149725"/>
          <a:ext cx="39211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7" imgW="2031840" imgH="888840" progId="Equation.3">
                  <p:embed/>
                </p:oleObj>
              </mc:Choice>
              <mc:Fallback>
                <p:oleObj name="Equation" r:id="rId7" imgW="2031840" imgH="888840" progId="Equation.3">
                  <p:embed/>
                  <p:pic>
                    <p:nvPicPr>
                      <p:cNvPr id="563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149725"/>
                        <a:ext cx="392112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5" name="Object 7"/>
          <p:cNvGraphicFramePr>
            <a:graphicFrameLocks noChangeAspect="1"/>
          </p:cNvGraphicFramePr>
          <p:nvPr/>
        </p:nvGraphicFramePr>
        <p:xfrm>
          <a:off x="6527800" y="4149726"/>
          <a:ext cx="366553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9" imgW="1841400" imgH="838080" progId="Equation.3">
                  <p:embed/>
                </p:oleObj>
              </mc:Choice>
              <mc:Fallback>
                <p:oleObj name="Equation" r:id="rId9" imgW="1841400" imgH="838080" progId="Equation.3">
                  <p:embed/>
                  <p:pic>
                    <p:nvPicPr>
                      <p:cNvPr id="563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49726"/>
                        <a:ext cx="3665538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E1D5F98-ECC3-4C04-BAEC-8EE1C192B40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4E805B-6E25-41B7-AAFD-4A552EB604B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2" name="文字方塊 3"/>
          <p:cNvSpPr txBox="1">
            <a:spLocks noChangeArrowheads="1"/>
          </p:cNvSpPr>
          <p:nvPr/>
        </p:nvSpPr>
        <p:spPr bwMode="auto">
          <a:xfrm>
            <a:off x="1992313" y="2060575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5.15 </a:t>
            </a:r>
            <a:r>
              <a:rPr lang="zh-TW" altLang="zh-TW"/>
              <a:t>一個連續時間</a:t>
            </a:r>
            <a:r>
              <a:rPr lang="en-US" altLang="zh-TW"/>
              <a:t>LTI</a:t>
            </a:r>
            <a:r>
              <a:rPr lang="zh-TW" altLang="zh-TW"/>
              <a:t>系統的步進響應</a:t>
            </a:r>
            <a:endParaRPr lang="zh-TW" altLang="en-US"/>
          </a:p>
        </p:txBody>
      </p:sp>
      <p:sp>
        <p:nvSpPr>
          <p:cNvPr id="5735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6" name="Object 1"/>
          <p:cNvGraphicFramePr>
            <a:graphicFrameLocks noChangeAspect="1"/>
          </p:cNvGraphicFramePr>
          <p:nvPr/>
        </p:nvGraphicFramePr>
        <p:xfrm>
          <a:off x="2135189" y="2636838"/>
          <a:ext cx="55149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方程式" r:id="rId3" imgW="3340100" imgH="419100" progId="Equation.3">
                  <p:embed/>
                </p:oleObj>
              </mc:Choice>
              <mc:Fallback>
                <p:oleObj name="方程式" r:id="rId3" imgW="3340100" imgH="419100" progId="Equation.3">
                  <p:embed/>
                  <p:pic>
                    <p:nvPicPr>
                      <p:cNvPr id="573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8"/>
                        <a:ext cx="55149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135188" y="3429001"/>
          <a:ext cx="70421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方程式" r:id="rId5" imgW="3975100" imgH="228600" progId="Equation.3">
                  <p:embed/>
                </p:oleObj>
              </mc:Choice>
              <mc:Fallback>
                <p:oleObj name="方程式" r:id="rId5" imgW="3975100" imgH="228600" progId="Equation.3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429001"/>
                        <a:ext cx="70421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2135188" y="4149725"/>
          <a:ext cx="42481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方程式" r:id="rId7" imgW="2413000" imgH="431800" progId="Equation.3">
                  <p:embed/>
                </p:oleObj>
              </mc:Choice>
              <mc:Fallback>
                <p:oleObj name="方程式" r:id="rId7" imgW="2413000" imgH="431800" progId="Equation.3">
                  <p:embed/>
                  <p:pic>
                    <p:nvPicPr>
                      <p:cNvPr id="573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149725"/>
                        <a:ext cx="424815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9" name="Object 7"/>
          <p:cNvGraphicFramePr>
            <a:graphicFrameLocks noChangeAspect="1"/>
          </p:cNvGraphicFramePr>
          <p:nvPr/>
        </p:nvGraphicFramePr>
        <p:xfrm>
          <a:off x="2135189" y="5084764"/>
          <a:ext cx="74945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方程式" r:id="rId9" imgW="4076700" imgH="584200" progId="Equation.3">
                  <p:embed/>
                </p:oleObj>
              </mc:Choice>
              <mc:Fallback>
                <p:oleObj name="方程式" r:id="rId9" imgW="4076700" imgH="584200" progId="Equation.3">
                  <p:embed/>
                  <p:pic>
                    <p:nvPicPr>
                      <p:cNvPr id="573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084764"/>
                        <a:ext cx="7494587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E0A38CD-F034-4A93-BB67-6041BA26DCC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208214" y="2133600"/>
          <a:ext cx="53165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方程式" r:id="rId3" imgW="2832100" imgH="863600" progId="Equation.3">
                  <p:embed/>
                </p:oleObj>
              </mc:Choice>
              <mc:Fallback>
                <p:oleObj name="方程式" r:id="rId3" imgW="2832100" imgH="8636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133600"/>
                        <a:ext cx="5316537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279651" y="4149725"/>
          <a:ext cx="4206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方程式" r:id="rId5" imgW="2006600" imgH="342900" progId="Equation.3">
                  <p:embed/>
                </p:oleObj>
              </mc:Choice>
              <mc:Fallback>
                <p:oleObj name="方程式" r:id="rId5" imgW="2006600" imgH="3429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149725"/>
                        <a:ext cx="42068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BADA0F-A8ED-4610-9A7B-B532BBC8038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1" name="Text Box 6"/>
          <p:cNvSpPr txBox="1">
            <a:spLocks noChangeArrowheads="1"/>
          </p:cNvSpPr>
          <p:nvPr/>
        </p:nvSpPr>
        <p:spPr bwMode="auto">
          <a:xfrm>
            <a:off x="1992313" y="2060576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假設輸入訊號</a:t>
            </a:r>
            <a:r>
              <a:rPr lang="en-US" altLang="zh-TW"/>
              <a:t> </a:t>
            </a:r>
            <a:r>
              <a:rPr lang="zh-TW" altLang="zh-TW"/>
              <a:t>是個</a:t>
            </a:r>
            <a:r>
              <a:rPr lang="zh-TW" altLang="en-US"/>
              <a:t>窄頻訊號</a:t>
            </a:r>
            <a:r>
              <a:rPr lang="en-US" altLang="zh-TW"/>
              <a:t>(narrow-band signal)</a:t>
            </a:r>
            <a:r>
              <a:rPr lang="zh-TW" altLang="en-US"/>
              <a:t>只存在於頻率            附近                                 的範圍內，在</a:t>
            </a:r>
            <a:r>
              <a:rPr lang="zh-TW" altLang="zh-TW"/>
              <a:t>範圍內的絕對值幾乎固定，</a:t>
            </a:r>
            <a:endParaRPr lang="en-US" altLang="zh-TW"/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640013" y="2349501"/>
          <a:ext cx="2303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方程式" r:id="rId3" imgW="1206500" imgH="228600" progId="Equation.3">
                  <p:embed/>
                </p:oleObj>
              </mc:Choice>
              <mc:Fallback>
                <p:oleObj name="方程式" r:id="rId3" imgW="1206500" imgH="228600" progId="Equation.3">
                  <p:embed/>
                  <p:pic>
                    <p:nvPicPr>
                      <p:cNvPr id="40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349501"/>
                        <a:ext cx="23034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2782889" y="2781301"/>
          <a:ext cx="23764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方程式" r:id="rId5" imgW="1244520" imgH="228600" progId="Equation.3">
                  <p:embed/>
                </p:oleObj>
              </mc:Choice>
              <mc:Fallback>
                <p:oleObj name="方程式" r:id="rId5" imgW="1244520" imgH="228600" progId="Equation.3">
                  <p:embed/>
                  <p:pic>
                    <p:nvPicPr>
                      <p:cNvPr id="40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781301"/>
                        <a:ext cx="23764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2640014" y="5300663"/>
          <a:ext cx="3455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方程式" r:id="rId7" imgW="1815312" imgH="393529" progId="Equation.3">
                  <p:embed/>
                </p:oleObj>
              </mc:Choice>
              <mc:Fallback>
                <p:oleObj name="方程式" r:id="rId7" imgW="1815312" imgH="393529" progId="Equation.3">
                  <p:embed/>
                  <p:pic>
                    <p:nvPicPr>
                      <p:cNvPr id="41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300663"/>
                        <a:ext cx="345598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1" name="Object 19"/>
          <p:cNvGraphicFramePr>
            <a:graphicFrameLocks noChangeAspect="1"/>
          </p:cNvGraphicFramePr>
          <p:nvPr/>
        </p:nvGraphicFramePr>
        <p:xfrm>
          <a:off x="6672264" y="5805489"/>
          <a:ext cx="30241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方程式" r:id="rId9" imgW="1459866" imgH="393529" progId="Equation.3">
                  <p:embed/>
                </p:oleObj>
              </mc:Choice>
              <mc:Fallback>
                <p:oleObj name="方程式" r:id="rId9" imgW="1459866" imgH="393529" progId="Equation.3">
                  <p:embed/>
                  <p:pic>
                    <p:nvPicPr>
                      <p:cNvPr id="410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5805489"/>
                        <a:ext cx="302418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2" name="Object 23"/>
          <p:cNvGraphicFramePr>
            <a:graphicFrameLocks noChangeAspect="1"/>
          </p:cNvGraphicFramePr>
          <p:nvPr/>
        </p:nvGraphicFramePr>
        <p:xfrm>
          <a:off x="9191626" y="1989138"/>
          <a:ext cx="981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444307" imgH="228501" progId="Equation.3">
                  <p:embed/>
                </p:oleObj>
              </mc:Choice>
              <mc:Fallback>
                <p:oleObj name="Equation" r:id="rId11" imgW="444307" imgH="228501" progId="Equation.3">
                  <p:embed/>
                  <p:pic>
                    <p:nvPicPr>
                      <p:cNvPr id="410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1989138"/>
                        <a:ext cx="9810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3" name="Object 25"/>
          <p:cNvGraphicFramePr>
            <a:graphicFrameLocks noChangeAspect="1"/>
          </p:cNvGraphicFramePr>
          <p:nvPr/>
        </p:nvGraphicFramePr>
        <p:xfrm>
          <a:off x="2855914" y="3573464"/>
          <a:ext cx="24526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269720" imgH="393480" progId="Equation.3">
                  <p:embed/>
                </p:oleObj>
              </mc:Choice>
              <mc:Fallback>
                <p:oleObj name="Equation" r:id="rId13" imgW="1269720" imgH="393480" progId="Equation.3">
                  <p:embed/>
                  <p:pic>
                    <p:nvPicPr>
                      <p:cNvPr id="410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3573464"/>
                        <a:ext cx="2452687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文字方塊 22"/>
          <p:cNvSpPr txBox="1">
            <a:spLocks noChangeArrowheads="1"/>
          </p:cNvSpPr>
          <p:nvPr/>
        </p:nvSpPr>
        <p:spPr bwMode="auto">
          <a:xfrm>
            <a:off x="2063750" y="3213100"/>
            <a:ext cx="813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在這個小範圍內，相位可以作線性的近似，則它的微分接近於一個常數。</a:t>
            </a:r>
            <a:endParaRPr lang="zh-TW" altLang="en-US"/>
          </a:p>
        </p:txBody>
      </p:sp>
      <p:sp>
        <p:nvSpPr>
          <p:cNvPr id="4120" name="文字方塊 23"/>
          <p:cNvSpPr txBox="1">
            <a:spLocks noChangeArrowheads="1"/>
          </p:cNvSpPr>
          <p:nvPr/>
        </p:nvSpPr>
        <p:spPr bwMode="auto">
          <a:xfrm>
            <a:off x="2135188" y="4365626"/>
            <a:ext cx="8064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只會造成輸入訊號的時間延遲，而不改變絕對值頻譜的形狀</a:t>
            </a:r>
            <a:r>
              <a:rPr lang="zh-TW" altLang="en-US"/>
              <a:t>。</a:t>
            </a:r>
            <a:r>
              <a:rPr lang="zh-TW" altLang="zh-TW"/>
              <a:t>在不同</a:t>
            </a:r>
            <a:r>
              <a:rPr lang="en-US" altLang="zh-TW"/>
              <a:t> </a:t>
            </a:r>
            <a:r>
              <a:rPr lang="zh-TW" altLang="zh-TW"/>
              <a:t>的</a:t>
            </a:r>
            <a:r>
              <a:rPr lang="en-US" altLang="zh-TW"/>
              <a:t> </a:t>
            </a:r>
            <a:r>
              <a:rPr lang="zh-TW" altLang="en-US"/>
              <a:t>                                     </a:t>
            </a:r>
            <a:r>
              <a:rPr lang="zh-TW" altLang="zh-TW"/>
              <a:t>範圍會是不同的時間延遲</a:t>
            </a:r>
            <a:r>
              <a:rPr lang="zh-TW" altLang="en-US"/>
              <a:t>      </a:t>
            </a:r>
            <a:r>
              <a:rPr lang="zh-TW" altLang="zh-TW"/>
              <a:t>，所以我們把時間延遲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看成是隨著</a:t>
            </a:r>
            <a:r>
              <a:rPr lang="zh-TW" altLang="en-US"/>
              <a:t>        </a:t>
            </a:r>
            <a:r>
              <a:rPr lang="en-US" altLang="zh-TW"/>
              <a:t> </a:t>
            </a:r>
            <a:r>
              <a:rPr lang="zh-TW" altLang="zh-TW"/>
              <a:t>改變的函數</a:t>
            </a:r>
            <a:r>
              <a:rPr lang="zh-TW" altLang="en-US"/>
              <a:t>。</a:t>
            </a:r>
          </a:p>
        </p:txBody>
      </p:sp>
      <p:sp>
        <p:nvSpPr>
          <p:cNvPr id="4121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8399464" y="4581526"/>
          <a:ext cx="396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方程式" r:id="rId15" imgW="165028" imgH="228501" progId="Equation.3">
                  <p:embed/>
                </p:oleObj>
              </mc:Choice>
              <mc:Fallback>
                <p:oleObj name="方程式" r:id="rId15" imgW="165028" imgH="228501" progId="Equation.3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4" y="4581526"/>
                        <a:ext cx="3968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19514" y="4868863"/>
          <a:ext cx="3968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方程式" r:id="rId17" imgW="165028" imgH="228501" progId="Equation.3">
                  <p:embed/>
                </p:oleObj>
              </mc:Choice>
              <mc:Fallback>
                <p:oleObj name="方程式" r:id="rId17" imgW="165028" imgH="228501" progId="Equation.3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4868863"/>
                        <a:ext cx="39687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6" name="Object 26"/>
          <p:cNvGraphicFramePr>
            <a:graphicFrameLocks noChangeAspect="1"/>
          </p:cNvGraphicFramePr>
          <p:nvPr/>
        </p:nvGraphicFramePr>
        <p:xfrm>
          <a:off x="5591176" y="4941888"/>
          <a:ext cx="398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方程式" r:id="rId18" imgW="190500" imgH="228600" progId="Equation.3">
                  <p:embed/>
                </p:oleObj>
              </mc:Choice>
              <mc:Fallback>
                <p:oleObj name="方程式" r:id="rId18" imgW="190500" imgH="228600" progId="Equation.3">
                  <p:embed/>
                  <p:pic>
                    <p:nvPicPr>
                      <p:cNvPr id="41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4941888"/>
                        <a:ext cx="3984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27"/>
          <p:cNvGraphicFramePr>
            <a:graphicFrameLocks noChangeAspect="1"/>
          </p:cNvGraphicFramePr>
          <p:nvPr/>
        </p:nvGraphicFramePr>
        <p:xfrm>
          <a:off x="2566989" y="4652964"/>
          <a:ext cx="2879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0" imgW="1498320" imgH="228600" progId="Equation.3">
                  <p:embed/>
                </p:oleObj>
              </mc:Choice>
              <mc:Fallback>
                <p:oleObj name="Equation" r:id="rId20" imgW="1498320" imgH="228600" progId="Equation.3">
                  <p:embed/>
                  <p:pic>
                    <p:nvPicPr>
                      <p:cNvPr id="41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652964"/>
                        <a:ext cx="28797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文字方塊 30"/>
          <p:cNvSpPr txBox="1">
            <a:spLocks noChangeArrowheads="1"/>
          </p:cNvSpPr>
          <p:nvPr/>
        </p:nvSpPr>
        <p:spPr bwMode="auto">
          <a:xfrm>
            <a:off x="2351088" y="6021388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寫成一個計算</a:t>
            </a:r>
            <a:r>
              <a:rPr lang="zh-TW" altLang="zh-TW" b="1"/>
              <a:t>群體時間延遲</a:t>
            </a:r>
            <a:r>
              <a:rPr lang="zh-TW" altLang="zh-TW"/>
              <a:t>的通式，</a:t>
            </a:r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39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C58150D-AD78-43AB-95CF-41B33FEE154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399" name="文字方塊 3"/>
          <p:cNvSpPr txBox="1">
            <a:spLocks noChangeArrowheads="1"/>
          </p:cNvSpPr>
          <p:nvPr/>
        </p:nvSpPr>
        <p:spPr bwMode="auto">
          <a:xfrm>
            <a:off x="1919288" y="2060575"/>
            <a:ext cx="669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5.16 </a:t>
            </a:r>
            <a:r>
              <a:rPr lang="zh-TW" altLang="zh-TW"/>
              <a:t>一個離散時間</a:t>
            </a:r>
            <a:r>
              <a:rPr lang="en-US" altLang="zh-TW"/>
              <a:t>LTI</a:t>
            </a:r>
            <a:r>
              <a:rPr lang="zh-TW" altLang="zh-TW"/>
              <a:t>系統的步進響應</a:t>
            </a:r>
            <a:endParaRPr lang="zh-TW" altLang="en-US"/>
          </a:p>
        </p:txBody>
      </p:sp>
      <p:sp>
        <p:nvSpPr>
          <p:cNvPr id="5940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1"/>
          <p:cNvGraphicFramePr>
            <a:graphicFrameLocks noChangeAspect="1"/>
          </p:cNvGraphicFramePr>
          <p:nvPr/>
        </p:nvGraphicFramePr>
        <p:xfrm>
          <a:off x="2135188" y="2565400"/>
          <a:ext cx="5429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方程式" r:id="rId3" imgW="2997200" imgH="393700" progId="Equation.3">
                  <p:embed/>
                </p:oleObj>
              </mc:Choice>
              <mc:Fallback>
                <p:oleObj name="方程式" r:id="rId3" imgW="2997200" imgH="393700" progId="Equation.3">
                  <p:embed/>
                  <p:pic>
                    <p:nvPicPr>
                      <p:cNvPr id="593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0"/>
                        <a:ext cx="54292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208214" y="3284539"/>
          <a:ext cx="5432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方程式" r:id="rId5" imgW="2997200" imgH="393700" progId="Equation.3">
                  <p:embed/>
                </p:oleObj>
              </mc:Choice>
              <mc:Fallback>
                <p:oleObj name="方程式" r:id="rId5" imgW="2997200" imgH="393700" progId="Equation.3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284539"/>
                        <a:ext cx="54324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/>
        </p:nvGraphicFramePr>
        <p:xfrm>
          <a:off x="2208214" y="4221164"/>
          <a:ext cx="70119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方程式" r:id="rId7" imgW="3835400" imgH="1219200" progId="Equation.3">
                  <p:embed/>
                </p:oleObj>
              </mc:Choice>
              <mc:Fallback>
                <p:oleObj name="方程式" r:id="rId7" imgW="3835400" imgH="1219200" progId="Equation.3">
                  <p:embed/>
                  <p:pic>
                    <p:nvPicPr>
                      <p:cNvPr id="59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221164"/>
                        <a:ext cx="7011987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95CA0F9-F7C0-4D48-AEFA-87FC8299E72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8" name="Object 1"/>
          <p:cNvGraphicFramePr>
            <a:graphicFrameLocks noChangeAspect="1"/>
          </p:cNvGraphicFramePr>
          <p:nvPr/>
        </p:nvGraphicFramePr>
        <p:xfrm>
          <a:off x="2424113" y="2060575"/>
          <a:ext cx="70612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方程式" r:id="rId3" imgW="3987800" imgH="1219200" progId="Equation.3">
                  <p:embed/>
                </p:oleObj>
              </mc:Choice>
              <mc:Fallback>
                <p:oleObj name="方程式" r:id="rId3" imgW="3987800" imgH="1219200" progId="Equation.3">
                  <p:embed/>
                  <p:pic>
                    <p:nvPicPr>
                      <p:cNvPr id="604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060575"/>
                        <a:ext cx="7061200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424113" y="4365626"/>
          <a:ext cx="4330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方程式" r:id="rId5" imgW="2171700" imgH="393700" progId="Equation.3">
                  <p:embed/>
                </p:oleObj>
              </mc:Choice>
              <mc:Fallback>
                <p:oleObj name="方程式" r:id="rId5" imgW="2171700" imgH="393700" progId="Equation.3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365626"/>
                        <a:ext cx="43307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2827583-9DAA-4EE9-B392-1C5D8BFD9FC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9" name="文字方塊 3"/>
          <p:cNvSpPr txBox="1">
            <a:spLocks noChangeArrowheads="1"/>
          </p:cNvSpPr>
          <p:nvPr/>
        </p:nvSpPr>
        <p:spPr bwMode="auto">
          <a:xfrm>
            <a:off x="2063750" y="2205038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5.1  </a:t>
            </a:r>
            <a:r>
              <a:rPr lang="zh-TW" altLang="zh-TW"/>
              <a:t>連續時間</a:t>
            </a:r>
            <a:r>
              <a:rPr lang="en-US" altLang="zh-TW"/>
              <a:t>LTI</a:t>
            </a:r>
            <a:r>
              <a:rPr lang="zh-TW" altLang="zh-TW"/>
              <a:t>系統的頻率響應</a:t>
            </a:r>
            <a:endParaRPr lang="zh-TW" altLang="en-US"/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311900" y="2708275"/>
          <a:ext cx="2351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方程式" r:id="rId3" imgW="1130300" imgH="228600" progId="Equation.3">
                  <p:embed/>
                </p:oleObj>
              </mc:Choice>
              <mc:Fallback>
                <p:oleObj name="方程式" r:id="rId3" imgW="1130300" imgH="228600" progId="Equation.3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708275"/>
                        <a:ext cx="23510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79651" y="3213101"/>
          <a:ext cx="54324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方程式" r:id="rId5" imgW="2692400" imgH="787400" progId="Equation.3">
                  <p:embed/>
                </p:oleObj>
              </mc:Choice>
              <mc:Fallback>
                <p:oleObj name="方程式" r:id="rId5" imgW="2692400" imgH="787400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213101"/>
                        <a:ext cx="5432425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2351089" y="4868863"/>
          <a:ext cx="28971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方程式" r:id="rId7" imgW="1587500" imgH="469900" progId="Equation.3">
                  <p:embed/>
                </p:oleObj>
              </mc:Choice>
              <mc:Fallback>
                <p:oleObj name="方程式" r:id="rId7" imgW="1587500" imgH="469900" progId="Equation.3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868863"/>
                        <a:ext cx="28971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2351088" y="5702300"/>
          <a:ext cx="328771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方程式" r:id="rId9" imgW="1739900" imgH="393700" progId="Equation.3">
                  <p:embed/>
                </p:oleObj>
              </mc:Choice>
              <mc:Fallback>
                <p:oleObj name="方程式" r:id="rId9" imgW="1739900" imgH="393700" progId="Equation.3">
                  <p:embed/>
                  <p:pic>
                    <p:nvPicPr>
                      <p:cNvPr id="51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702300"/>
                        <a:ext cx="3287712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5664200" y="4813301"/>
          <a:ext cx="46799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方程式" r:id="rId11" imgW="2654300" imgH="990600" progId="Equation.3">
                  <p:embed/>
                </p:oleObj>
              </mc:Choice>
              <mc:Fallback>
                <p:oleObj name="方程式" r:id="rId11" imgW="2654300" imgH="990600" progId="Equation.3">
                  <p:embed/>
                  <p:pic>
                    <p:nvPicPr>
                      <p:cNvPr id="51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813301"/>
                        <a:ext cx="4679950" cy="174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文字方塊 14"/>
          <p:cNvSpPr txBox="1">
            <a:spLocks noChangeArrowheads="1"/>
          </p:cNvSpPr>
          <p:nvPr/>
        </p:nvSpPr>
        <p:spPr bwMode="auto">
          <a:xfrm>
            <a:off x="2351089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一個連續時間</a:t>
            </a:r>
            <a:r>
              <a:rPr lang="en-US" altLang="zh-TW"/>
              <a:t>LTI</a:t>
            </a:r>
            <a:r>
              <a:rPr lang="zh-TW" altLang="zh-TW"/>
              <a:t>系統的脈衝響應</a:t>
            </a:r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0356CD5-432E-44B9-B193-60723F88588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6152" name="Picture 2" descr="Fig_5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28814"/>
            <a:ext cx="38163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782888" y="1989138"/>
          <a:ext cx="17764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方程式" r:id="rId4" imgW="1130300" imgH="228600" progId="Equation.3">
                  <p:embed/>
                </p:oleObj>
              </mc:Choice>
              <mc:Fallback>
                <p:oleObj name="方程式" r:id="rId4" imgW="1130300" imgH="228600" progId="Equation.3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1989138"/>
                        <a:ext cx="17764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6155" name="Picture 7" descr="Fig_5-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73239"/>
            <a:ext cx="36576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8399464" y="1844675"/>
          <a:ext cx="2016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方程式" r:id="rId7" imgW="1587500" imgH="469900" progId="Equation.3">
                  <p:embed/>
                </p:oleObj>
              </mc:Choice>
              <mc:Fallback>
                <p:oleObj name="方程式" r:id="rId7" imgW="1587500" imgH="469900" progId="Equation.3">
                  <p:embed/>
                  <p:pic>
                    <p:nvPicPr>
                      <p:cNvPr id="61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4" y="1844675"/>
                        <a:ext cx="20161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9" descr="Fig_5-1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076700"/>
            <a:ext cx="40306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6158" name="Picture 12" descr="Fig_5-1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9" y="4292600"/>
            <a:ext cx="39147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13"/>
          <p:cNvGraphicFramePr>
            <a:graphicFrameLocks noChangeAspect="1"/>
          </p:cNvGraphicFramePr>
          <p:nvPr/>
        </p:nvGraphicFramePr>
        <p:xfrm>
          <a:off x="8543926" y="4221164"/>
          <a:ext cx="1827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方程式" r:id="rId11" imgW="1282700" imgH="419100" progId="Equation.3">
                  <p:embed/>
                </p:oleObj>
              </mc:Choice>
              <mc:Fallback>
                <p:oleObj name="方程式" r:id="rId11" imgW="1282700" imgH="419100" progId="Equation.3">
                  <p:embed/>
                  <p:pic>
                    <p:nvPicPr>
                      <p:cNvPr id="61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6" y="4221164"/>
                        <a:ext cx="1827213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4151313" y="4076700"/>
          <a:ext cx="2449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方程式" r:id="rId13" imgW="1739900" imgH="393700" progId="Equation.3">
                  <p:embed/>
                </p:oleObj>
              </mc:Choice>
              <mc:Fallback>
                <p:oleObj name="方程式" r:id="rId13" imgW="1739900" imgH="393700" progId="Equation.3">
                  <p:embed/>
                  <p:pic>
                    <p:nvPicPr>
                      <p:cNvPr id="61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076700"/>
                        <a:ext cx="24495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SAS-05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3AD642-0556-4031-BA0C-08375BF8DAB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81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279651" y="2565400"/>
          <a:ext cx="27146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方程式" r:id="rId3" imgW="1422400" imgH="431800" progId="Equation.3">
                  <p:embed/>
                </p:oleObj>
              </mc:Choice>
              <mc:Fallback>
                <p:oleObj name="方程式" r:id="rId3" imgW="1422400" imgH="431800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565400"/>
                        <a:ext cx="27146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6"/>
          <p:cNvSpPr txBox="1">
            <a:spLocks noChangeArrowheads="1"/>
          </p:cNvSpPr>
          <p:nvPr/>
        </p:nvSpPr>
        <p:spPr bwMode="auto">
          <a:xfrm>
            <a:off x="1992313" y="21336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離散時間線性非時變系統</a:t>
            </a:r>
            <a:endParaRPr lang="en-US" altLang="zh-TW" b="1"/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2279651" y="3357564"/>
          <a:ext cx="28797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方程式" r:id="rId5" imgW="1473200" imgH="228600" progId="Equation.3">
                  <p:embed/>
                </p:oleObj>
              </mc:Choice>
              <mc:Fallback>
                <p:oleObj name="方程式" r:id="rId5" imgW="1473200" imgH="228600" progId="Equation.3">
                  <p:embed/>
                  <p:pic>
                    <p:nvPicPr>
                      <p:cNvPr id="71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357564"/>
                        <a:ext cx="28797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2063751" y="5445126"/>
          <a:ext cx="3527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方程式" r:id="rId7" imgW="1739900" imgH="228600" progId="Equation.3">
                  <p:embed/>
                </p:oleObj>
              </mc:Choice>
              <mc:Fallback>
                <p:oleObj name="方程式" r:id="rId7" imgW="1739900" imgH="228600" progId="Equation.3">
                  <p:embed/>
                  <p:pic>
                    <p:nvPicPr>
                      <p:cNvPr id="71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445126"/>
                        <a:ext cx="3527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063751" y="6021389"/>
          <a:ext cx="39608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方程式" r:id="rId9" imgW="2222500" imgH="228600" progId="Equation.3">
                  <p:embed/>
                </p:oleObj>
              </mc:Choice>
              <mc:Fallback>
                <p:oleObj name="方程式" r:id="rId9" imgW="2222500" imgH="228600" progId="Equation.3">
                  <p:embed/>
                  <p:pic>
                    <p:nvPicPr>
                      <p:cNvPr id="71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6021389"/>
                        <a:ext cx="396081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6524625" y="2928938"/>
          <a:ext cx="2089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方程式" r:id="rId11" imgW="990600" imgH="228600" progId="Equation.3">
                  <p:embed/>
                </p:oleObj>
              </mc:Choice>
              <mc:Fallback>
                <p:oleObj name="方程式" r:id="rId11" imgW="990600" imgH="228600" progId="Equation.3">
                  <p:embed/>
                  <p:pic>
                    <p:nvPicPr>
                      <p:cNvPr id="717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928938"/>
                        <a:ext cx="208915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5" name="Object 20"/>
          <p:cNvGraphicFramePr>
            <a:graphicFrameLocks noChangeAspect="1"/>
          </p:cNvGraphicFramePr>
          <p:nvPr/>
        </p:nvGraphicFramePr>
        <p:xfrm>
          <a:off x="6527801" y="3500438"/>
          <a:ext cx="2881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方程式" r:id="rId13" imgW="1371600" imgH="228600" progId="Equation.3">
                  <p:embed/>
                </p:oleObj>
              </mc:Choice>
              <mc:Fallback>
                <p:oleObj name="方程式" r:id="rId13" imgW="1371600" imgH="228600" progId="Equation.3">
                  <p:embed/>
                  <p:pic>
                    <p:nvPicPr>
                      <p:cNvPr id="717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3500438"/>
                        <a:ext cx="28813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6" name="Object 22"/>
          <p:cNvGraphicFramePr>
            <a:graphicFrameLocks noChangeAspect="1"/>
          </p:cNvGraphicFramePr>
          <p:nvPr/>
        </p:nvGraphicFramePr>
        <p:xfrm>
          <a:off x="6600826" y="4005263"/>
          <a:ext cx="2016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方程式" r:id="rId15" imgW="977900" imgH="228600" progId="Equation.3">
                  <p:embed/>
                </p:oleObj>
              </mc:Choice>
              <mc:Fallback>
                <p:oleObj name="方程式" r:id="rId15" imgW="977900" imgH="228600" progId="Equation.3">
                  <p:embed/>
                  <p:pic>
                    <p:nvPicPr>
                      <p:cNvPr id="717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4005263"/>
                        <a:ext cx="20161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7" name="Object 24"/>
          <p:cNvGraphicFramePr>
            <a:graphicFrameLocks noChangeAspect="1"/>
          </p:cNvGraphicFramePr>
          <p:nvPr/>
        </p:nvGraphicFramePr>
        <p:xfrm>
          <a:off x="6524625" y="5286375"/>
          <a:ext cx="29083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方程式" r:id="rId17" imgW="1485720" imgH="393480" progId="Equation.3">
                  <p:embed/>
                </p:oleObj>
              </mc:Choice>
              <mc:Fallback>
                <p:oleObj name="方程式" r:id="rId17" imgW="1485720" imgH="393480" progId="Equation.3">
                  <p:embed/>
                  <p:pic>
                    <p:nvPicPr>
                      <p:cNvPr id="717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5286375"/>
                        <a:ext cx="290830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952625" y="4000500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頻率響應</a:t>
            </a:r>
            <a:r>
              <a:rPr lang="en-US" altLang="zh-TW" b="1"/>
              <a:t>(frequency response)</a:t>
            </a:r>
          </a:p>
        </p:txBody>
      </p:sp>
      <p:sp>
        <p:nvSpPr>
          <p:cNvPr id="7191" name="文字方塊 29"/>
          <p:cNvSpPr txBox="1">
            <a:spLocks noChangeArrowheads="1"/>
          </p:cNvSpPr>
          <p:nvPr/>
        </p:nvSpPr>
        <p:spPr bwMode="auto">
          <a:xfrm>
            <a:off x="6310313" y="2143126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線性相位的系統</a:t>
            </a:r>
            <a:r>
              <a:rPr lang="en-US" altLang="zh-TW" b="1"/>
              <a:t>(linear phase system)</a:t>
            </a:r>
            <a:endParaRPr lang="zh-TW" altLang="en-US" b="1"/>
          </a:p>
        </p:txBody>
      </p:sp>
      <p:graphicFrame>
        <p:nvGraphicFramePr>
          <p:cNvPr id="7178" name="Object 29"/>
          <p:cNvGraphicFramePr>
            <a:graphicFrameLocks noChangeAspect="1"/>
          </p:cNvGraphicFramePr>
          <p:nvPr/>
        </p:nvGraphicFramePr>
        <p:xfrm>
          <a:off x="2135188" y="4437064"/>
          <a:ext cx="3262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1726920" imgH="253800" progId="Equation.3">
                  <p:embed/>
                </p:oleObj>
              </mc:Choice>
              <mc:Fallback>
                <p:oleObj name="Equation" r:id="rId19" imgW="1726920" imgH="253800" progId="Equation.3">
                  <p:embed/>
                  <p:pic>
                    <p:nvPicPr>
                      <p:cNvPr id="717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437064"/>
                        <a:ext cx="32623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6310313" y="4857750"/>
            <a:ext cx="363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群體時間延遲</a:t>
            </a:r>
            <a:r>
              <a:rPr lang="en-US" altLang="zh-TW" b="1"/>
              <a:t>(group delay)</a:t>
            </a:r>
          </a:p>
        </p:txBody>
      </p:sp>
      <p:sp>
        <p:nvSpPr>
          <p:cNvPr id="7193" name="文字方塊 24"/>
          <p:cNvSpPr txBox="1">
            <a:spLocks noChangeArrowheads="1"/>
          </p:cNvSpPr>
          <p:nvPr/>
        </p:nvSpPr>
        <p:spPr bwMode="auto">
          <a:xfrm>
            <a:off x="2063751" y="501332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絕對值與相位</a:t>
            </a:r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寬螢幕</PresentationFormat>
  <Paragraphs>247</Paragraphs>
  <Slides>61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61</vt:i4>
      </vt:variant>
    </vt:vector>
  </HeadingPairs>
  <TitlesOfParts>
    <vt:vector size="73" baseType="lpstr"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Office 佈景主題</vt:lpstr>
      <vt:lpstr>方程式</vt:lpstr>
      <vt:lpstr>Equation</vt:lpstr>
      <vt:lpstr>Microsoft Visio 2003-2010 Drawing</vt:lpstr>
      <vt:lpstr>Visio</vt:lpstr>
      <vt:lpstr>訊號與系統</vt:lpstr>
      <vt:lpstr>PowerPoint 簡報</vt:lpstr>
      <vt:lpstr>5.1 傅立葉轉換中的絕對值與相位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5.2 理想濾波器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5.3 一階與二階的連續時間線性非時變系統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5.4 一階與二階的離散時間線性非時變系統</vt:lpstr>
      <vt:lpstr>PowerPoint 簡報</vt:lpstr>
      <vt:lpstr>PowerPoint 簡報</vt:lpstr>
      <vt:lpstr>PowerPoint 簡報</vt:lpstr>
      <vt:lpstr>PowerPoint 簡報</vt:lpstr>
      <vt:lpstr>PowerPoint 簡報</vt:lpstr>
      <vt:lpstr>5.5 連續時間線性非時變系統的波德繪圖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5.6 線性非時變系統的步進響應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1</cp:revision>
  <dcterms:created xsi:type="dcterms:W3CDTF">2021-05-20T06:54:26Z</dcterms:created>
  <dcterms:modified xsi:type="dcterms:W3CDTF">2021-05-20T06:54:34Z</dcterms:modified>
</cp:coreProperties>
</file>