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ink/ink1.xml" ContentType="application/inkml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809" r:id="rId2"/>
  </p:sldMasterIdLst>
  <p:notesMasterIdLst>
    <p:notesMasterId r:id="rId91"/>
  </p:notesMasterIdLst>
  <p:handoutMasterIdLst>
    <p:handoutMasterId r:id="rId92"/>
  </p:handoutMasterIdLst>
  <p:sldIdLst>
    <p:sldId id="778" r:id="rId3"/>
    <p:sldId id="636" r:id="rId4"/>
    <p:sldId id="751" r:id="rId5"/>
    <p:sldId id="779" r:id="rId6"/>
    <p:sldId id="805" r:id="rId7"/>
    <p:sldId id="806" r:id="rId8"/>
    <p:sldId id="802" r:id="rId9"/>
    <p:sldId id="807" r:id="rId10"/>
    <p:sldId id="781" r:id="rId11"/>
    <p:sldId id="782" r:id="rId12"/>
    <p:sldId id="783" r:id="rId13"/>
    <p:sldId id="808" r:id="rId14"/>
    <p:sldId id="785" r:id="rId15"/>
    <p:sldId id="786" r:id="rId16"/>
    <p:sldId id="787" r:id="rId17"/>
    <p:sldId id="788" r:id="rId18"/>
    <p:sldId id="789" r:id="rId19"/>
    <p:sldId id="790" r:id="rId20"/>
    <p:sldId id="809" r:id="rId21"/>
    <p:sldId id="792" r:id="rId22"/>
    <p:sldId id="793" r:id="rId23"/>
    <p:sldId id="794" r:id="rId24"/>
    <p:sldId id="795" r:id="rId25"/>
    <p:sldId id="796" r:id="rId26"/>
    <p:sldId id="797" r:id="rId27"/>
    <p:sldId id="798" r:id="rId28"/>
    <p:sldId id="799" r:id="rId29"/>
    <p:sldId id="800" r:id="rId30"/>
    <p:sldId id="801" r:id="rId31"/>
    <p:sldId id="780" r:id="rId32"/>
    <p:sldId id="821" r:id="rId33"/>
    <p:sldId id="822" r:id="rId34"/>
    <p:sldId id="898" r:id="rId35"/>
    <p:sldId id="899" r:id="rId36"/>
    <p:sldId id="823" r:id="rId37"/>
    <p:sldId id="824" r:id="rId38"/>
    <p:sldId id="845" r:id="rId39"/>
    <p:sldId id="817" r:id="rId40"/>
    <p:sldId id="818" r:id="rId41"/>
    <p:sldId id="819" r:id="rId42"/>
    <p:sldId id="820" r:id="rId43"/>
    <p:sldId id="810" r:id="rId44"/>
    <p:sldId id="826" r:id="rId45"/>
    <p:sldId id="846" r:id="rId46"/>
    <p:sldId id="827" r:id="rId47"/>
    <p:sldId id="829" r:id="rId48"/>
    <p:sldId id="848" r:id="rId49"/>
    <p:sldId id="850" r:id="rId50"/>
    <p:sldId id="831" r:id="rId51"/>
    <p:sldId id="851" r:id="rId52"/>
    <p:sldId id="852" r:id="rId53"/>
    <p:sldId id="853" r:id="rId54"/>
    <p:sldId id="854" r:id="rId55"/>
    <p:sldId id="855" r:id="rId56"/>
    <p:sldId id="842" r:id="rId57"/>
    <p:sldId id="844" r:id="rId58"/>
    <p:sldId id="825" r:id="rId59"/>
    <p:sldId id="857" r:id="rId60"/>
    <p:sldId id="870" r:id="rId61"/>
    <p:sldId id="871" r:id="rId62"/>
    <p:sldId id="869" r:id="rId63"/>
    <p:sldId id="872" r:id="rId64"/>
    <p:sldId id="866" r:id="rId65"/>
    <p:sldId id="867" r:id="rId66"/>
    <p:sldId id="868" r:id="rId67"/>
    <p:sldId id="863" r:id="rId68"/>
    <p:sldId id="858" r:id="rId69"/>
    <p:sldId id="859" r:id="rId70"/>
    <p:sldId id="860" r:id="rId71"/>
    <p:sldId id="861" r:id="rId72"/>
    <p:sldId id="873" r:id="rId73"/>
    <p:sldId id="874" r:id="rId74"/>
    <p:sldId id="875" r:id="rId75"/>
    <p:sldId id="878" r:id="rId76"/>
    <p:sldId id="879" r:id="rId77"/>
    <p:sldId id="880" r:id="rId78"/>
    <p:sldId id="881" r:id="rId79"/>
    <p:sldId id="876" r:id="rId80"/>
    <p:sldId id="862" r:id="rId81"/>
    <p:sldId id="345" r:id="rId82"/>
    <p:sldId id="694" r:id="rId83"/>
    <p:sldId id="882" r:id="rId84"/>
    <p:sldId id="883" r:id="rId85"/>
    <p:sldId id="884" r:id="rId86"/>
    <p:sldId id="894" r:id="rId87"/>
    <p:sldId id="895" r:id="rId88"/>
    <p:sldId id="896" r:id="rId89"/>
    <p:sldId id="897" r:id="rId90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DDDDDD"/>
    <a:srgbClr val="FFCCFF"/>
    <a:srgbClr val="000099"/>
    <a:srgbClr val="FF0000"/>
    <a:srgbClr val="008000"/>
    <a:srgbClr val="66CCFF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-1416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32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theme" Target="theme/theme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notesMaster" Target="notesMasters/notesMaster1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225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225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225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fld id="{91292653-6D28-1A4E-9097-8CD0CA4FA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41615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9-05-31T07:36:39.453"/>
    </inkml:context>
    <inkml:brush xml:id="br0">
      <inkml:brushProperty name="width" value="0.15875" units="cm"/>
      <inkml:brushProperty name="height" value="0.635" units="cm"/>
      <inkml:brushProperty name="color" value="#FFFF00"/>
      <inkml:brushProperty name="transparency" value="170"/>
      <inkml:brushProperty name="tip" value="rectangle"/>
      <inkml:brushProperty name="rasterOp" value="maskPen"/>
      <inkml:brushProperty name="fitToCurve" value="1"/>
      <inkml:brushProperty name="ignorePressure" value="1"/>
    </inkml:brush>
  </inkml:definitions>
  <inkml:trace contextRef="#ctx0" brushRef="#br0">-1 21,'0'-21,"25"21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9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</a:defRPr>
            </a:lvl1pPr>
          </a:lstStyle>
          <a:p>
            <a:pPr>
              <a:defRPr/>
            </a:pPr>
            <a:fld id="{ACCD5E27-021E-054B-84DE-C100B224ED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41150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CCD5E27-021E-054B-84DE-C100B224ED65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153609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2164779-EDBD-A947-A945-45F2979F167B}" type="slidenum">
              <a:rPr lang="en-US"/>
              <a:pPr>
                <a:defRPr/>
              </a:pPr>
              <a:t>87</a:t>
            </a:fld>
            <a:endParaRPr lang="en-US"/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eaLnBrk="1" hangingPunct="1"/>
            <a:fld id="{CE294AAA-E8DC-2445-B69E-0E43F432FDC4}" type="slidenum">
              <a:rPr lang="en-US" sz="1300" b="0">
                <a:solidFill>
                  <a:prstClr val="black"/>
                </a:solidFill>
                <a:latin typeface="Arial" charset="0"/>
              </a:rPr>
              <a:pPr eaLnBrk="1" hangingPunct="1"/>
              <a:t>62</a:t>
            </a:fld>
            <a:endParaRPr lang="en-US" sz="1300" b="0">
              <a:solidFill>
                <a:prstClr val="black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459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4598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4598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2A4C393-E737-BC43-97C2-03F614D801C4}" type="slidenum">
              <a:rPr lang="en-US"/>
              <a:pPr>
                <a:defRPr/>
              </a:pPr>
              <a:t>83</a:t>
            </a:fld>
            <a:endParaRPr lang="en-US"/>
          </a:p>
        </p:txBody>
      </p:sp>
      <p:sp>
        <p:nvSpPr>
          <p:cNvPr id="93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1F84B22-79F1-5A4C-ADC0-95054349920C}" type="slidenum">
              <a:rPr lang="en-US"/>
              <a:pPr>
                <a:defRPr/>
              </a:pPr>
              <a:t>84</a:t>
            </a:fld>
            <a:endParaRPr lang="en-US"/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CD16E53-AA3A-1B40-8834-C507253CDA79}" type="slidenum">
              <a:rPr lang="en-US"/>
              <a:pPr>
                <a:defRPr/>
              </a:pPr>
              <a:t>85</a:t>
            </a:fld>
            <a:endParaRPr lang="en-US"/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77A7DFF-E366-894D-AE11-E372FC777130}" type="slidenum">
              <a:rPr lang="en-US"/>
              <a:pPr>
                <a:defRPr/>
              </a:pPr>
              <a:t>86</a:t>
            </a:fld>
            <a:endParaRPr lang="en-US"/>
          </a:p>
        </p:txBody>
      </p:sp>
      <p:sp>
        <p:nvSpPr>
          <p:cNvPr id="105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5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743F53F6-B523-C44E-B4C1-FCBC5EB649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0265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38D61CF4-3907-BD48-A0AD-B97C00B711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99151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4E5268B6-BFED-754B-A245-6D16E75F07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5646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EC0F1923-A596-1A47-A249-877B26CCB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3910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B3E46515-849B-4BCF-B4E9-D70A2EA88E36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8825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58CB314E-AEBA-4A51-BA76-802846CCC5E5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7706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D1BD2DD7-9200-4EB8-91EC-F9EA258921A3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0312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9A0DBCF6-A12B-4EA9-9D63-D503A3EB76BF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4285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52D7598A-ADD3-4861-ABD0-DD84604EF2DB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0546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B857FF55-7079-4AC1-B11D-02F9F6E65DDE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6261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A00BE3EC-3225-410C-ADEA-B570F9CBDFD1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423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D498B073-F070-8F40-A264-45FE158B67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11852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9729BE5D-36A7-4F3B-A33E-BC308E5D916F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05650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TW" altLang="en-US" noProof="0" smtClean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D5F27176-7D5E-481E-8F22-03280E1A5FBA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5991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19CC6B5B-20A6-4562-9064-28B5853F34C6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6454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57BFE83B-49EA-4234-865D-064D7327E466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1352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標題，文字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</a:rPr>
              <a:t>4-</a:t>
            </a:r>
            <a:fld id="{A377C007-247B-4103-A71C-AEE8A308BCC1}" type="slidenum">
              <a:rPr lang="en-US" altLang="zh-TW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5610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A5E2E980-7D79-7040-B5D8-18DB884801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5216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F735F25A-B97A-024B-B408-E1A4C1DF41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39870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9" name="Slide Number Placeholder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DD8B96B1-2EDF-B64A-A4F1-BB54A74ACD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7698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0DCF9BDD-CFA9-4940-A134-4E3EBF4AC9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8715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7EFC9773-7379-5049-A6C9-0C8EEEC5C5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21341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A514D338-4107-944C-9C9F-B78F8039FA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8062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5532438" y="6467475"/>
            <a:ext cx="28956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Network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324850" y="6462713"/>
            <a:ext cx="676275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4-</a:t>
            </a:r>
            <a:fld id="{EFD97474-BCA4-8B48-AA21-40B47D81E8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7264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00200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  <p:sldLayoutId id="2147483808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/>
        <a:buChar char="•"/>
        <a:defRPr sz="2400">
          <a:solidFill>
            <a:schemeClr val="tx1"/>
          </a:solidFill>
          <a:latin typeface="+mn-lt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-109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TW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00200"/>
            <a:ext cx="7772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TW" smtClean="0"/>
              <a:t>Click to edit Master text styles</a:t>
            </a:r>
          </a:p>
          <a:p>
            <a:pPr lvl="1"/>
            <a:r>
              <a:rPr lang="en-US" altLang="zh-TW" smtClean="0"/>
              <a:t>Second level</a:t>
            </a:r>
          </a:p>
          <a:p>
            <a:pPr lvl="2"/>
            <a:r>
              <a:rPr lang="en-US" altLang="zh-TW" smtClean="0"/>
              <a:t>Third level</a:t>
            </a:r>
          </a:p>
          <a:p>
            <a:pPr lvl="3"/>
            <a:r>
              <a:rPr lang="en-US" altLang="zh-TW" smtClean="0"/>
              <a:t>Fourth level</a:t>
            </a:r>
          </a:p>
          <a:p>
            <a:pPr lvl="4"/>
            <a:r>
              <a:rPr lang="en-US" altLang="zh-TW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itchFamily="18" charset="0"/>
                <a:ea typeface="新細明體" charset="-120"/>
              </a:defRPr>
            </a:lvl1pPr>
          </a:lstStyle>
          <a:p>
            <a:pPr>
              <a:defRPr/>
            </a:pPr>
            <a:endParaRPr lang="en-US" altLang="zh-TW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4102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a typeface="新細明體" charset="-120"/>
              </a:defRPr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  <a:latin typeface="Comic Sans MS" pitchFamily="66" charset="0"/>
                <a:cs typeface="+mn-cs"/>
              </a:rPr>
              <a:t>Network Layer</a:t>
            </a:r>
            <a:endParaRPr lang="en-US" altLang="zh-TW">
              <a:solidFill>
                <a:srgbClr val="000000"/>
              </a:solidFill>
              <a:latin typeface="Times New Roman" pitchFamily="18" charset="0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62925" y="6400800"/>
            <a:ext cx="67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a typeface="新細明體" charset="-120"/>
              </a:defRPr>
            </a:lvl1pPr>
          </a:lstStyle>
          <a:p>
            <a:pPr>
              <a:defRPr/>
            </a:pPr>
            <a:r>
              <a:rPr lang="en-US" altLang="zh-TW">
                <a:solidFill>
                  <a:srgbClr val="000000"/>
                </a:solidFill>
                <a:latin typeface="Comic Sans MS" pitchFamily="66" charset="0"/>
                <a:cs typeface="+mn-cs"/>
              </a:rPr>
              <a:t>4-</a:t>
            </a:r>
            <a:fld id="{509D7C4E-7DC3-4259-AD6C-89ED0DE7F64E}" type="slidenum">
              <a:rPr lang="en-US" altLang="zh-TW">
                <a:solidFill>
                  <a:srgbClr val="000000"/>
                </a:solidFill>
                <a:latin typeface="Comic Sans MS" pitchFamily="66" charset="0"/>
                <a:cs typeface="+mn-cs"/>
              </a:rPr>
              <a:pPr>
                <a:defRPr/>
              </a:pPr>
              <a:t>‹#›</a:t>
            </a:fld>
            <a:endParaRPr lang="en-US" altLang="zh-TW">
              <a:solidFill>
                <a:srgbClr val="000000"/>
              </a:solidFill>
              <a:latin typeface="Comic Sans MS" pitchFamily="66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6804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5000"/>
        <a:buFont typeface="ZapfDingbats" pitchFamily="82" charset="2"/>
        <a:buChar char="r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ZapfDingbats" pitchFamily="82" charset="2"/>
        <a:buChar char="m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17.emf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.vml"/><Relationship Id="rId6" Type="http://schemas.openxmlformats.org/officeDocument/2006/relationships/customXml" Target="../ink/ink1.xml"/><Relationship Id="rId5" Type="http://schemas.openxmlformats.org/officeDocument/2006/relationships/oleObject" Target="../embeddings/oleObject2.bin"/><Relationship Id="rId4" Type="http://schemas.openxmlformats.org/officeDocument/2006/relationships/image" Target="../media/image16.wm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emf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e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9.png"/><Relationship Id="rId4" Type="http://schemas.openxmlformats.org/officeDocument/2006/relationships/image" Target="../media/image4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8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9.e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4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png"/><Relationship Id="rId4" Type="http://schemas.openxmlformats.org/officeDocument/2006/relationships/image" Target="../media/image43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>
              <a:lnSpc>
                <a:spcPts val="3063"/>
              </a:lnSpc>
            </a:pPr>
            <a:r>
              <a:rPr lang="en-US" sz="2800" i="1" dirty="0">
                <a:solidFill>
                  <a:srgbClr val="008000"/>
                </a:solidFill>
                <a:cs typeface="Arial" charset="0"/>
              </a:rPr>
              <a:t>Computer Networking: A Top </a:t>
            </a:r>
            <a:r>
              <a:rPr lang="en-US" sz="2800" i="1">
                <a:solidFill>
                  <a:srgbClr val="008000"/>
                </a:solidFill>
                <a:cs typeface="Arial" charset="0"/>
              </a:rPr>
              <a:t>Down </a:t>
            </a:r>
            <a:r>
              <a:rPr lang="en-US" sz="2800" i="1" smtClean="0">
                <a:solidFill>
                  <a:srgbClr val="008000"/>
                </a:solidFill>
                <a:cs typeface="Arial" charset="0"/>
              </a:rPr>
              <a:t>Approach </a:t>
            </a:r>
            <a:r>
              <a:rPr lang="en-US" sz="2800" dirty="0">
                <a:solidFill>
                  <a:srgbClr val="008000"/>
                </a:solidFill>
                <a:cs typeface="Arial" charset="0"/>
              </a:rPr>
              <a:t/>
            </a:r>
            <a:br>
              <a:rPr lang="en-US" sz="2800" dirty="0">
                <a:solidFill>
                  <a:srgbClr val="008000"/>
                </a:solidFill>
                <a:cs typeface="Arial" charset="0"/>
              </a:rPr>
            </a:br>
            <a:endParaRPr lang="en-US" sz="2000" dirty="0">
              <a:solidFill>
                <a:srgbClr val="008000"/>
              </a:solidFill>
              <a:cs typeface="Arial" charset="0"/>
            </a:endParaRPr>
          </a:p>
        </p:txBody>
      </p:sp>
      <p:sp>
        <p:nvSpPr>
          <p:cNvPr id="40962" name="Text Box 6"/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 note on the use of these Powerpoint slides:</a:t>
            </a:r>
          </a:p>
          <a:p>
            <a:r>
              <a:rPr lang="en-US" sz="1200" dirty="0"/>
              <a:t>We</a:t>
            </a:r>
            <a:r>
              <a:rPr lang="ja-JP" altLang="en-US" sz="1200" dirty="0"/>
              <a:t>’</a:t>
            </a:r>
            <a:r>
              <a:rPr lang="en-US" altLang="ja-JP" sz="1200" dirty="0"/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 dirty="0"/>
              <a:t>lot</a:t>
            </a:r>
            <a:r>
              <a:rPr lang="en-US" altLang="ja-JP" sz="1200" dirty="0"/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sz="1400" dirty="0"/>
          </a:p>
        </p:txBody>
      </p:sp>
      <p:sp>
        <p:nvSpPr>
          <p:cNvPr id="29702" name="Text Box 7"/>
          <p:cNvSpPr txBox="1">
            <a:spLocks noChangeArrowheads="1"/>
          </p:cNvSpPr>
          <p:nvPr/>
        </p:nvSpPr>
        <p:spPr bwMode="auto">
          <a:xfrm>
            <a:off x="390525" y="4370388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 sz="1400" dirty="0" smtClean="0">
              <a:latin typeface="Gill Sans MT" charset="0"/>
            </a:endParaRPr>
          </a:p>
          <a:p>
            <a:pPr marL="231775" indent="-177800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200" dirty="0" smtClean="0"/>
              <a:t>If you use these slides (e.g., in a class) that you mention their source (after all, we</a:t>
            </a:r>
            <a:r>
              <a:rPr lang="ja-JP" altLang="en-US" sz="1200" dirty="0" smtClean="0"/>
              <a:t>’</a:t>
            </a:r>
            <a:r>
              <a:rPr lang="en-US" altLang="ja-JP" sz="1200" dirty="0" smtClean="0"/>
              <a:t>d like people to use our book!)</a:t>
            </a:r>
          </a:p>
          <a:p>
            <a:pPr marL="231775" indent="-177800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200" dirty="0" smtClean="0"/>
              <a:t>If you post any slides on a www site, that you note that they are adapted from (or perhaps identical to) our slides, and note our copyright of this material.</a:t>
            </a:r>
          </a:p>
          <a:p>
            <a:pPr>
              <a:buClr>
                <a:schemeClr val="accent2"/>
              </a:buClr>
              <a:buFont typeface="Wingdings" charset="0"/>
              <a:buChar char="q"/>
              <a:defRPr/>
            </a:pPr>
            <a:endParaRPr lang="en-US" sz="1200" dirty="0" smtClean="0"/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charset="0"/>
              <a:buNone/>
              <a:defRPr/>
            </a:pPr>
            <a:r>
              <a:rPr lang="en-US" sz="1200" dirty="0" smtClean="0"/>
              <a:t>Thanks and enjoy!  JFK/KWR</a:t>
            </a:r>
          </a:p>
          <a:p>
            <a:pPr>
              <a:lnSpc>
                <a:spcPct val="85000"/>
              </a:lnSpc>
              <a:defRPr/>
            </a:pPr>
            <a:endParaRPr lang="en-US" sz="1200" dirty="0" smtClean="0"/>
          </a:p>
          <a:p>
            <a:pPr>
              <a:defRPr/>
            </a:pPr>
            <a:r>
              <a:rPr lang="en-US" sz="1200" dirty="0" smtClean="0"/>
              <a:t>     All material copyright 1996-2016</a:t>
            </a:r>
          </a:p>
          <a:p>
            <a:pPr>
              <a:defRPr/>
            </a:pPr>
            <a:r>
              <a:rPr lang="en-US" sz="1200" dirty="0" smtClean="0"/>
              <a:t>     J.F Kurose and K.W. Ross, All Rights Reserved</a:t>
            </a:r>
          </a:p>
        </p:txBody>
      </p:sp>
      <p:pic>
        <p:nvPicPr>
          <p:cNvPr id="40964" name="Picture 8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6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dirty="0">
                <a:solidFill>
                  <a:srgbClr val="008000"/>
                </a:solidFill>
                <a:cs typeface="Arial" charset="0"/>
              </a:rPr>
              <a:t>7</a:t>
            </a:r>
            <a:r>
              <a:rPr lang="en-US" baseline="30000" dirty="0">
                <a:solidFill>
                  <a:srgbClr val="008000"/>
                </a:solidFill>
                <a:cs typeface="Arial" charset="0"/>
              </a:rPr>
              <a:t>th</a:t>
            </a:r>
            <a:r>
              <a:rPr lang="en-US" dirty="0">
                <a:solidFill>
                  <a:srgbClr val="008000"/>
                </a:solidFill>
                <a:cs typeface="Arial" charset="0"/>
              </a:rPr>
              <a:t> </a:t>
            </a:r>
            <a:r>
              <a:rPr lang="en-US" dirty="0" smtClean="0">
                <a:solidFill>
                  <a:srgbClr val="008000"/>
                </a:solidFill>
                <a:cs typeface="Arial" charset="0"/>
              </a:rPr>
              <a:t>Edition, </a:t>
            </a:r>
            <a:r>
              <a:rPr lang="en-US" dirty="0" smtClean="0">
                <a:solidFill>
                  <a:srgbClr val="008000"/>
                </a:solidFill>
              </a:rPr>
              <a:t>Global Edition</a:t>
            </a:r>
            <a:r>
              <a:rPr lang="en-US" dirty="0" smtClean="0">
                <a:solidFill>
                  <a:srgbClr val="008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008000"/>
                </a:solidFill>
                <a:cs typeface="Arial" charset="0"/>
              </a:rPr>
              <a:t/>
            </a:r>
            <a:br>
              <a:rPr lang="en-US" dirty="0">
                <a:solidFill>
                  <a:srgbClr val="008000"/>
                </a:solidFill>
                <a:cs typeface="Arial" charset="0"/>
              </a:rPr>
            </a:br>
            <a:r>
              <a:rPr lang="en-US" dirty="0">
                <a:solidFill>
                  <a:srgbClr val="008000"/>
                </a:solidFill>
                <a:cs typeface="Arial" charset="0"/>
              </a:rPr>
              <a:t>Jim Kurose, Keith Ross</a:t>
            </a:r>
            <a:r>
              <a:rPr lang="en-US">
                <a:solidFill>
                  <a:srgbClr val="008000"/>
                </a:solidFill>
                <a:cs typeface="Arial" charset="0"/>
              </a:rPr>
              <a:t/>
            </a:r>
            <a:br>
              <a:rPr lang="en-US">
                <a:solidFill>
                  <a:srgbClr val="008000"/>
                </a:solidFill>
                <a:cs typeface="Arial" charset="0"/>
              </a:rPr>
            </a:br>
            <a:r>
              <a:rPr lang="en-US" sz="1400" smtClean="0">
                <a:solidFill>
                  <a:srgbClr val="008000"/>
                </a:solidFill>
                <a:cs typeface="Arial" charset="0"/>
              </a:rPr>
              <a:t>Pearson</a:t>
            </a:r>
            <a:r>
              <a:rPr lang="en-US" sz="1400" dirty="0">
                <a:solidFill>
                  <a:srgbClr val="008000"/>
                </a:solidFill>
                <a:cs typeface="Arial" charset="0"/>
              </a:rPr>
              <a:t/>
            </a:r>
            <a:br>
              <a:rPr lang="en-US" sz="1400" dirty="0">
                <a:solidFill>
                  <a:srgbClr val="008000"/>
                </a:solidFill>
                <a:cs typeface="Arial" charset="0"/>
              </a:rPr>
            </a:br>
            <a:r>
              <a:rPr lang="en-US" sz="1400" dirty="0">
                <a:solidFill>
                  <a:srgbClr val="008000"/>
                </a:solidFill>
                <a:cs typeface="Arial" charset="0"/>
              </a:rPr>
              <a:t>April 2016</a:t>
            </a:r>
          </a:p>
        </p:txBody>
      </p:sp>
      <p:sp>
        <p:nvSpPr>
          <p:cNvPr id="40967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>
              <a:lnSpc>
                <a:spcPct val="85000"/>
              </a:lnSpc>
            </a:pPr>
            <a:r>
              <a:rPr lang="en-US" sz="4400" dirty="0">
                <a:solidFill>
                  <a:srgbClr val="000099"/>
                </a:solidFill>
                <a:latin typeface="Gill Sans MT" charset="0"/>
                <a:cs typeface="Arial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  <a:cs typeface="Arial" charset="0"/>
              </a:rPr>
              <a:t>5</a:t>
            </a:r>
            <a:r>
              <a:rPr lang="en-US" sz="4800" dirty="0">
                <a:solidFill>
                  <a:srgbClr val="000099"/>
                </a:solidFill>
                <a:latin typeface="Gill Sans MT" charset="0"/>
                <a:cs typeface="Arial" charset="0"/>
              </a:rPr>
              <a:t/>
            </a:r>
            <a:br>
              <a:rPr lang="en-US" sz="4800" dirty="0">
                <a:solidFill>
                  <a:srgbClr val="000099"/>
                </a:solidFill>
                <a:latin typeface="Gill Sans MT" charset="0"/>
                <a:cs typeface="Arial" charset="0"/>
              </a:rPr>
            </a:br>
            <a:r>
              <a:rPr lang="en-US" sz="4400" dirty="0">
                <a:solidFill>
                  <a:srgbClr val="000099"/>
                </a:solidFill>
                <a:latin typeface="Gill Sans MT" charset="0"/>
                <a:cs typeface="Arial" charset="0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sz="4400" dirty="0">
                <a:solidFill>
                  <a:srgbClr val="000099"/>
                </a:solidFill>
                <a:latin typeface="Gill Sans MT" charset="0"/>
                <a:cs typeface="Arial" charset="0"/>
              </a:rPr>
              <a:t>The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  <a:cs typeface="Arial" charset="0"/>
              </a:rPr>
              <a:t>Control Plane</a:t>
            </a:r>
            <a:endParaRPr lang="en-US" sz="4400" dirty="0">
              <a:solidFill>
                <a:srgbClr val="000099"/>
              </a:solidFill>
              <a:latin typeface="Gill Sans MT" charset="0"/>
              <a:cs typeface="Arial" charset="0"/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</a:t>
            </a:fld>
            <a:endParaRPr lang="en-US" sz="1200" dirty="0">
              <a:latin typeface="Tahoma" charset="0"/>
            </a:endParaRPr>
          </a:p>
        </p:txBody>
      </p:sp>
      <p:sp>
        <p:nvSpPr>
          <p:cNvPr id="1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pic>
        <p:nvPicPr>
          <p:cNvPr id="14" name="Picture 1" descr="kurose7e_cover_small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 bwMode="auto">
          <a:xfrm>
            <a:off x="5712715" y="325438"/>
            <a:ext cx="3082733" cy="381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9" descr="underline_base"/>
          <p:cNvPicPr>
            <a:picLocks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543936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54019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9" name="Picture 77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19075"/>
            <a:ext cx="7772400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Graph abstraction: costs</a:t>
            </a:r>
          </a:p>
        </p:txBody>
      </p:sp>
      <p:grpSp>
        <p:nvGrpSpPr>
          <p:cNvPr id="121861" name="Group 3"/>
          <p:cNvGrpSpPr>
            <a:grpSpLocks/>
          </p:cNvGrpSpPr>
          <p:nvPr/>
        </p:nvGrpSpPr>
        <p:grpSpPr bwMode="auto">
          <a:xfrm>
            <a:off x="920750" y="1495425"/>
            <a:ext cx="3571875" cy="2236788"/>
            <a:chOff x="3162" y="1071"/>
            <a:chExt cx="2250" cy="1409"/>
          </a:xfrm>
        </p:grpSpPr>
        <p:sp>
          <p:nvSpPr>
            <p:cNvPr id="121865" name="Freeform 4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6" name="Freeform 5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7" name="Oval 6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8" name="Line 7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9" name="Line 8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0" name="Rectangle 9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71" name="Oval 10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2" name="Oval 11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3" name="Line 12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4" name="Line 13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5" name="Rectangle 14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76" name="Oval 15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7" name="Oval 16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8" name="Line 17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9" name="Line 18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0" name="Rectangle 19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81" name="Oval 20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2" name="Oval 21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3" name="Line 22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4" name="Line 23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5" name="Rectangle 24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86" name="Oval 25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7" name="Oval 26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8" name="Line 27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9" name="Line 28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0" name="Rectangle 29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91" name="Oval 30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2" name="Oval 31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3" name="Line 32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4" name="Line 33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5" name="Rectangle 34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96" name="Oval 35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7" name="Freeform 36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8" name="Freeform 37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9" name="Freeform 38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0" name="Freeform 39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1" name="Freeform 40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2" name="Freeform 41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3" name="Freeform 42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4" name="Freeform 43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5" name="Freeform 44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1906" name="Group 45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1932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33" name="Text Box 47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21907" name="Group 48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1930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31" name="Text Box 50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21908" name="Group 51"/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21928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9" name="Text Box 53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21909" name="Group 54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1926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7" name="Text Box 56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21910" name="Group 57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1924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5" name="Text Box 5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21911" name="Group 60"/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21922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3" name="Text Box 62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  <p:sp>
          <p:nvSpPr>
            <p:cNvPr id="121912" name="Text Box 63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1913" name="Text Box 64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1914" name="Text Box 65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1915" name="Text Box 66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1916" name="Text Box 67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1917" name="Text Box 68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1918" name="Text Box 69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1919" name="Text Box 70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21920" name="Text Box 71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1921" name="Text Box 72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</p:grpSp>
      <p:sp>
        <p:nvSpPr>
          <p:cNvPr id="121862" name="Text Box 73"/>
          <p:cNvSpPr txBox="1">
            <a:spLocks noChangeArrowheads="1"/>
          </p:cNvSpPr>
          <p:nvPr/>
        </p:nvSpPr>
        <p:spPr bwMode="auto">
          <a:xfrm>
            <a:off x="5265738" y="1689100"/>
            <a:ext cx="3052762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c(x,x</a:t>
            </a:r>
            <a:r>
              <a:rPr lang="ja-JP" altLang="en-US" sz="1800"/>
              <a:t>’</a:t>
            </a:r>
            <a:r>
              <a:rPr lang="en-US" altLang="ja-JP" sz="1800"/>
              <a:t>) = cost of link (x,x</a:t>
            </a:r>
            <a:r>
              <a:rPr lang="ja-JP" altLang="en-US" sz="1800"/>
              <a:t>’</a:t>
            </a:r>
            <a:r>
              <a:rPr lang="en-US" altLang="ja-JP" sz="1800"/>
              <a:t>)</a:t>
            </a:r>
          </a:p>
          <a:p>
            <a:r>
              <a:rPr lang="en-US" sz="1800"/>
              <a:t>      e.g., c(w,z) = 5</a:t>
            </a:r>
          </a:p>
          <a:p>
            <a:endParaRPr lang="en-US" sz="1800"/>
          </a:p>
          <a:p>
            <a:r>
              <a:rPr lang="en-US" sz="1800">
                <a:latin typeface="Gill Sans MT" charset="0"/>
              </a:rPr>
              <a:t>cost could always be 1, or </a:t>
            </a:r>
          </a:p>
          <a:p>
            <a:r>
              <a:rPr lang="en-US" sz="1800">
                <a:latin typeface="Gill Sans MT" charset="0"/>
              </a:rPr>
              <a:t>inversely related to bandwidth,</a:t>
            </a:r>
          </a:p>
          <a:p>
            <a:r>
              <a:rPr lang="en-US" sz="1800">
                <a:latin typeface="Gill Sans MT" charset="0"/>
              </a:rPr>
              <a:t>or inversely related to </a:t>
            </a:r>
          </a:p>
          <a:p>
            <a:r>
              <a:rPr lang="en-US" sz="1800">
                <a:latin typeface="Gill Sans MT" charset="0"/>
              </a:rPr>
              <a:t>congestion</a:t>
            </a:r>
          </a:p>
        </p:txBody>
      </p:sp>
      <p:sp>
        <p:nvSpPr>
          <p:cNvPr id="121863" name="Text Box 74"/>
          <p:cNvSpPr txBox="1">
            <a:spLocks noChangeArrowheads="1"/>
          </p:cNvSpPr>
          <p:nvPr/>
        </p:nvSpPr>
        <p:spPr bwMode="auto">
          <a:xfrm>
            <a:off x="925513" y="4227513"/>
            <a:ext cx="67611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cost of path (x</a:t>
            </a:r>
            <a:r>
              <a:rPr lang="en-US" sz="1800" baseline="-25000"/>
              <a:t>1</a:t>
            </a:r>
            <a:r>
              <a:rPr lang="en-US" sz="1800"/>
              <a:t>, x</a:t>
            </a:r>
            <a:r>
              <a:rPr lang="en-US" sz="1800" baseline="-25000"/>
              <a:t>2</a:t>
            </a:r>
            <a:r>
              <a:rPr lang="en-US" sz="1800"/>
              <a:t>, x</a:t>
            </a:r>
            <a:r>
              <a:rPr lang="en-US" sz="1800" baseline="-25000"/>
              <a:t>3</a:t>
            </a:r>
            <a:r>
              <a:rPr lang="en-US" sz="1800"/>
              <a:t>,…, x</a:t>
            </a:r>
            <a:r>
              <a:rPr lang="en-US" sz="1800" baseline="-25000"/>
              <a:t>p</a:t>
            </a:r>
            <a:r>
              <a:rPr lang="en-US" sz="1800"/>
              <a:t>) = c(x</a:t>
            </a:r>
            <a:r>
              <a:rPr lang="en-US" sz="1800" baseline="-25000"/>
              <a:t>1</a:t>
            </a:r>
            <a:r>
              <a:rPr lang="en-US" sz="1800"/>
              <a:t>,x</a:t>
            </a:r>
            <a:r>
              <a:rPr lang="en-US" sz="1800" baseline="-25000"/>
              <a:t>2</a:t>
            </a:r>
            <a:r>
              <a:rPr lang="en-US" sz="1800"/>
              <a:t>) + c(x</a:t>
            </a:r>
            <a:r>
              <a:rPr lang="en-US" sz="1800" baseline="-25000"/>
              <a:t>2</a:t>
            </a:r>
            <a:r>
              <a:rPr lang="en-US" sz="1800"/>
              <a:t>,x</a:t>
            </a:r>
            <a:r>
              <a:rPr lang="en-US" sz="1800" baseline="-25000"/>
              <a:t>3</a:t>
            </a:r>
            <a:r>
              <a:rPr lang="en-US" sz="1800"/>
              <a:t>) + … + c(x</a:t>
            </a:r>
            <a:r>
              <a:rPr lang="en-US" sz="1800" baseline="-25000"/>
              <a:t>p-1</a:t>
            </a:r>
            <a:r>
              <a:rPr lang="en-US" sz="1800"/>
              <a:t>,x</a:t>
            </a:r>
            <a:r>
              <a:rPr lang="en-US" sz="1800" baseline="-25000"/>
              <a:t>p</a:t>
            </a:r>
            <a:r>
              <a:rPr lang="en-US" sz="1800"/>
              <a:t>)  </a:t>
            </a:r>
          </a:p>
        </p:txBody>
      </p:sp>
      <p:sp>
        <p:nvSpPr>
          <p:cNvPr id="121864" name="Text Box 75"/>
          <p:cNvSpPr txBox="1">
            <a:spLocks noChangeArrowheads="1"/>
          </p:cNvSpPr>
          <p:nvPr/>
        </p:nvSpPr>
        <p:spPr bwMode="auto">
          <a:xfrm>
            <a:off x="792163" y="4981575"/>
            <a:ext cx="7569200" cy="974725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key question:</a:t>
            </a:r>
            <a:r>
              <a:rPr lang="en-US">
                <a:latin typeface="Gill Sans MT" charset="0"/>
              </a:rPr>
              <a:t> what is the least-cost path between u and z ?</a:t>
            </a:r>
          </a:p>
          <a:p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routing algorithm:</a:t>
            </a:r>
            <a:r>
              <a:rPr lang="en-US">
                <a:latin typeface="Gill Sans MT" charset="0"/>
              </a:rPr>
              <a:t> algorithm that finds that least cost path</a:t>
            </a:r>
          </a:p>
        </p:txBody>
      </p:sp>
      <p:sp>
        <p:nvSpPr>
          <p:cNvPr id="7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10</a:t>
            </a:fld>
            <a:endParaRPr lang="en-US" sz="1200" dirty="0">
              <a:latin typeface="Tahoma" charset="0"/>
            </a:endParaRPr>
          </a:p>
        </p:txBody>
      </p:sp>
      <p:sp>
        <p:nvSpPr>
          <p:cNvPr id="8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827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3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016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463"/>
            <a:ext cx="7772400" cy="1143000"/>
          </a:xfrm>
        </p:spPr>
        <p:txBody>
          <a:bodyPr/>
          <a:lstStyle/>
          <a:p>
            <a:r>
              <a:rPr lang="en-US" sz="4000">
                <a:latin typeface="Gill Sans MT" charset="0"/>
              </a:rPr>
              <a:t>Routing algorithm classification</a:t>
            </a:r>
            <a:endParaRPr lang="en-US">
              <a:latin typeface="Gill Sans MT" charset="0"/>
            </a:endParaRPr>
          </a:p>
        </p:txBody>
      </p:sp>
      <p:sp>
        <p:nvSpPr>
          <p:cNvPr id="122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2288" y="1371600"/>
            <a:ext cx="4216400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Q: global or decentralized information?</a:t>
            </a:r>
          </a:p>
          <a:p>
            <a:pPr>
              <a:spcBef>
                <a:spcPct val="40000"/>
              </a:spcBef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global:</a:t>
            </a:r>
          </a:p>
          <a:p>
            <a:r>
              <a:rPr lang="en-US" sz="2400">
                <a:latin typeface="Gill Sans MT" charset="0"/>
              </a:rPr>
              <a:t>all routers have complete topology, link cost info</a:t>
            </a:r>
          </a:p>
          <a:p>
            <a:r>
              <a:rPr lang="ja-JP" altLang="en-US" sz="2400">
                <a:solidFill>
                  <a:srgbClr val="000099"/>
                </a:solidFill>
                <a:latin typeface="Gill Sans MT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charset="0"/>
              </a:rPr>
              <a:t>link state</a:t>
            </a:r>
            <a:r>
              <a:rPr lang="ja-JP" altLang="en-US" sz="2400">
                <a:solidFill>
                  <a:srgbClr val="000099"/>
                </a:solidFill>
                <a:latin typeface="Gill Sans MT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charset="0"/>
              </a:rPr>
              <a:t> algorithms</a:t>
            </a:r>
          </a:p>
          <a:p>
            <a:pPr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decentralized: </a:t>
            </a:r>
          </a:p>
          <a:p>
            <a:r>
              <a:rPr lang="en-US" sz="2400">
                <a:latin typeface="Gill Sans MT" charset="0"/>
              </a:rPr>
              <a:t>router knows physically-connected neighbors, link costs to neighbors</a:t>
            </a:r>
          </a:p>
          <a:p>
            <a:r>
              <a:rPr lang="en-US" sz="2400">
                <a:latin typeface="Gill Sans MT" charset="0"/>
              </a:rPr>
              <a:t>iterative process of computation, exchange of info with neighbors</a:t>
            </a:r>
          </a:p>
          <a:p>
            <a:r>
              <a:rPr lang="ja-JP" altLang="en-US" sz="2400">
                <a:solidFill>
                  <a:srgbClr val="000099"/>
                </a:solidFill>
                <a:latin typeface="Gill Sans MT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charset="0"/>
              </a:rPr>
              <a:t>distance vector</a:t>
            </a:r>
            <a:r>
              <a:rPr lang="ja-JP" altLang="en-US" sz="2400">
                <a:solidFill>
                  <a:srgbClr val="000099"/>
                </a:solidFill>
                <a:latin typeface="Gill Sans MT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charset="0"/>
              </a:rPr>
              <a:t> algorithms</a:t>
            </a:r>
            <a:endParaRPr lang="en-US" sz="2400">
              <a:solidFill>
                <a:srgbClr val="000099"/>
              </a:solidFill>
              <a:latin typeface="Gill Sans MT" charset="0"/>
            </a:endParaRPr>
          </a:p>
        </p:txBody>
      </p:sp>
      <p:sp>
        <p:nvSpPr>
          <p:cNvPr id="7783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38700" y="1347788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Q: static or dynamic</a:t>
            </a:r>
            <a:r>
              <a:rPr lang="en-US" i="1" dirty="0" smtClean="0">
                <a:solidFill>
                  <a:srgbClr val="CC0000"/>
                </a:solidFill>
                <a:cs typeface="+mn-cs"/>
              </a:rPr>
              <a:t>?</a:t>
            </a:r>
            <a:endParaRPr lang="en-US" sz="2400" i="1" dirty="0" smtClean="0">
              <a:solidFill>
                <a:srgbClr val="CC0000"/>
              </a:solidFill>
              <a:cs typeface="+mn-cs"/>
            </a:endParaRPr>
          </a:p>
          <a:p>
            <a:pPr>
              <a:spcBef>
                <a:spcPts val="1752"/>
              </a:spcBef>
              <a:buFont typeface="Wingdings" charset="0"/>
              <a:buNone/>
              <a:defRPr/>
            </a:pPr>
            <a:r>
              <a:rPr lang="en-US" sz="2400" i="1" dirty="0" smtClean="0">
                <a:solidFill>
                  <a:srgbClr val="CC0000"/>
                </a:solidFill>
                <a:cs typeface="+mn-cs"/>
              </a:rPr>
              <a:t>static</a:t>
            </a:r>
            <a:r>
              <a:rPr lang="en-US" sz="2400" i="1" dirty="0">
                <a:solidFill>
                  <a:srgbClr val="CC0000"/>
                </a:solidFill>
                <a:cs typeface="+mn-cs"/>
              </a:rPr>
              <a:t>:</a:t>
            </a:r>
            <a:r>
              <a:rPr lang="en-US" sz="2400" dirty="0">
                <a:cs typeface="+mn-cs"/>
              </a:rPr>
              <a:t> 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routes change slowly over time</a:t>
            </a:r>
          </a:p>
          <a:p>
            <a:pPr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dynamic: 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routes change more quickly</a:t>
            </a:r>
          </a:p>
          <a:p>
            <a:pPr lvl="1">
              <a:defRPr/>
            </a:pPr>
            <a:r>
              <a:rPr lang="en-US" dirty="0"/>
              <a:t>periodic update</a:t>
            </a:r>
          </a:p>
          <a:p>
            <a:pPr lvl="1">
              <a:defRPr/>
            </a:pPr>
            <a:r>
              <a:rPr lang="en-US" dirty="0"/>
              <a:t>in response to link cost changes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11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1676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5.2 routing protocols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link state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5.6 </a:t>
            </a:r>
            <a:r>
              <a:rPr lang="en-US" sz="2400" dirty="0"/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12</a:t>
            </a:fld>
            <a:endParaRPr lang="en-US" sz="1200" dirty="0">
              <a:latin typeface="Tahoma" charset="0"/>
            </a:endParaRPr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845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1" name="Picture 6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10144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>
                <a:latin typeface="Gill Sans MT" charset="0"/>
              </a:rPr>
              <a:t>A </a:t>
            </a:r>
            <a:r>
              <a:rPr lang="en-US" sz="4000" dirty="0" smtClean="0">
                <a:latin typeface="Gill Sans MT" charset="0"/>
              </a:rPr>
              <a:t>link-state routing algorithm</a:t>
            </a:r>
            <a:endParaRPr lang="en-US" dirty="0">
              <a:latin typeface="Gill Sans MT" charset="0"/>
            </a:endParaRPr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55750"/>
            <a:ext cx="3810000" cy="4903788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Dijkstra</a:t>
            </a:r>
            <a:r>
              <a:rPr lang="ja-JP" altLang="en-US" i="1">
                <a:solidFill>
                  <a:srgbClr val="CC0000"/>
                </a:solidFill>
                <a:latin typeface="Gill Sans MT" charset="0"/>
              </a:rPr>
              <a:t>’</a:t>
            </a:r>
            <a:r>
              <a:rPr lang="en-US" altLang="ja-JP" i="1">
                <a:solidFill>
                  <a:srgbClr val="CC0000"/>
                </a:solidFill>
                <a:latin typeface="Gill Sans MT" charset="0"/>
              </a:rPr>
              <a:t>s algorithm</a:t>
            </a:r>
          </a:p>
          <a:p>
            <a:r>
              <a:rPr lang="en-US" sz="2400">
                <a:latin typeface="Gill Sans MT" charset="0"/>
              </a:rPr>
              <a:t>net topology, link costs known to all nodes</a:t>
            </a:r>
          </a:p>
          <a:p>
            <a:pPr lvl="1"/>
            <a:r>
              <a:rPr lang="en-US" sz="2000">
                <a:latin typeface="Gill Sans MT" charset="0"/>
              </a:rPr>
              <a:t>accomplished via </a:t>
            </a:r>
            <a:r>
              <a:rPr lang="ja-JP" altLang="en-US" sz="2000">
                <a:latin typeface="Gill Sans MT" charset="0"/>
              </a:rPr>
              <a:t>“</a:t>
            </a:r>
            <a:r>
              <a:rPr lang="en-US" altLang="ja-JP" sz="2000">
                <a:latin typeface="Gill Sans MT" charset="0"/>
              </a:rPr>
              <a:t>link state broadcast</a:t>
            </a:r>
            <a:r>
              <a:rPr lang="ja-JP" altLang="en-US" sz="2000">
                <a:latin typeface="Gill Sans MT" charset="0"/>
              </a:rPr>
              <a:t>”</a:t>
            </a:r>
            <a:r>
              <a:rPr lang="en-US" altLang="ja-JP" sz="2000">
                <a:latin typeface="Gill Sans MT" charset="0"/>
              </a:rPr>
              <a:t> </a:t>
            </a:r>
          </a:p>
          <a:p>
            <a:pPr lvl="1"/>
            <a:r>
              <a:rPr lang="en-US" sz="2000">
                <a:latin typeface="Gill Sans MT" charset="0"/>
              </a:rPr>
              <a:t>all nodes have same info</a:t>
            </a:r>
          </a:p>
          <a:p>
            <a:r>
              <a:rPr lang="en-US" sz="2400">
                <a:latin typeface="Gill Sans MT" charset="0"/>
              </a:rPr>
              <a:t>computes least cost paths from one node (</a:t>
            </a:r>
            <a:r>
              <a:rPr lang="ja-JP" altLang="en-US" sz="2400">
                <a:latin typeface="Gill Sans MT" charset="0"/>
              </a:rPr>
              <a:t>‘</a:t>
            </a:r>
            <a:r>
              <a:rPr lang="en-US" altLang="ja-JP" sz="2400">
                <a:latin typeface="Gill Sans MT" charset="0"/>
              </a:rPr>
              <a:t>source</a:t>
            </a:r>
            <a:r>
              <a:rPr lang="ja-JP" altLang="en-US" sz="2400">
                <a:latin typeface="Gill Sans MT" charset="0"/>
              </a:rPr>
              <a:t>”</a:t>
            </a:r>
            <a:r>
              <a:rPr lang="en-US" altLang="ja-JP" sz="2400">
                <a:latin typeface="Gill Sans MT" charset="0"/>
              </a:rPr>
              <a:t>) to all other nodes</a:t>
            </a:r>
          </a:p>
          <a:p>
            <a:pPr lvl="1"/>
            <a:r>
              <a:rPr lang="en-US" sz="2000">
                <a:latin typeface="Gill Sans MT" charset="0"/>
              </a:rPr>
              <a:t>gives </a:t>
            </a:r>
            <a:r>
              <a:rPr lang="en-US" sz="2000" i="1">
                <a:solidFill>
                  <a:srgbClr val="000099"/>
                </a:solidFill>
                <a:latin typeface="Gill Sans MT" charset="0"/>
              </a:rPr>
              <a:t>forwarding table</a:t>
            </a:r>
            <a:r>
              <a:rPr lang="en-US" sz="2000">
                <a:latin typeface="Gill Sans MT" charset="0"/>
              </a:rPr>
              <a:t> for that node</a:t>
            </a:r>
          </a:p>
          <a:p>
            <a:r>
              <a:rPr lang="en-US" sz="2400">
                <a:latin typeface="Gill Sans MT" charset="0"/>
              </a:rPr>
              <a:t>iterative: after k iterations, know least cost path to k dest.</a:t>
            </a:r>
            <a:r>
              <a:rPr lang="ja-JP" altLang="en-US" sz="2400">
                <a:latin typeface="Gill Sans MT" charset="0"/>
              </a:rPr>
              <a:t>’</a:t>
            </a:r>
            <a:r>
              <a:rPr lang="en-US" altLang="ja-JP" sz="2400">
                <a:latin typeface="Gill Sans MT" charset="0"/>
              </a:rPr>
              <a:t>s</a:t>
            </a:r>
            <a:endParaRPr lang="en-US" sz="2400">
              <a:latin typeface="Gill Sans MT" charset="0"/>
            </a:endParaRPr>
          </a:p>
        </p:txBody>
      </p:sp>
      <p:sp>
        <p:nvSpPr>
          <p:cNvPr id="124934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lnSpc>
                <a:spcPct val="75000"/>
              </a:lnSpc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notation:</a:t>
            </a:r>
          </a:p>
          <a:p>
            <a:pPr>
              <a:lnSpc>
                <a:spcPct val="75000"/>
              </a:lnSpc>
            </a:pPr>
            <a:r>
              <a:rPr lang="en-US">
                <a:solidFill>
                  <a:srgbClr val="000099"/>
                </a:solidFill>
                <a:latin typeface="Arial" charset="0"/>
              </a:rPr>
              <a:t>c(x,y):</a:t>
            </a:r>
            <a:r>
              <a:rPr lang="en-US" sz="2400">
                <a:latin typeface="Gill Sans MT" charset="0"/>
              </a:rPr>
              <a:t> link cost from node x to y;  = ∞ if not direct neighbors</a:t>
            </a:r>
          </a:p>
          <a:p>
            <a:pPr>
              <a:lnSpc>
                <a:spcPct val="75000"/>
              </a:lnSpc>
            </a:pPr>
            <a:r>
              <a:rPr lang="en-US">
                <a:solidFill>
                  <a:srgbClr val="000099"/>
                </a:solidFill>
                <a:latin typeface="Arial" charset="0"/>
              </a:rPr>
              <a:t>D(v):</a:t>
            </a:r>
            <a:r>
              <a:rPr lang="en-US" sz="2400">
                <a:latin typeface="Gill Sans MT" charset="0"/>
              </a:rPr>
              <a:t> current value of cost of path from source to dest. v</a:t>
            </a:r>
          </a:p>
          <a:p>
            <a:pPr>
              <a:lnSpc>
                <a:spcPct val="75000"/>
              </a:lnSpc>
            </a:pPr>
            <a:r>
              <a:rPr lang="en-US">
                <a:solidFill>
                  <a:srgbClr val="000099"/>
                </a:solidFill>
                <a:latin typeface="Arial" charset="0"/>
              </a:rPr>
              <a:t>p(v):</a:t>
            </a:r>
            <a:r>
              <a:rPr lang="en-US" sz="2400">
                <a:latin typeface="Gill Sans MT" charset="0"/>
              </a:rPr>
              <a:t> predecessor node along path from source to v</a:t>
            </a:r>
          </a:p>
          <a:p>
            <a:pPr>
              <a:lnSpc>
                <a:spcPct val="75000"/>
              </a:lnSpc>
            </a:pPr>
            <a:r>
              <a:rPr lang="en-US">
                <a:solidFill>
                  <a:srgbClr val="000099"/>
                </a:solidFill>
                <a:latin typeface="Arial" charset="0"/>
              </a:rPr>
              <a:t>N</a:t>
            </a:r>
            <a:r>
              <a:rPr lang="en-US">
                <a:solidFill>
                  <a:srgbClr val="000099"/>
                </a:solidFill>
                <a:latin typeface="Arial" charset="0"/>
                <a:cs typeface="Arial" charset="0"/>
              </a:rPr>
              <a:t>'</a:t>
            </a:r>
            <a:r>
              <a:rPr lang="en-US">
                <a:solidFill>
                  <a:srgbClr val="000099"/>
                </a:solidFill>
                <a:latin typeface="Arial" charset="0"/>
              </a:rPr>
              <a:t>:</a:t>
            </a:r>
            <a:r>
              <a:rPr lang="en-US" sz="2400">
                <a:latin typeface="Gill Sans MT" charset="0"/>
              </a:rPr>
              <a:t> set of nodes whose least cost path definitively known</a:t>
            </a:r>
          </a:p>
          <a:p>
            <a:pPr>
              <a:lnSpc>
                <a:spcPct val="75000"/>
              </a:lnSpc>
            </a:pPr>
            <a:endParaRPr lang="en-US">
              <a:latin typeface="Gill Sans MT" charset="0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13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806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5" name="Picture 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1014413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err="1">
                <a:latin typeface="Gill Sans MT" charset="0"/>
              </a:rPr>
              <a:t>Dijsktra</a:t>
            </a:r>
            <a:r>
              <a:rPr lang="ja-JP" altLang="en-US" sz="4000" dirty="0">
                <a:latin typeface="Gill Sans MT" charset="0"/>
              </a:rPr>
              <a:t>’</a:t>
            </a:r>
            <a:r>
              <a:rPr lang="en-US" altLang="ja-JP" sz="4000" dirty="0">
                <a:latin typeface="Gill Sans MT" charset="0"/>
              </a:rPr>
              <a:t>s </a:t>
            </a:r>
            <a:r>
              <a:rPr lang="en-US" altLang="ja-JP" sz="4000" dirty="0" smtClean="0">
                <a:latin typeface="Gill Sans MT" charset="0"/>
              </a:rPr>
              <a:t>algorithm</a:t>
            </a:r>
            <a:endParaRPr lang="en-US" dirty="0">
              <a:latin typeface="Gill Sans MT" charset="0"/>
            </a:endParaRPr>
          </a:p>
        </p:txBody>
      </p:sp>
      <p:sp>
        <p:nvSpPr>
          <p:cNvPr id="125957" name="Text Box 3"/>
          <p:cNvSpPr txBox="1">
            <a:spLocks noChangeArrowheads="1"/>
          </p:cNvSpPr>
          <p:nvPr/>
        </p:nvSpPr>
        <p:spPr bwMode="auto">
          <a:xfrm>
            <a:off x="1141413" y="1458913"/>
            <a:ext cx="6221412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/>
              <a:t>1  </a:t>
            </a:r>
            <a:r>
              <a:rPr lang="en-US" sz="2000" b="1" i="1"/>
              <a:t>Initialization:</a:t>
            </a:r>
            <a:r>
              <a:rPr lang="en-US" sz="2000"/>
              <a:t> </a:t>
            </a:r>
          </a:p>
          <a:p>
            <a:r>
              <a:rPr lang="en-US" sz="2000"/>
              <a:t>2    N</a:t>
            </a:r>
            <a:r>
              <a:rPr lang="en-US" sz="2000">
                <a:cs typeface="Arial" charset="0"/>
              </a:rPr>
              <a:t>'</a:t>
            </a:r>
            <a:r>
              <a:rPr lang="en-US" sz="2000"/>
              <a:t> = {u} </a:t>
            </a:r>
          </a:p>
          <a:p>
            <a:r>
              <a:rPr lang="en-US" sz="2000"/>
              <a:t>3    for all nodes v </a:t>
            </a:r>
          </a:p>
          <a:p>
            <a:r>
              <a:rPr lang="en-US" sz="2000"/>
              <a:t>4      if v adjacent to u </a:t>
            </a:r>
          </a:p>
          <a:p>
            <a:r>
              <a:rPr lang="en-US" sz="2000"/>
              <a:t>5          then D(v) = c(u,v) </a:t>
            </a:r>
          </a:p>
          <a:p>
            <a:r>
              <a:rPr lang="en-US" sz="2000"/>
              <a:t>6      else D(v) = </a:t>
            </a:r>
            <a:r>
              <a:rPr lang="en-US" sz="2000">
                <a:cs typeface="Arial" charset="0"/>
              </a:rPr>
              <a:t>∞</a:t>
            </a:r>
            <a:r>
              <a:rPr lang="en-US" sz="2000"/>
              <a:t> </a:t>
            </a:r>
          </a:p>
          <a:p>
            <a:r>
              <a:rPr lang="en-US" sz="2000"/>
              <a:t>7 </a:t>
            </a:r>
          </a:p>
          <a:p>
            <a:r>
              <a:rPr lang="en-US" sz="2000"/>
              <a:t>8   </a:t>
            </a:r>
            <a:r>
              <a:rPr lang="en-US" sz="2000" b="1" i="1"/>
              <a:t>Loop</a:t>
            </a:r>
            <a:r>
              <a:rPr lang="en-US" sz="2000" i="1"/>
              <a:t> </a:t>
            </a:r>
            <a:endParaRPr lang="en-US" sz="2000"/>
          </a:p>
          <a:p>
            <a:r>
              <a:rPr lang="en-US" sz="2000"/>
              <a:t>9     find w not in N</a:t>
            </a:r>
            <a:r>
              <a:rPr lang="en-US" sz="2000">
                <a:cs typeface="Arial" charset="0"/>
              </a:rPr>
              <a:t>'</a:t>
            </a:r>
            <a:r>
              <a:rPr lang="en-US" sz="2000"/>
              <a:t> such that D(w) is a minimum </a:t>
            </a:r>
          </a:p>
          <a:p>
            <a:r>
              <a:rPr lang="en-US" sz="2000"/>
              <a:t>10    add w to N</a:t>
            </a:r>
            <a:r>
              <a:rPr lang="en-US" sz="2000">
                <a:cs typeface="Arial" charset="0"/>
              </a:rPr>
              <a:t>'</a:t>
            </a:r>
            <a:r>
              <a:rPr lang="en-US" sz="2000"/>
              <a:t> </a:t>
            </a:r>
          </a:p>
          <a:p>
            <a:r>
              <a:rPr lang="en-US" sz="2000"/>
              <a:t>11    update D(v) for all v adjacent to w and not in N</a:t>
            </a:r>
            <a:r>
              <a:rPr lang="en-US" sz="2000">
                <a:cs typeface="Arial" charset="0"/>
              </a:rPr>
              <a:t>'</a:t>
            </a:r>
            <a:r>
              <a:rPr lang="en-US" sz="2000"/>
              <a:t> : </a:t>
            </a:r>
          </a:p>
          <a:p>
            <a:r>
              <a:rPr lang="en-US" sz="2000"/>
              <a:t>12       </a:t>
            </a:r>
            <a:r>
              <a:rPr lang="en-US" sz="2000" b="1">
                <a:solidFill>
                  <a:srgbClr val="CC0000"/>
                </a:solidFill>
              </a:rPr>
              <a:t>D(v) = min( D(v), D(w) + c(w,v) ) </a:t>
            </a:r>
          </a:p>
          <a:p>
            <a:r>
              <a:rPr lang="en-US" sz="2000"/>
              <a:t>13    /* new cost to v is either old cost to v or known </a:t>
            </a:r>
          </a:p>
          <a:p>
            <a:r>
              <a:rPr lang="en-US" sz="2000"/>
              <a:t>14     shortest path cost to w plus cost from w to v */ </a:t>
            </a:r>
          </a:p>
          <a:p>
            <a:r>
              <a:rPr lang="en-US" sz="2000"/>
              <a:t>15  </a:t>
            </a:r>
            <a:r>
              <a:rPr lang="en-US" sz="2000" b="1" i="1"/>
              <a:t>until all nodes in N</a:t>
            </a:r>
            <a:r>
              <a:rPr lang="en-US" sz="2000" b="1" i="1">
                <a:cs typeface="Arial" charset="0"/>
              </a:rPr>
              <a:t>'</a:t>
            </a:r>
            <a:r>
              <a:rPr lang="en-US" sz="2000"/>
              <a:t> </a:t>
            </a:r>
          </a:p>
        </p:txBody>
      </p:sp>
      <p:sp>
        <p:nvSpPr>
          <p:cNvPr id="125958" name="Freeform 4"/>
          <p:cNvSpPr>
            <a:spLocks/>
          </p:cNvSpPr>
          <p:nvPr/>
        </p:nvSpPr>
        <p:spPr bwMode="auto">
          <a:xfrm>
            <a:off x="600075" y="3543300"/>
            <a:ext cx="800100" cy="2886075"/>
          </a:xfrm>
          <a:custGeom>
            <a:avLst/>
            <a:gdLst>
              <a:gd name="T0" fmla="*/ 2147483647 w 504"/>
              <a:gd name="T1" fmla="*/ 2147483647 h 1818"/>
              <a:gd name="T2" fmla="*/ 2147483647 w 504"/>
              <a:gd name="T3" fmla="*/ 2147483647 h 1818"/>
              <a:gd name="T4" fmla="*/ 2147483647 w 504"/>
              <a:gd name="T5" fmla="*/ 2147483647 h 1818"/>
              <a:gd name="T6" fmla="*/ 2147483647 w 504"/>
              <a:gd name="T7" fmla="*/ 2147483647 h 1818"/>
              <a:gd name="T8" fmla="*/ 0 60000 65536"/>
              <a:gd name="T9" fmla="*/ 0 60000 65536"/>
              <a:gd name="T10" fmla="*/ 0 60000 65536"/>
              <a:gd name="T11" fmla="*/ 0 60000 65536"/>
              <a:gd name="T12" fmla="*/ 0 w 504"/>
              <a:gd name="T13" fmla="*/ 0 h 1818"/>
              <a:gd name="T14" fmla="*/ 504 w 504"/>
              <a:gd name="T15" fmla="*/ 1818 h 18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04" h="1818">
                <a:moveTo>
                  <a:pt x="504" y="1596"/>
                </a:moveTo>
                <a:cubicBezTo>
                  <a:pt x="444" y="1728"/>
                  <a:pt x="240" y="1818"/>
                  <a:pt x="120" y="1602"/>
                </a:cubicBezTo>
                <a:cubicBezTo>
                  <a:pt x="0" y="1386"/>
                  <a:pt x="48" y="444"/>
                  <a:pt x="90" y="192"/>
                </a:cubicBezTo>
                <a:cubicBezTo>
                  <a:pt x="162" y="0"/>
                  <a:pt x="294" y="84"/>
                  <a:pt x="396" y="144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14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5313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9" name="Picture 133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7874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0" name="Group 2"/>
          <p:cNvGrpSpPr>
            <a:grpSpLocks/>
          </p:cNvGrpSpPr>
          <p:nvPr/>
        </p:nvGrpSpPr>
        <p:grpSpPr bwMode="auto">
          <a:xfrm>
            <a:off x="4640263" y="3021824"/>
            <a:ext cx="4217987" cy="3364357"/>
            <a:chOff x="415" y="856"/>
            <a:chExt cx="2910" cy="2258"/>
          </a:xfrm>
        </p:grpSpPr>
        <p:grpSp>
          <p:nvGrpSpPr>
            <p:cNvPr id="127041" name="Group 3"/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127103" name="Oval 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4" name="Line 5"/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5" name="Line 6"/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6" name="Rectangle 7"/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7" name="Oval 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8" name="Rectangle 9"/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9" name="Text Box 10"/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sp>
          <p:nvSpPr>
            <p:cNvPr id="127042" name="Text Box 11"/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7043" name="Text Box 12"/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4</a:t>
              </a:r>
              <a:endParaRPr lang="en-US"/>
            </a:p>
          </p:txBody>
        </p:sp>
        <p:grpSp>
          <p:nvGrpSpPr>
            <p:cNvPr id="127044" name="Group 13"/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127096" name="Oval 1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7" name="Line 15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8" name="Line 16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9" name="Rectangle 17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0" name="Oval 1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1" name="Rectangle 19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2" name="Text Box 20"/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27045" name="Group 21"/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127089" name="Oval 22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0" name="Line 23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1" name="Line 24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2" name="Rectangle 25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93" name="Oval 26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4" name="Rectangle 27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5" name="Text Box 28"/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x</a:t>
                </a:r>
                <a:endParaRPr lang="en-US"/>
              </a:p>
            </p:txBody>
          </p:sp>
        </p:grpSp>
        <p:grpSp>
          <p:nvGrpSpPr>
            <p:cNvPr id="127046" name="Group 29"/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127082" name="Oval 30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3" name="Line 31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4" name="Line 32"/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5" name="Rectangle 33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86" name="Oval 34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7" name="Rectangle 35"/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8" name="Text Box 36"/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sp>
          <p:nvSpPr>
            <p:cNvPr id="127047" name="Line 37"/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Line 38"/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Line 39"/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Text Box 40"/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27051" name="Line 41"/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Text Box 42"/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7053" name="Freeform 43"/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Text Box 44"/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7</a:t>
              </a:r>
              <a:endParaRPr lang="en-US"/>
            </a:p>
          </p:txBody>
        </p:sp>
        <p:sp>
          <p:nvSpPr>
            <p:cNvPr id="127055" name="Line 45"/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Text Box 46"/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4</a:t>
              </a:r>
              <a:endParaRPr lang="en-US"/>
            </a:p>
          </p:txBody>
        </p:sp>
        <p:sp>
          <p:nvSpPr>
            <p:cNvPr id="127057" name="Freeform 47"/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58" name="Group 48"/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127075" name="Oval 49"/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6" name="Line 50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7" name="Line 51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8" name="Rectangle 52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9" name="Oval 53"/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0" name="Rectangle 54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1" name="Text Box 55"/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sp>
          <p:nvSpPr>
            <p:cNvPr id="127059" name="Text Box 56"/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8</a:t>
              </a:r>
              <a:endParaRPr lang="en-US"/>
            </a:p>
          </p:txBody>
        </p:sp>
        <p:grpSp>
          <p:nvGrpSpPr>
            <p:cNvPr id="127060" name="Group 57"/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127068" name="Oval 58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69" name="Line 59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0" name="Line 60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1" name="Rectangle 61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2" name="Oval 62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3" name="Rectangle 63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4" name="Text Box 64"/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z</a:t>
                </a:r>
                <a:endParaRPr lang="en-US"/>
              </a:p>
            </p:txBody>
          </p:sp>
        </p:grpSp>
        <p:sp>
          <p:nvSpPr>
            <p:cNvPr id="127061" name="Line 65"/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2" name="Text Box 66"/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7063" name="Line 67"/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4" name="Text Box 68"/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7</a:t>
              </a:r>
              <a:endParaRPr lang="en-US"/>
            </a:p>
          </p:txBody>
        </p:sp>
        <p:sp>
          <p:nvSpPr>
            <p:cNvPr id="127065" name="Freeform 69"/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66" name="Freeform 70"/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7" name="Text Box 71"/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9</a:t>
              </a:r>
              <a:endParaRPr lang="en-US"/>
            </a:p>
          </p:txBody>
        </p:sp>
      </p:grpSp>
      <p:sp>
        <p:nvSpPr>
          <p:cNvPr id="126981" name="Rectangle 72"/>
          <p:cNvSpPr>
            <a:spLocks noChangeArrowheads="1"/>
          </p:cNvSpPr>
          <p:nvPr/>
        </p:nvSpPr>
        <p:spPr bwMode="auto">
          <a:xfrm>
            <a:off x="4873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000">
                <a:solidFill>
                  <a:srgbClr val="000099"/>
                </a:solidFill>
                <a:latin typeface="Gill Sans MT" charset="0"/>
              </a:rPr>
              <a:t>Dijkstra</a:t>
            </a:r>
            <a:r>
              <a:rPr lang="ja-JP" altLang="en-US" sz="4000">
                <a:solidFill>
                  <a:srgbClr val="000099"/>
                </a:solidFill>
                <a:latin typeface="Gill Sans MT" charset="0"/>
              </a:rPr>
              <a:t>’</a:t>
            </a:r>
            <a:r>
              <a:rPr lang="en-US" altLang="ja-JP" sz="4000">
                <a:solidFill>
                  <a:srgbClr val="000099"/>
                </a:solidFill>
                <a:latin typeface="Gill Sans MT" charset="0"/>
              </a:rPr>
              <a:t>s algorithm: example</a:t>
            </a:r>
            <a:endParaRPr lang="en-US" sz="4400">
              <a:solidFill>
                <a:srgbClr val="000099"/>
              </a:solidFill>
              <a:latin typeface="Gill Sans MT" charset="0"/>
            </a:endParaRPr>
          </a:p>
        </p:txBody>
      </p:sp>
      <p:sp>
        <p:nvSpPr>
          <p:cNvPr id="126982" name="Text Box 73"/>
          <p:cNvSpPr txBox="1">
            <a:spLocks noChangeArrowheads="1"/>
          </p:cNvSpPr>
          <p:nvPr/>
        </p:nvSpPr>
        <p:spPr bwMode="auto">
          <a:xfrm>
            <a:off x="474663" y="1277938"/>
            <a:ext cx="7064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Step</a:t>
            </a:r>
          </a:p>
          <a:p>
            <a:pPr algn="r"/>
            <a:endParaRPr lang="en-US" sz="2000"/>
          </a:p>
        </p:txBody>
      </p:sp>
      <p:sp>
        <p:nvSpPr>
          <p:cNvPr id="126983" name="Text Box 74"/>
          <p:cNvSpPr txBox="1">
            <a:spLocks noChangeArrowheads="1"/>
          </p:cNvSpPr>
          <p:nvPr/>
        </p:nvSpPr>
        <p:spPr bwMode="auto">
          <a:xfrm>
            <a:off x="1458913" y="1284288"/>
            <a:ext cx="4175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N</a:t>
            </a:r>
            <a:r>
              <a:rPr lang="en-US" sz="2000">
                <a:cs typeface="Arial" charset="0"/>
              </a:rPr>
              <a:t>'</a:t>
            </a:r>
          </a:p>
        </p:txBody>
      </p:sp>
      <p:sp>
        <p:nvSpPr>
          <p:cNvPr id="126984" name="Text Box 75"/>
          <p:cNvSpPr txBox="1">
            <a:spLocks noChangeArrowheads="1"/>
          </p:cNvSpPr>
          <p:nvPr/>
        </p:nvSpPr>
        <p:spPr bwMode="auto">
          <a:xfrm>
            <a:off x="2043113" y="1009650"/>
            <a:ext cx="677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</a:t>
            </a:r>
            <a:r>
              <a:rPr lang="en-US" sz="2000" b="1">
                <a:solidFill>
                  <a:srgbClr val="FF0000"/>
                </a:solidFill>
              </a:rPr>
              <a:t>v</a:t>
            </a:r>
            <a:r>
              <a:rPr lang="en-US" sz="2000"/>
              <a:t>)</a:t>
            </a:r>
          </a:p>
          <a:p>
            <a:pPr algn="r"/>
            <a:r>
              <a:rPr lang="en-US" sz="1600"/>
              <a:t>p(v)</a:t>
            </a:r>
          </a:p>
        </p:txBody>
      </p:sp>
      <p:sp>
        <p:nvSpPr>
          <p:cNvPr id="126985" name="Text Box 76"/>
          <p:cNvSpPr txBox="1">
            <a:spLocks noChangeArrowheads="1"/>
          </p:cNvSpPr>
          <p:nvPr/>
        </p:nvSpPr>
        <p:spPr bwMode="auto">
          <a:xfrm>
            <a:off x="511175" y="161766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0</a:t>
            </a:r>
          </a:p>
        </p:txBody>
      </p:sp>
      <p:sp>
        <p:nvSpPr>
          <p:cNvPr id="126986" name="Text Box 77"/>
          <p:cNvSpPr txBox="1">
            <a:spLocks noChangeArrowheads="1"/>
          </p:cNvSpPr>
          <p:nvPr/>
        </p:nvSpPr>
        <p:spPr bwMode="auto">
          <a:xfrm>
            <a:off x="515938" y="19145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1</a:t>
            </a:r>
          </a:p>
        </p:txBody>
      </p:sp>
      <p:sp>
        <p:nvSpPr>
          <p:cNvPr id="126987" name="Text Box 78"/>
          <p:cNvSpPr txBox="1">
            <a:spLocks noChangeArrowheads="1"/>
          </p:cNvSpPr>
          <p:nvPr/>
        </p:nvSpPr>
        <p:spPr bwMode="auto">
          <a:xfrm>
            <a:off x="517525" y="22225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2</a:t>
            </a:r>
          </a:p>
        </p:txBody>
      </p:sp>
      <p:sp>
        <p:nvSpPr>
          <p:cNvPr id="126988" name="Text Box 79"/>
          <p:cNvSpPr txBox="1">
            <a:spLocks noChangeArrowheads="1"/>
          </p:cNvSpPr>
          <p:nvPr/>
        </p:nvSpPr>
        <p:spPr bwMode="auto">
          <a:xfrm>
            <a:off x="511175" y="252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3</a:t>
            </a:r>
          </a:p>
        </p:txBody>
      </p:sp>
      <p:sp>
        <p:nvSpPr>
          <p:cNvPr id="126989" name="Text Box 80"/>
          <p:cNvSpPr txBox="1">
            <a:spLocks noChangeArrowheads="1"/>
          </p:cNvSpPr>
          <p:nvPr/>
        </p:nvSpPr>
        <p:spPr bwMode="auto">
          <a:xfrm>
            <a:off x="509588" y="2827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4</a:t>
            </a:r>
          </a:p>
        </p:txBody>
      </p:sp>
      <p:sp>
        <p:nvSpPr>
          <p:cNvPr id="126990" name="Text Box 81"/>
          <p:cNvSpPr txBox="1">
            <a:spLocks noChangeArrowheads="1"/>
          </p:cNvSpPr>
          <p:nvPr/>
        </p:nvSpPr>
        <p:spPr bwMode="auto">
          <a:xfrm>
            <a:off x="514350" y="3132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5</a:t>
            </a:r>
          </a:p>
        </p:txBody>
      </p:sp>
      <p:sp>
        <p:nvSpPr>
          <p:cNvPr id="126991" name="Text Box 82"/>
          <p:cNvSpPr txBox="1">
            <a:spLocks noChangeArrowheads="1"/>
          </p:cNvSpPr>
          <p:nvPr/>
        </p:nvSpPr>
        <p:spPr bwMode="auto">
          <a:xfrm>
            <a:off x="2630488" y="1017588"/>
            <a:ext cx="7334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</a:t>
            </a:r>
            <a:r>
              <a:rPr lang="en-US" sz="2000" b="1">
                <a:solidFill>
                  <a:srgbClr val="FF0000"/>
                </a:solidFill>
              </a:rPr>
              <a:t>w</a:t>
            </a:r>
            <a:r>
              <a:rPr lang="en-US" sz="2000"/>
              <a:t>)</a:t>
            </a:r>
          </a:p>
          <a:p>
            <a:pPr algn="r"/>
            <a:r>
              <a:rPr lang="en-US" sz="1600"/>
              <a:t>p(w)</a:t>
            </a:r>
          </a:p>
        </p:txBody>
      </p:sp>
      <p:sp>
        <p:nvSpPr>
          <p:cNvPr id="126992" name="Text Box 83"/>
          <p:cNvSpPr txBox="1">
            <a:spLocks noChangeArrowheads="1"/>
          </p:cNvSpPr>
          <p:nvPr/>
        </p:nvSpPr>
        <p:spPr bwMode="auto">
          <a:xfrm>
            <a:off x="3306763" y="1017588"/>
            <a:ext cx="677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</a:t>
            </a:r>
            <a:r>
              <a:rPr lang="en-US" sz="2000" b="1">
                <a:solidFill>
                  <a:srgbClr val="FF0000"/>
                </a:solidFill>
              </a:rPr>
              <a:t>x</a:t>
            </a:r>
            <a:r>
              <a:rPr lang="en-US" sz="2000"/>
              <a:t>)</a:t>
            </a:r>
          </a:p>
          <a:p>
            <a:pPr algn="r"/>
            <a:r>
              <a:rPr lang="en-US" sz="1600"/>
              <a:t>p(x)</a:t>
            </a:r>
          </a:p>
        </p:txBody>
      </p:sp>
      <p:sp>
        <p:nvSpPr>
          <p:cNvPr id="126993" name="Text Box 84"/>
          <p:cNvSpPr txBox="1">
            <a:spLocks noChangeArrowheads="1"/>
          </p:cNvSpPr>
          <p:nvPr/>
        </p:nvSpPr>
        <p:spPr bwMode="auto">
          <a:xfrm>
            <a:off x="3946525" y="1017588"/>
            <a:ext cx="6778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</a:t>
            </a:r>
            <a:r>
              <a:rPr lang="en-US" sz="2000" b="1">
                <a:solidFill>
                  <a:srgbClr val="FF0000"/>
                </a:solidFill>
              </a:rPr>
              <a:t>y</a:t>
            </a:r>
            <a:r>
              <a:rPr lang="en-US" sz="2000"/>
              <a:t>)</a:t>
            </a:r>
          </a:p>
          <a:p>
            <a:pPr algn="r"/>
            <a:r>
              <a:rPr lang="en-US" sz="1600"/>
              <a:t>p(y)</a:t>
            </a:r>
          </a:p>
        </p:txBody>
      </p:sp>
      <p:sp>
        <p:nvSpPr>
          <p:cNvPr id="126994" name="Text Box 85"/>
          <p:cNvSpPr txBox="1">
            <a:spLocks noChangeArrowheads="1"/>
          </p:cNvSpPr>
          <p:nvPr/>
        </p:nvSpPr>
        <p:spPr bwMode="auto">
          <a:xfrm>
            <a:off x="4578350" y="1022350"/>
            <a:ext cx="6635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</a:t>
            </a:r>
            <a:r>
              <a:rPr lang="en-US" sz="2000" b="1">
                <a:solidFill>
                  <a:srgbClr val="FF0000"/>
                </a:solidFill>
              </a:rPr>
              <a:t>z</a:t>
            </a:r>
            <a:r>
              <a:rPr lang="en-US" sz="2000"/>
              <a:t>)</a:t>
            </a:r>
          </a:p>
          <a:p>
            <a:pPr algn="r"/>
            <a:r>
              <a:rPr lang="en-US" sz="1600"/>
              <a:t>p(z)</a:t>
            </a:r>
          </a:p>
        </p:txBody>
      </p:sp>
      <p:sp>
        <p:nvSpPr>
          <p:cNvPr id="126995" name="Line 86"/>
          <p:cNvSpPr>
            <a:spLocks noChangeShapeType="1"/>
          </p:cNvSpPr>
          <p:nvPr/>
        </p:nvSpPr>
        <p:spPr bwMode="auto">
          <a:xfrm>
            <a:off x="600075" y="1638300"/>
            <a:ext cx="46291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6" name="Line 87"/>
          <p:cNvSpPr>
            <a:spLocks noChangeShapeType="1"/>
          </p:cNvSpPr>
          <p:nvPr/>
        </p:nvSpPr>
        <p:spPr bwMode="auto">
          <a:xfrm>
            <a:off x="581025" y="19526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7" name="Text Box 88"/>
          <p:cNvSpPr txBox="1">
            <a:spLocks noChangeArrowheads="1"/>
          </p:cNvSpPr>
          <p:nvPr/>
        </p:nvSpPr>
        <p:spPr bwMode="auto">
          <a:xfrm>
            <a:off x="1492250" y="1608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</a:t>
            </a:r>
          </a:p>
        </p:txBody>
      </p:sp>
      <p:sp>
        <p:nvSpPr>
          <p:cNvPr id="126998" name="Line 89"/>
          <p:cNvSpPr>
            <a:spLocks noChangeShapeType="1"/>
          </p:cNvSpPr>
          <p:nvPr/>
        </p:nvSpPr>
        <p:spPr bwMode="auto">
          <a:xfrm>
            <a:off x="581025" y="22479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9" name="Line 90"/>
          <p:cNvSpPr>
            <a:spLocks noChangeShapeType="1"/>
          </p:cNvSpPr>
          <p:nvPr/>
        </p:nvSpPr>
        <p:spPr bwMode="auto">
          <a:xfrm>
            <a:off x="581025" y="25622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0" name="Line 91"/>
          <p:cNvSpPr>
            <a:spLocks noChangeShapeType="1"/>
          </p:cNvSpPr>
          <p:nvPr/>
        </p:nvSpPr>
        <p:spPr bwMode="auto">
          <a:xfrm>
            <a:off x="565150" y="2865438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1" name="Line 92"/>
          <p:cNvSpPr>
            <a:spLocks noChangeShapeType="1"/>
          </p:cNvSpPr>
          <p:nvPr/>
        </p:nvSpPr>
        <p:spPr bwMode="auto">
          <a:xfrm>
            <a:off x="576263" y="31718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2" name="Line 93"/>
          <p:cNvSpPr>
            <a:spLocks noChangeShapeType="1"/>
          </p:cNvSpPr>
          <p:nvPr/>
        </p:nvSpPr>
        <p:spPr bwMode="auto">
          <a:xfrm>
            <a:off x="581025" y="34671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9" name="Group 94"/>
          <p:cNvGrpSpPr>
            <a:grpSpLocks/>
          </p:cNvGrpSpPr>
          <p:nvPr/>
        </p:nvGrpSpPr>
        <p:grpSpPr bwMode="auto">
          <a:xfrm>
            <a:off x="2190750" y="1609725"/>
            <a:ext cx="3084513" cy="371475"/>
            <a:chOff x="1380" y="1014"/>
            <a:chExt cx="1943" cy="234"/>
          </a:xfrm>
        </p:grpSpPr>
        <p:sp>
          <p:nvSpPr>
            <p:cNvPr id="127036" name="Text Box 95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Comic Sans MS" charset="0"/>
                </a:rPr>
                <a:t>∞ </a:t>
              </a:r>
              <a:endParaRPr lang="en-US" sz="2000"/>
            </a:p>
          </p:txBody>
        </p:sp>
        <p:sp>
          <p:nvSpPr>
            <p:cNvPr id="127037" name="Text Box 96"/>
            <p:cNvSpPr txBox="1">
              <a:spLocks noChangeArrowheads="1"/>
            </p:cNvSpPr>
            <p:nvPr/>
          </p:nvSpPr>
          <p:spPr bwMode="auto">
            <a:xfrm>
              <a:off x="2647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Comic Sans MS" charset="0"/>
                </a:rPr>
                <a:t>∞ </a:t>
              </a:r>
              <a:endParaRPr lang="en-US" sz="2000"/>
            </a:p>
          </p:txBody>
        </p:sp>
        <p:sp>
          <p:nvSpPr>
            <p:cNvPr id="127038" name="Text Box 97"/>
            <p:cNvSpPr txBox="1">
              <a:spLocks noChangeArrowheads="1"/>
            </p:cNvSpPr>
            <p:nvPr/>
          </p:nvSpPr>
          <p:spPr bwMode="auto">
            <a:xfrm>
              <a:off x="1380" y="1017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7,u</a:t>
              </a:r>
            </a:p>
          </p:txBody>
        </p:sp>
        <p:sp>
          <p:nvSpPr>
            <p:cNvPr id="127039" name="Text Box 98"/>
            <p:cNvSpPr txBox="1">
              <a:spLocks noChangeArrowheads="1"/>
            </p:cNvSpPr>
            <p:nvPr/>
          </p:nvSpPr>
          <p:spPr bwMode="auto">
            <a:xfrm>
              <a:off x="1787" y="1015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3,u</a:t>
              </a:r>
            </a:p>
          </p:txBody>
        </p:sp>
        <p:sp>
          <p:nvSpPr>
            <p:cNvPr id="127040" name="Text Box 99"/>
            <p:cNvSpPr txBox="1">
              <a:spLocks noChangeArrowheads="1"/>
            </p:cNvSpPr>
            <p:nvPr/>
          </p:nvSpPr>
          <p:spPr bwMode="auto">
            <a:xfrm>
              <a:off x="2190" y="1016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5,u</a:t>
              </a:r>
            </a:p>
          </p:txBody>
        </p:sp>
      </p:grpSp>
      <p:sp>
        <p:nvSpPr>
          <p:cNvPr id="717924" name="Text Box 100"/>
          <p:cNvSpPr txBox="1">
            <a:spLocks noChangeArrowheads="1"/>
          </p:cNvSpPr>
          <p:nvPr/>
        </p:nvSpPr>
        <p:spPr bwMode="auto">
          <a:xfrm>
            <a:off x="1346200" y="1905000"/>
            <a:ext cx="476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uw</a:t>
            </a:r>
          </a:p>
        </p:txBody>
      </p:sp>
      <p:grpSp>
        <p:nvGrpSpPr>
          <p:cNvPr id="10" name="Group 101"/>
          <p:cNvGrpSpPr>
            <a:grpSpLocks/>
          </p:cNvGrpSpPr>
          <p:nvPr/>
        </p:nvGrpSpPr>
        <p:grpSpPr bwMode="auto">
          <a:xfrm>
            <a:off x="2163763" y="1916113"/>
            <a:ext cx="3122612" cy="371475"/>
            <a:chOff x="1356" y="1014"/>
            <a:chExt cx="1967" cy="234"/>
          </a:xfrm>
        </p:grpSpPr>
        <p:sp>
          <p:nvSpPr>
            <p:cNvPr id="127031" name="Text Box 102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Comic Sans MS" charset="0"/>
                </a:rPr>
                <a:t>∞ </a:t>
              </a:r>
              <a:endParaRPr lang="en-US" sz="2000"/>
            </a:p>
          </p:txBody>
        </p:sp>
        <p:sp>
          <p:nvSpPr>
            <p:cNvPr id="127032" name="Text Box 103"/>
            <p:cNvSpPr txBox="1">
              <a:spLocks noChangeArrowheads="1"/>
            </p:cNvSpPr>
            <p:nvPr/>
          </p:nvSpPr>
          <p:spPr bwMode="auto">
            <a:xfrm>
              <a:off x="2482" y="1014"/>
              <a:ext cx="44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/>
                <a:t>11</a:t>
              </a:r>
              <a:r>
                <a:rPr lang="en-US" sz="1800"/>
                <a:t>,w</a:t>
              </a:r>
              <a:r>
                <a:rPr lang="en-US" sz="1800">
                  <a:latin typeface="Comic Sans MS" charset="0"/>
                </a:rPr>
                <a:t> </a:t>
              </a:r>
              <a:endParaRPr lang="en-US" sz="2000"/>
            </a:p>
          </p:txBody>
        </p:sp>
        <p:sp>
          <p:nvSpPr>
            <p:cNvPr id="127033" name="Text Box 104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6,w</a:t>
              </a:r>
            </a:p>
          </p:txBody>
        </p:sp>
        <p:sp>
          <p:nvSpPr>
            <p:cNvPr id="127034" name="Text Box 105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/>
            </a:p>
          </p:txBody>
        </p:sp>
        <p:sp>
          <p:nvSpPr>
            <p:cNvPr id="127035" name="Text Box 106"/>
            <p:cNvSpPr txBox="1">
              <a:spLocks noChangeArrowheads="1"/>
            </p:cNvSpPr>
            <p:nvPr/>
          </p:nvSpPr>
          <p:spPr bwMode="auto">
            <a:xfrm>
              <a:off x="2190" y="1016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5,u</a:t>
              </a:r>
            </a:p>
          </p:txBody>
        </p:sp>
      </p:grpSp>
      <p:grpSp>
        <p:nvGrpSpPr>
          <p:cNvPr id="11" name="Group 107"/>
          <p:cNvGrpSpPr>
            <a:grpSpLocks/>
          </p:cNvGrpSpPr>
          <p:nvPr/>
        </p:nvGrpSpPr>
        <p:grpSpPr bwMode="auto">
          <a:xfrm>
            <a:off x="2162175" y="2214563"/>
            <a:ext cx="3122613" cy="376237"/>
            <a:chOff x="1356" y="1011"/>
            <a:chExt cx="1967" cy="237"/>
          </a:xfrm>
        </p:grpSpPr>
        <p:sp>
          <p:nvSpPr>
            <p:cNvPr id="127026" name="Text Box 108"/>
            <p:cNvSpPr txBox="1">
              <a:spLocks noChangeArrowheads="1"/>
            </p:cNvSpPr>
            <p:nvPr/>
          </p:nvSpPr>
          <p:spPr bwMode="auto">
            <a:xfrm>
              <a:off x="2913" y="1011"/>
              <a:ext cx="41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/>
                <a:t>14</a:t>
              </a:r>
              <a:r>
                <a:rPr lang="en-US" sz="1800"/>
                <a:t>,x </a:t>
              </a:r>
            </a:p>
          </p:txBody>
        </p:sp>
        <p:sp>
          <p:nvSpPr>
            <p:cNvPr id="127027" name="Text Box 109"/>
            <p:cNvSpPr txBox="1">
              <a:spLocks noChangeArrowheads="1"/>
            </p:cNvSpPr>
            <p:nvPr/>
          </p:nvSpPr>
          <p:spPr bwMode="auto">
            <a:xfrm>
              <a:off x="2489" y="1011"/>
              <a:ext cx="43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/>
                <a:t>11,</a:t>
              </a:r>
              <a:r>
                <a:rPr lang="en-US" sz="1800"/>
                <a:t>w </a:t>
              </a:r>
              <a:endParaRPr lang="en-US" sz="2000"/>
            </a:p>
          </p:txBody>
        </p:sp>
        <p:sp>
          <p:nvSpPr>
            <p:cNvPr id="127028" name="Text Box 110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/>
                <a:t>6,w</a:t>
              </a:r>
            </a:p>
          </p:txBody>
        </p:sp>
        <p:sp>
          <p:nvSpPr>
            <p:cNvPr id="127029" name="Text Box 111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/>
            </a:p>
          </p:txBody>
        </p:sp>
        <p:sp>
          <p:nvSpPr>
            <p:cNvPr id="127030" name="Text Box 112"/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/>
            </a:p>
          </p:txBody>
        </p:sp>
      </p:grpSp>
      <p:sp>
        <p:nvSpPr>
          <p:cNvPr id="717937" name="Oval 113"/>
          <p:cNvSpPr>
            <a:spLocks noChangeArrowheads="1"/>
          </p:cNvSpPr>
          <p:nvPr/>
        </p:nvSpPr>
        <p:spPr bwMode="auto">
          <a:xfrm>
            <a:off x="2828925" y="166687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latin typeface="Comic Sans MS" charset="0"/>
            </a:endParaRPr>
          </a:p>
        </p:txBody>
      </p:sp>
      <p:sp>
        <p:nvSpPr>
          <p:cNvPr id="717938" name="Oval 114"/>
          <p:cNvSpPr>
            <a:spLocks noChangeArrowheads="1"/>
          </p:cNvSpPr>
          <p:nvPr/>
        </p:nvSpPr>
        <p:spPr bwMode="auto">
          <a:xfrm>
            <a:off x="3482975" y="195262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latin typeface="Comic Sans MS" charset="0"/>
            </a:endParaRPr>
          </a:p>
        </p:txBody>
      </p:sp>
      <p:sp>
        <p:nvSpPr>
          <p:cNvPr id="717939" name="Text Box 115"/>
          <p:cNvSpPr txBox="1">
            <a:spLocks noChangeArrowheads="1"/>
          </p:cNvSpPr>
          <p:nvPr/>
        </p:nvSpPr>
        <p:spPr bwMode="auto">
          <a:xfrm>
            <a:off x="1239838" y="22145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uwx</a:t>
            </a:r>
          </a:p>
        </p:txBody>
      </p:sp>
      <p:sp>
        <p:nvSpPr>
          <p:cNvPr id="717940" name="Oval 116"/>
          <p:cNvSpPr>
            <a:spLocks noChangeArrowheads="1"/>
          </p:cNvSpPr>
          <p:nvPr/>
        </p:nvSpPr>
        <p:spPr bwMode="auto">
          <a:xfrm>
            <a:off x="2174875" y="227171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latin typeface="Comic Sans MS" charset="0"/>
            </a:endParaRPr>
          </a:p>
        </p:txBody>
      </p:sp>
      <p:sp>
        <p:nvSpPr>
          <p:cNvPr id="717941" name="Text Box 117"/>
          <p:cNvSpPr txBox="1">
            <a:spLocks noChangeArrowheads="1"/>
          </p:cNvSpPr>
          <p:nvPr/>
        </p:nvSpPr>
        <p:spPr bwMode="auto">
          <a:xfrm>
            <a:off x="1144588" y="2500313"/>
            <a:ext cx="704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uwxv</a:t>
            </a:r>
          </a:p>
        </p:txBody>
      </p:sp>
      <p:grpSp>
        <p:nvGrpSpPr>
          <p:cNvPr id="12" name="Group 118"/>
          <p:cNvGrpSpPr>
            <a:grpSpLocks/>
          </p:cNvGrpSpPr>
          <p:nvPr/>
        </p:nvGrpSpPr>
        <p:grpSpPr bwMode="auto">
          <a:xfrm>
            <a:off x="4008438" y="2511425"/>
            <a:ext cx="1273175" cy="366713"/>
            <a:chOff x="1492" y="2777"/>
            <a:chExt cx="802" cy="231"/>
          </a:xfrm>
        </p:grpSpPr>
        <p:sp>
          <p:nvSpPr>
            <p:cNvPr id="127024" name="Text Box 119"/>
            <p:cNvSpPr txBox="1">
              <a:spLocks noChangeArrowheads="1"/>
            </p:cNvSpPr>
            <p:nvPr/>
          </p:nvSpPr>
          <p:spPr bwMode="auto">
            <a:xfrm>
              <a:off x="1884" y="2777"/>
              <a:ext cx="41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/>
                <a:t>14</a:t>
              </a:r>
              <a:r>
                <a:rPr lang="en-US" sz="1800"/>
                <a:t>,x </a:t>
              </a:r>
            </a:p>
          </p:txBody>
        </p:sp>
        <p:sp>
          <p:nvSpPr>
            <p:cNvPr id="127025" name="Text Box 120"/>
            <p:cNvSpPr txBox="1">
              <a:spLocks noChangeArrowheads="1"/>
            </p:cNvSpPr>
            <p:nvPr/>
          </p:nvSpPr>
          <p:spPr bwMode="auto">
            <a:xfrm>
              <a:off x="1492" y="2777"/>
              <a:ext cx="4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/>
                <a:t>10,</a:t>
              </a:r>
              <a:r>
                <a:rPr lang="en-US" sz="1800"/>
                <a:t>v </a:t>
              </a:r>
              <a:endParaRPr lang="en-US" sz="2000"/>
            </a:p>
          </p:txBody>
        </p:sp>
      </p:grpSp>
      <p:sp>
        <p:nvSpPr>
          <p:cNvPr id="717945" name="Oval 121"/>
          <p:cNvSpPr>
            <a:spLocks noChangeArrowheads="1"/>
          </p:cNvSpPr>
          <p:nvPr/>
        </p:nvSpPr>
        <p:spPr bwMode="auto">
          <a:xfrm>
            <a:off x="4011613" y="2570163"/>
            <a:ext cx="528637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latin typeface="Comic Sans MS" charset="0"/>
            </a:endParaRPr>
          </a:p>
        </p:txBody>
      </p:sp>
      <p:sp>
        <p:nvSpPr>
          <p:cNvPr id="717946" name="Text Box 122"/>
          <p:cNvSpPr txBox="1">
            <a:spLocks noChangeArrowheads="1"/>
          </p:cNvSpPr>
          <p:nvPr/>
        </p:nvSpPr>
        <p:spPr bwMode="auto">
          <a:xfrm>
            <a:off x="1060450" y="2819400"/>
            <a:ext cx="819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uwxvy</a:t>
            </a:r>
          </a:p>
        </p:txBody>
      </p:sp>
      <p:sp>
        <p:nvSpPr>
          <p:cNvPr id="717947" name="Text Box 123"/>
          <p:cNvSpPr txBox="1">
            <a:spLocks noChangeArrowheads="1"/>
          </p:cNvSpPr>
          <p:nvPr/>
        </p:nvSpPr>
        <p:spPr bwMode="auto">
          <a:xfrm>
            <a:off x="4638675" y="2830513"/>
            <a:ext cx="650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600"/>
              <a:t>12</a:t>
            </a:r>
            <a:r>
              <a:rPr lang="en-US" sz="1800"/>
              <a:t>,y </a:t>
            </a:r>
          </a:p>
        </p:txBody>
      </p:sp>
      <p:sp>
        <p:nvSpPr>
          <p:cNvPr id="717948" name="Oval 124"/>
          <p:cNvSpPr>
            <a:spLocks noChangeArrowheads="1"/>
          </p:cNvSpPr>
          <p:nvPr/>
        </p:nvSpPr>
        <p:spPr bwMode="auto">
          <a:xfrm>
            <a:off x="4676775" y="288766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latin typeface="Comic Sans MS" charset="0"/>
            </a:endParaRPr>
          </a:p>
        </p:txBody>
      </p:sp>
      <p:sp>
        <p:nvSpPr>
          <p:cNvPr id="717949" name="Rectangle 125"/>
          <p:cNvSpPr>
            <a:spLocks noChangeArrowheads="1"/>
          </p:cNvSpPr>
          <p:nvPr/>
        </p:nvSpPr>
        <p:spPr bwMode="auto">
          <a:xfrm>
            <a:off x="538163" y="3775075"/>
            <a:ext cx="3810000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notes: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>
                <a:latin typeface="Gill Sans MT" charset="0"/>
              </a:rPr>
              <a:t>construct shortest path tree by tracing predecessor nodes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>
                <a:latin typeface="Gill Sans MT" charset="0"/>
              </a:rPr>
              <a:t>ties can exist (can be broken arbitrarily)</a:t>
            </a:r>
          </a:p>
        </p:txBody>
      </p:sp>
      <p:sp>
        <p:nvSpPr>
          <p:cNvPr id="717950" name="Line 126"/>
          <p:cNvSpPr>
            <a:spLocks noChangeShapeType="1"/>
          </p:cNvSpPr>
          <p:nvPr/>
        </p:nvSpPr>
        <p:spPr bwMode="auto">
          <a:xfrm>
            <a:off x="7874000" y="4995863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1" name="Line 127"/>
          <p:cNvSpPr>
            <a:spLocks noChangeShapeType="1"/>
          </p:cNvSpPr>
          <p:nvPr/>
        </p:nvSpPr>
        <p:spPr bwMode="auto">
          <a:xfrm flipV="1">
            <a:off x="6124575" y="4995863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2" name="Line 128"/>
          <p:cNvSpPr>
            <a:spLocks noChangeShapeType="1"/>
          </p:cNvSpPr>
          <p:nvPr/>
        </p:nvSpPr>
        <p:spPr bwMode="auto">
          <a:xfrm>
            <a:off x="6115050" y="51101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3" name="Line 129"/>
          <p:cNvSpPr>
            <a:spLocks noChangeShapeType="1"/>
          </p:cNvSpPr>
          <p:nvPr/>
        </p:nvSpPr>
        <p:spPr bwMode="auto">
          <a:xfrm flipV="1">
            <a:off x="4906963" y="3252788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4" name="Line 130"/>
          <p:cNvSpPr>
            <a:spLocks noChangeShapeType="1"/>
          </p:cNvSpPr>
          <p:nvPr/>
        </p:nvSpPr>
        <p:spPr bwMode="auto">
          <a:xfrm flipV="1">
            <a:off x="5008563" y="4999038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5" name="Text Box 131"/>
          <p:cNvSpPr txBox="1">
            <a:spLocks noChangeArrowheads="1"/>
          </p:cNvSpPr>
          <p:nvPr/>
        </p:nvSpPr>
        <p:spPr bwMode="auto">
          <a:xfrm>
            <a:off x="931863" y="3117850"/>
            <a:ext cx="933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/>
              <a:t>uwxvyz</a:t>
            </a:r>
          </a:p>
        </p:txBody>
      </p:sp>
      <p:sp>
        <p:nvSpPr>
          <p:cNvPr id="13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15</a:t>
            </a:fld>
            <a:endParaRPr lang="en-US" sz="1200" dirty="0">
              <a:latin typeface="Tahoma" charset="0"/>
            </a:endParaRPr>
          </a:p>
        </p:txBody>
      </p:sp>
      <p:sp>
        <p:nvSpPr>
          <p:cNvPr id="13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674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1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1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1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1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17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17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1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717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717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717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717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1000"/>
                                        <p:tgtEl>
                                          <p:spTgt spid="717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717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1000"/>
                                        <p:tgtEl>
                                          <p:spTgt spid="71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1000"/>
                                        <p:tgtEl>
                                          <p:spTgt spid="717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1000"/>
                                        <p:tgtEl>
                                          <p:spTgt spid="717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924" grpId="0"/>
      <p:bldP spid="717937" grpId="0" animBg="1"/>
      <p:bldP spid="717938" grpId="0" animBg="1"/>
      <p:bldP spid="717939" grpId="0"/>
      <p:bldP spid="717940" grpId="0" animBg="1"/>
      <p:bldP spid="717941" grpId="0"/>
      <p:bldP spid="717945" grpId="0" animBg="1"/>
      <p:bldP spid="717946" grpId="0"/>
      <p:bldP spid="717947" grpId="0"/>
      <p:bldP spid="717948" grpId="0" animBg="1"/>
      <p:bldP spid="717949" grpId="0"/>
      <p:bldP spid="717950" grpId="0" animBg="1"/>
      <p:bldP spid="717951" grpId="0" animBg="1"/>
      <p:bldP spid="717952" grpId="0" animBg="1"/>
      <p:bldP spid="717953" grpId="0" animBg="1"/>
      <p:bldP spid="717954" grpId="0" animBg="1"/>
      <p:bldP spid="71795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3" name="Picture 91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334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4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0175"/>
            <a:ext cx="8364537" cy="963613"/>
          </a:xfrm>
        </p:spPr>
        <p:txBody>
          <a:bodyPr/>
          <a:lstStyle/>
          <a:p>
            <a:r>
              <a:rPr lang="en-US" sz="4000">
                <a:latin typeface="Gill Sans MT" charset="0"/>
              </a:rPr>
              <a:t>Dijkstra</a:t>
            </a:r>
            <a:r>
              <a:rPr lang="ja-JP" altLang="en-US" sz="4000">
                <a:latin typeface="Gill Sans MT" charset="0"/>
              </a:rPr>
              <a:t>’</a:t>
            </a:r>
            <a:r>
              <a:rPr lang="en-US" altLang="ja-JP" sz="4000">
                <a:latin typeface="Gill Sans MT" charset="0"/>
              </a:rPr>
              <a:t>s algorithm: another example</a:t>
            </a:r>
            <a:endParaRPr lang="en-US">
              <a:latin typeface="Gill Sans MT" charset="0"/>
            </a:endParaRPr>
          </a:p>
        </p:txBody>
      </p:sp>
      <p:sp>
        <p:nvSpPr>
          <p:cNvPr id="128005" name="Text Box 3"/>
          <p:cNvSpPr txBox="1">
            <a:spLocks noChangeArrowheads="1"/>
          </p:cNvSpPr>
          <p:nvPr/>
        </p:nvSpPr>
        <p:spPr bwMode="auto">
          <a:xfrm>
            <a:off x="239713" y="1506538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Step</a:t>
            </a:r>
          </a:p>
          <a:p>
            <a:pPr algn="r"/>
            <a:r>
              <a:rPr lang="en-US" sz="2000"/>
              <a:t>0</a:t>
            </a:r>
          </a:p>
          <a:p>
            <a:pPr algn="r"/>
            <a:r>
              <a:rPr lang="en-US" sz="2000"/>
              <a:t>1</a:t>
            </a:r>
          </a:p>
          <a:p>
            <a:pPr algn="r"/>
            <a:r>
              <a:rPr lang="en-US" sz="2000"/>
              <a:t>2</a:t>
            </a:r>
          </a:p>
          <a:p>
            <a:pPr algn="r"/>
            <a:r>
              <a:rPr lang="en-US" sz="2000"/>
              <a:t>3</a:t>
            </a:r>
          </a:p>
          <a:p>
            <a:pPr algn="r"/>
            <a:r>
              <a:rPr lang="en-US" sz="2000"/>
              <a:t>4</a:t>
            </a:r>
          </a:p>
          <a:p>
            <a:pPr algn="r"/>
            <a:r>
              <a:rPr lang="en-US" sz="2000"/>
              <a:t>5</a:t>
            </a:r>
          </a:p>
        </p:txBody>
      </p:sp>
      <p:sp>
        <p:nvSpPr>
          <p:cNvPr id="128006" name="Text Box 4"/>
          <p:cNvSpPr txBox="1">
            <a:spLocks noChangeArrowheads="1"/>
          </p:cNvSpPr>
          <p:nvPr/>
        </p:nvSpPr>
        <p:spPr bwMode="auto">
          <a:xfrm>
            <a:off x="1252538" y="1516063"/>
            <a:ext cx="101758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N</a:t>
            </a:r>
            <a:r>
              <a:rPr lang="en-US" sz="2000">
                <a:cs typeface="Arial" charset="0"/>
              </a:rPr>
              <a:t>'</a:t>
            </a:r>
          </a:p>
          <a:p>
            <a:pPr algn="r"/>
            <a:r>
              <a:rPr lang="en-US" sz="2000"/>
              <a:t>u</a:t>
            </a:r>
          </a:p>
          <a:p>
            <a:pPr algn="r"/>
            <a:r>
              <a:rPr lang="en-US" sz="2000"/>
              <a:t>ux</a:t>
            </a:r>
          </a:p>
          <a:p>
            <a:pPr algn="r"/>
            <a:r>
              <a:rPr lang="en-US" sz="2000"/>
              <a:t>uxy</a:t>
            </a:r>
          </a:p>
          <a:p>
            <a:pPr algn="r"/>
            <a:r>
              <a:rPr lang="en-US" sz="2000"/>
              <a:t>uxyv</a:t>
            </a:r>
          </a:p>
          <a:p>
            <a:pPr algn="r"/>
            <a:r>
              <a:rPr lang="en-US" sz="2000"/>
              <a:t>uxyvw</a:t>
            </a:r>
          </a:p>
          <a:p>
            <a:pPr algn="r"/>
            <a:r>
              <a:rPr lang="en-US" sz="2000"/>
              <a:t>uxyvwz</a:t>
            </a:r>
          </a:p>
        </p:txBody>
      </p:sp>
      <p:sp>
        <p:nvSpPr>
          <p:cNvPr id="128007" name="Text Box 5"/>
          <p:cNvSpPr txBox="1">
            <a:spLocks noChangeArrowheads="1"/>
          </p:cNvSpPr>
          <p:nvPr/>
        </p:nvSpPr>
        <p:spPr bwMode="auto">
          <a:xfrm>
            <a:off x="2500313" y="1497013"/>
            <a:ext cx="1169987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D(v),p(v)</a:t>
            </a:r>
          </a:p>
          <a:p>
            <a:pPr algn="r"/>
            <a:r>
              <a:rPr lang="en-US" sz="2000"/>
              <a:t>2,u</a:t>
            </a:r>
          </a:p>
          <a:p>
            <a:pPr algn="r"/>
            <a:r>
              <a:rPr lang="en-US" sz="2000"/>
              <a:t>2,u</a:t>
            </a:r>
          </a:p>
          <a:p>
            <a:pPr algn="r"/>
            <a:r>
              <a:rPr lang="en-US" sz="2000"/>
              <a:t>2,u</a:t>
            </a:r>
          </a:p>
        </p:txBody>
      </p:sp>
      <p:sp>
        <p:nvSpPr>
          <p:cNvPr id="128008" name="Text Box 6"/>
          <p:cNvSpPr txBox="1">
            <a:spLocks noChangeArrowheads="1"/>
          </p:cNvSpPr>
          <p:nvPr/>
        </p:nvSpPr>
        <p:spPr bwMode="auto">
          <a:xfrm>
            <a:off x="3667125" y="1501775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D(w),p(w)</a:t>
            </a:r>
          </a:p>
          <a:p>
            <a:pPr algn="r"/>
            <a:r>
              <a:rPr lang="en-US" sz="2000"/>
              <a:t>5,u</a:t>
            </a:r>
          </a:p>
          <a:p>
            <a:pPr algn="r"/>
            <a:r>
              <a:rPr lang="en-US" sz="2000"/>
              <a:t>4,x</a:t>
            </a:r>
          </a:p>
          <a:p>
            <a:pPr algn="r"/>
            <a:r>
              <a:rPr lang="en-US" sz="2000"/>
              <a:t>3,y</a:t>
            </a:r>
          </a:p>
          <a:p>
            <a:pPr algn="r"/>
            <a:r>
              <a:rPr lang="en-US" sz="2000"/>
              <a:t>3,y</a:t>
            </a:r>
          </a:p>
        </p:txBody>
      </p:sp>
      <p:sp>
        <p:nvSpPr>
          <p:cNvPr id="128009" name="Text Box 7"/>
          <p:cNvSpPr txBox="1">
            <a:spLocks noChangeArrowheads="1"/>
          </p:cNvSpPr>
          <p:nvPr/>
        </p:nvSpPr>
        <p:spPr bwMode="auto">
          <a:xfrm>
            <a:off x="5057775" y="1497013"/>
            <a:ext cx="11699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D(x),p(x)</a:t>
            </a:r>
          </a:p>
          <a:p>
            <a:pPr algn="r"/>
            <a:r>
              <a:rPr lang="en-US" sz="2000"/>
              <a:t>1,u</a:t>
            </a:r>
          </a:p>
        </p:txBody>
      </p:sp>
      <p:sp>
        <p:nvSpPr>
          <p:cNvPr id="128010" name="Text Box 8"/>
          <p:cNvSpPr txBox="1">
            <a:spLocks noChangeArrowheads="1"/>
          </p:cNvSpPr>
          <p:nvPr/>
        </p:nvSpPr>
        <p:spPr bwMode="auto">
          <a:xfrm>
            <a:off x="6353175" y="1501775"/>
            <a:ext cx="1169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D(y),p(y)</a:t>
            </a:r>
          </a:p>
          <a:p>
            <a:pPr algn="r"/>
            <a:r>
              <a:rPr lang="en-US" sz="2000">
                <a:latin typeface="Comic Sans MS" charset="0"/>
                <a:cs typeface="Arial" charset="0"/>
              </a:rPr>
              <a:t>∞</a:t>
            </a:r>
          </a:p>
          <a:p>
            <a:pPr algn="r"/>
            <a:r>
              <a:rPr lang="en-US" sz="2000"/>
              <a:t>2,x</a:t>
            </a:r>
          </a:p>
        </p:txBody>
      </p:sp>
      <p:sp>
        <p:nvSpPr>
          <p:cNvPr id="128011" name="Text Box 9"/>
          <p:cNvSpPr txBox="1">
            <a:spLocks noChangeArrowheads="1"/>
          </p:cNvSpPr>
          <p:nvPr/>
        </p:nvSpPr>
        <p:spPr bwMode="auto">
          <a:xfrm>
            <a:off x="7605713" y="1516063"/>
            <a:ext cx="1169987" cy="186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/>
              <a:t>D(z),p(z)</a:t>
            </a:r>
          </a:p>
          <a:p>
            <a:pPr algn="r"/>
            <a:r>
              <a:rPr lang="en-US" sz="1800">
                <a:latin typeface="Comic Sans MS" charset="0"/>
              </a:rPr>
              <a:t>∞ </a:t>
            </a:r>
            <a:endParaRPr lang="en-US" sz="2000"/>
          </a:p>
          <a:p>
            <a:pPr algn="r"/>
            <a:r>
              <a:rPr lang="en-US" sz="1800">
                <a:latin typeface="Comic Sans MS" charset="0"/>
              </a:rPr>
              <a:t>∞ </a:t>
            </a:r>
            <a:endParaRPr lang="en-US" sz="2000"/>
          </a:p>
          <a:p>
            <a:pPr algn="r"/>
            <a:r>
              <a:rPr lang="en-US" sz="2000"/>
              <a:t>4,y</a:t>
            </a:r>
          </a:p>
          <a:p>
            <a:pPr algn="r"/>
            <a:r>
              <a:rPr lang="en-US" sz="2000"/>
              <a:t>4,y</a:t>
            </a:r>
          </a:p>
          <a:p>
            <a:pPr algn="r"/>
            <a:r>
              <a:rPr lang="en-US" sz="2000"/>
              <a:t>4,y</a:t>
            </a:r>
          </a:p>
        </p:txBody>
      </p:sp>
      <p:sp>
        <p:nvSpPr>
          <p:cNvPr id="128012" name="Line 10"/>
          <p:cNvSpPr>
            <a:spLocks noChangeShapeType="1"/>
          </p:cNvSpPr>
          <p:nvPr/>
        </p:nvSpPr>
        <p:spPr bwMode="auto">
          <a:xfrm>
            <a:off x="361950" y="1857375"/>
            <a:ext cx="8505825" cy="95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3" name="Line 11"/>
          <p:cNvSpPr>
            <a:spLocks noChangeShapeType="1"/>
          </p:cNvSpPr>
          <p:nvPr/>
        </p:nvSpPr>
        <p:spPr bwMode="auto">
          <a:xfrm>
            <a:off x="519113" y="2162175"/>
            <a:ext cx="8296275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4" name="Line 12"/>
          <p:cNvSpPr>
            <a:spLocks noChangeShapeType="1"/>
          </p:cNvSpPr>
          <p:nvPr/>
        </p:nvSpPr>
        <p:spPr bwMode="auto">
          <a:xfrm>
            <a:off x="538163" y="2457450"/>
            <a:ext cx="8267700" cy="4763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5" name="Line 13"/>
          <p:cNvSpPr>
            <a:spLocks noChangeShapeType="1"/>
          </p:cNvSpPr>
          <p:nvPr/>
        </p:nvSpPr>
        <p:spPr bwMode="auto">
          <a:xfrm>
            <a:off x="547688" y="2767013"/>
            <a:ext cx="8253412" cy="9525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6" name="Line 14"/>
          <p:cNvSpPr>
            <a:spLocks noChangeShapeType="1"/>
          </p:cNvSpPr>
          <p:nvPr/>
        </p:nvSpPr>
        <p:spPr bwMode="auto">
          <a:xfrm>
            <a:off x="557213" y="3071813"/>
            <a:ext cx="8267700" cy="9525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7" name="Line 15"/>
          <p:cNvSpPr>
            <a:spLocks noChangeShapeType="1"/>
          </p:cNvSpPr>
          <p:nvPr/>
        </p:nvSpPr>
        <p:spPr bwMode="auto">
          <a:xfrm>
            <a:off x="571500" y="3386138"/>
            <a:ext cx="8262938" cy="4762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8018" name="Group 16"/>
          <p:cNvGrpSpPr>
            <a:grpSpLocks/>
          </p:cNvGrpSpPr>
          <p:nvPr/>
        </p:nvGrpSpPr>
        <p:grpSpPr bwMode="auto">
          <a:xfrm>
            <a:off x="3645396" y="3771160"/>
            <a:ext cx="3571875" cy="2236787"/>
            <a:chOff x="3162" y="1071"/>
            <a:chExt cx="2250" cy="1409"/>
          </a:xfrm>
        </p:grpSpPr>
        <p:sp>
          <p:nvSpPr>
            <p:cNvPr id="128024" name="Freeform 17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5" name="Freeform 18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6" name="Oval 19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7" name="Line 20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8" name="Line 21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9" name="Rectangle 22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30" name="Oval 23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1" name="Oval 24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2" name="Line 25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3" name="Line 26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4" name="Rectangle 27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35" name="Oval 28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6" name="Oval 29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7" name="Line 30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8" name="Line 31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9" name="Rectangle 32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40" name="Oval 33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1" name="Oval 34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2" name="Line 35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3" name="Line 36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4" name="Rectangle 37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45" name="Oval 38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6" name="Oval 39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7" name="Line 40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8" name="Line 41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9" name="Rectangle 42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50" name="Oval 43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1" name="Oval 44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2" name="Line 45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3" name="Line 46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4" name="Rectangle 47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55" name="Oval 48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6" name="Freeform 49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7" name="Freeform 50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8" name="Freeform 51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9" name="Freeform 52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0" name="Freeform 53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1" name="Freeform 54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2" name="Freeform 55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3" name="Freeform 56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4" name="Freeform 57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8065" name="Group 58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8091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92" name="Text Box 60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28066" name="Group 61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8089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90" name="Text Box 63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28067" name="Group 64"/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28087" name="Rectangle 6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8" name="Text Box 66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28068" name="Group 67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8085" name="Rectangle 6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6" name="Text Box 69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28069" name="Group 70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8083" name="Rectangle 7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4" name="Text Box 72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28070" name="Group 73"/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28081" name="Rectangle 7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2" name="Text Box 75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  <p:sp>
          <p:nvSpPr>
            <p:cNvPr id="128071" name="Text Box 76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8072" name="Text Box 77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8073" name="Text Box 78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8074" name="Text Box 79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8075" name="Text Box 80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8076" name="Text Box 81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8077" name="Text Box 82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8078" name="Text Box 83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28079" name="Text Box 84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8080" name="Text Box 85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</p:grpSp>
      <p:sp>
        <p:nvSpPr>
          <p:cNvPr id="718934" name="Line 86"/>
          <p:cNvSpPr>
            <a:spLocks noChangeShapeType="1"/>
          </p:cNvSpPr>
          <p:nvPr/>
        </p:nvSpPr>
        <p:spPr bwMode="auto">
          <a:xfrm flipH="1">
            <a:off x="2241550" y="2035175"/>
            <a:ext cx="3514725" cy="3095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5" name="Line 87"/>
          <p:cNvSpPr>
            <a:spLocks noChangeShapeType="1"/>
          </p:cNvSpPr>
          <p:nvPr/>
        </p:nvSpPr>
        <p:spPr bwMode="auto">
          <a:xfrm flipH="1">
            <a:off x="2163763" y="2330450"/>
            <a:ext cx="4894262" cy="3349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6" name="Line 88"/>
          <p:cNvSpPr>
            <a:spLocks noChangeShapeType="1"/>
          </p:cNvSpPr>
          <p:nvPr/>
        </p:nvSpPr>
        <p:spPr bwMode="auto">
          <a:xfrm flipH="1">
            <a:off x="2227263" y="2692400"/>
            <a:ext cx="914400" cy="257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7" name="Line 89"/>
          <p:cNvSpPr>
            <a:spLocks noChangeShapeType="1"/>
          </p:cNvSpPr>
          <p:nvPr/>
        </p:nvSpPr>
        <p:spPr bwMode="auto">
          <a:xfrm flipH="1">
            <a:off x="2241550" y="2949575"/>
            <a:ext cx="2239963" cy="3095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8" name="Line 90"/>
          <p:cNvSpPr>
            <a:spLocks noChangeShapeType="1"/>
          </p:cNvSpPr>
          <p:nvPr/>
        </p:nvSpPr>
        <p:spPr bwMode="auto">
          <a:xfrm flipH="1">
            <a:off x="2254250" y="3206750"/>
            <a:ext cx="5975350" cy="3349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16</a:t>
            </a:fld>
            <a:endParaRPr lang="en-US" sz="1200" dirty="0">
              <a:latin typeface="Tahoma" charset="0"/>
            </a:endParaRPr>
          </a:p>
        </p:txBody>
      </p:sp>
      <p:sp>
        <p:nvSpPr>
          <p:cNvPr id="9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sp>
        <p:nvSpPr>
          <p:cNvPr id="96" name="TextBox 1"/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smtClean="0"/>
              <a:t>* Check </a:t>
            </a:r>
            <a:r>
              <a:rPr lang="en-US" sz="1400" dirty="0"/>
              <a:t>out the online interactive exercises for more </a:t>
            </a:r>
            <a:r>
              <a:rPr lang="en-US" sz="1400" dirty="0" smtClean="0"/>
              <a:t>examples: h</a:t>
            </a:r>
            <a:r>
              <a:rPr lang="en-US" sz="1200" dirty="0" smtClean="0"/>
              <a:t>ttp</a:t>
            </a:r>
            <a:r>
              <a:rPr lang="en-US" sz="1200" dirty="0"/>
              <a:t>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457685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934" grpId="0" animBg="1"/>
      <p:bldP spid="718935" grpId="0" animBg="1"/>
      <p:bldP spid="718936" grpId="0" animBg="1"/>
      <p:bldP spid="718937" grpId="0" animBg="1"/>
      <p:bldP spid="71893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852488"/>
          </a:xfrm>
        </p:spPr>
        <p:txBody>
          <a:bodyPr/>
          <a:lstStyle/>
          <a:p>
            <a:r>
              <a:rPr lang="en-US" sz="4000">
                <a:latin typeface="Gill Sans MT" charset="0"/>
              </a:rPr>
              <a:t>Dijkstra</a:t>
            </a:r>
            <a:r>
              <a:rPr lang="ja-JP" altLang="en-US" sz="4000">
                <a:latin typeface="Gill Sans MT" charset="0"/>
              </a:rPr>
              <a:t>’</a:t>
            </a:r>
            <a:r>
              <a:rPr lang="en-US" altLang="ja-JP" sz="4000">
                <a:latin typeface="Gill Sans MT" charset="0"/>
              </a:rPr>
              <a:t>s algorithm: example (2) </a:t>
            </a:r>
            <a:endParaRPr lang="en-US" sz="4000">
              <a:latin typeface="Gill Sans MT" charset="0"/>
            </a:endParaRPr>
          </a:p>
        </p:txBody>
      </p:sp>
      <p:grpSp>
        <p:nvGrpSpPr>
          <p:cNvPr id="129028" name="Group 3"/>
          <p:cNvGrpSpPr>
            <a:grpSpLocks/>
          </p:cNvGrpSpPr>
          <p:nvPr/>
        </p:nvGrpSpPr>
        <p:grpSpPr bwMode="auto">
          <a:xfrm>
            <a:off x="2198688" y="2036763"/>
            <a:ext cx="3244850" cy="1500187"/>
            <a:chOff x="1385" y="1283"/>
            <a:chExt cx="2044" cy="945"/>
          </a:xfrm>
        </p:grpSpPr>
        <p:sp>
          <p:nvSpPr>
            <p:cNvPr id="129047" name="Freeform 4"/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48" name="Oval 5"/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49" name="Line 6"/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0" name="Line 7"/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1" name="Rectangle 8"/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52" name="Oval 9"/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3" name="Oval 10"/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4" name="Line 11"/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5" name="Line 12"/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6" name="Rectangle 13"/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57" name="Oval 14"/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8" name="Oval 15"/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9" name="Line 16"/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0" name="Line 17"/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1" name="Rectangle 18"/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62" name="Oval 19"/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3" name="Oval 20"/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4" name="Line 21"/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5" name="Line 22"/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6" name="Rectangle 23"/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67" name="Oval 24"/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8" name="Oval 25"/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9" name="Line 26"/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0" name="Line 27"/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1" name="Rectangle 28"/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72" name="Oval 29"/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3" name="Oval 30"/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4" name="Line 31"/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5" name="Line 32"/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6" name="Rectangle 33"/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77" name="Oval 34"/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8" name="Freeform 35"/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9" name="Freeform 36"/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80" name="Freeform 37"/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81" name="Freeform 38"/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082" name="Group 39"/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129098" name="Rectangle 4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9" name="Text Box 41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29083" name="Group 42"/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129096" name="Rectangle 4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7" name="Text Box 44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29084" name="Group 45"/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129094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5" name="Text Box 47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29085" name="Group 48"/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129092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3" name="Text Box 50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29086" name="Group 51"/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129090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1" name="Text Box 53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29087" name="Group 54"/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129088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89" name="Text Box 56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</p:grpSp>
      <p:sp>
        <p:nvSpPr>
          <p:cNvPr id="129029" name="Text Box 57"/>
          <p:cNvSpPr txBox="1">
            <a:spLocks noChangeArrowheads="1"/>
          </p:cNvSpPr>
          <p:nvPr/>
        </p:nvSpPr>
        <p:spPr bwMode="auto">
          <a:xfrm>
            <a:off x="577850" y="1220788"/>
            <a:ext cx="456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latin typeface="Gill Sans MT" charset="0"/>
              </a:rPr>
              <a:t>resulting shortest-path tree from u:</a:t>
            </a:r>
          </a:p>
        </p:txBody>
      </p:sp>
      <p:grpSp>
        <p:nvGrpSpPr>
          <p:cNvPr id="129030" name="Group 58"/>
          <p:cNvGrpSpPr>
            <a:grpSpLocks/>
          </p:cNvGrpSpPr>
          <p:nvPr/>
        </p:nvGrpSpPr>
        <p:grpSpPr bwMode="auto">
          <a:xfrm>
            <a:off x="2268538" y="4224338"/>
            <a:ext cx="2319337" cy="2276475"/>
            <a:chOff x="259" y="2768"/>
            <a:chExt cx="1461" cy="1434"/>
          </a:xfrm>
        </p:grpSpPr>
        <p:sp>
          <p:nvSpPr>
            <p:cNvPr id="129033" name="Line 59"/>
            <p:cNvSpPr>
              <a:spLocks noChangeShapeType="1"/>
            </p:cNvSpPr>
            <p:nvPr/>
          </p:nvSpPr>
          <p:spPr bwMode="auto">
            <a:xfrm>
              <a:off x="1152" y="2880"/>
              <a:ext cx="8" cy="13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9034" name="Line 60"/>
            <p:cNvSpPr>
              <a:spLocks noChangeShapeType="1"/>
            </p:cNvSpPr>
            <p:nvPr/>
          </p:nvSpPr>
          <p:spPr bwMode="auto">
            <a:xfrm>
              <a:off x="357" y="3058"/>
              <a:ext cx="1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9035" name="Text Box 61"/>
            <p:cNvSpPr txBox="1">
              <a:spLocks noChangeArrowheads="1"/>
            </p:cNvSpPr>
            <p:nvPr/>
          </p:nvSpPr>
          <p:spPr bwMode="auto">
            <a:xfrm>
              <a:off x="883" y="3060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v</a:t>
              </a:r>
            </a:p>
          </p:txBody>
        </p:sp>
        <p:sp>
          <p:nvSpPr>
            <p:cNvPr id="129036" name="Text Box 62"/>
            <p:cNvSpPr txBox="1">
              <a:spLocks noChangeArrowheads="1"/>
            </p:cNvSpPr>
            <p:nvPr/>
          </p:nvSpPr>
          <p:spPr bwMode="auto">
            <a:xfrm>
              <a:off x="876" y="3247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29037" name="Text Box 63"/>
            <p:cNvSpPr txBox="1">
              <a:spLocks noChangeArrowheads="1"/>
            </p:cNvSpPr>
            <p:nvPr/>
          </p:nvSpPr>
          <p:spPr bwMode="auto">
            <a:xfrm>
              <a:off x="890" y="3482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29038" name="Text Box 64"/>
            <p:cNvSpPr txBox="1">
              <a:spLocks noChangeArrowheads="1"/>
            </p:cNvSpPr>
            <p:nvPr/>
          </p:nvSpPr>
          <p:spPr bwMode="auto">
            <a:xfrm>
              <a:off x="875" y="3717"/>
              <a:ext cx="2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w</a:t>
              </a:r>
            </a:p>
          </p:txBody>
        </p:sp>
        <p:sp>
          <p:nvSpPr>
            <p:cNvPr id="129039" name="Text Box 65"/>
            <p:cNvSpPr txBox="1">
              <a:spLocks noChangeArrowheads="1"/>
            </p:cNvSpPr>
            <p:nvPr/>
          </p:nvSpPr>
          <p:spPr bwMode="auto">
            <a:xfrm>
              <a:off x="884" y="3943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29040" name="Text Box 66"/>
            <p:cNvSpPr txBox="1">
              <a:spLocks noChangeArrowheads="1"/>
            </p:cNvSpPr>
            <p:nvPr/>
          </p:nvSpPr>
          <p:spPr bwMode="auto">
            <a:xfrm>
              <a:off x="1248" y="3044"/>
              <a:ext cx="4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(u,v)</a:t>
              </a:r>
            </a:p>
          </p:txBody>
        </p:sp>
        <p:sp>
          <p:nvSpPr>
            <p:cNvPr id="129041" name="Text Box 67"/>
            <p:cNvSpPr txBox="1">
              <a:spLocks noChangeArrowheads="1"/>
            </p:cNvSpPr>
            <p:nvPr/>
          </p:nvSpPr>
          <p:spPr bwMode="auto">
            <a:xfrm>
              <a:off x="1249" y="3246"/>
              <a:ext cx="4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(u,x)</a:t>
              </a:r>
            </a:p>
          </p:txBody>
        </p:sp>
        <p:sp>
          <p:nvSpPr>
            <p:cNvPr id="129042" name="Text Box 68"/>
            <p:cNvSpPr txBox="1">
              <a:spLocks noChangeArrowheads="1"/>
            </p:cNvSpPr>
            <p:nvPr/>
          </p:nvSpPr>
          <p:spPr bwMode="auto">
            <a:xfrm>
              <a:off x="1248" y="3497"/>
              <a:ext cx="4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(u,x)</a:t>
              </a:r>
            </a:p>
          </p:txBody>
        </p:sp>
        <p:sp>
          <p:nvSpPr>
            <p:cNvPr id="129043" name="Text Box 69"/>
            <p:cNvSpPr txBox="1">
              <a:spLocks noChangeArrowheads="1"/>
            </p:cNvSpPr>
            <p:nvPr/>
          </p:nvSpPr>
          <p:spPr bwMode="auto">
            <a:xfrm>
              <a:off x="1264" y="3715"/>
              <a:ext cx="4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(u,x)</a:t>
              </a:r>
            </a:p>
          </p:txBody>
        </p:sp>
        <p:sp>
          <p:nvSpPr>
            <p:cNvPr id="129044" name="Text Box 70"/>
            <p:cNvSpPr txBox="1">
              <a:spLocks noChangeArrowheads="1"/>
            </p:cNvSpPr>
            <p:nvPr/>
          </p:nvSpPr>
          <p:spPr bwMode="auto">
            <a:xfrm>
              <a:off x="1254" y="3949"/>
              <a:ext cx="4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(u,x)</a:t>
              </a:r>
            </a:p>
          </p:txBody>
        </p:sp>
        <p:sp>
          <p:nvSpPr>
            <p:cNvPr id="129045" name="Text Box 71"/>
            <p:cNvSpPr txBox="1">
              <a:spLocks noChangeArrowheads="1"/>
            </p:cNvSpPr>
            <p:nvPr/>
          </p:nvSpPr>
          <p:spPr bwMode="auto">
            <a:xfrm>
              <a:off x="259" y="2768"/>
              <a:ext cx="8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destination</a:t>
              </a:r>
            </a:p>
          </p:txBody>
        </p:sp>
        <p:sp>
          <p:nvSpPr>
            <p:cNvPr id="129046" name="Text Box 72"/>
            <p:cNvSpPr txBox="1">
              <a:spLocks noChangeArrowheads="1"/>
            </p:cNvSpPr>
            <p:nvPr/>
          </p:nvSpPr>
          <p:spPr bwMode="auto">
            <a:xfrm>
              <a:off x="1232" y="2791"/>
              <a:ext cx="3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link</a:t>
              </a:r>
            </a:p>
          </p:txBody>
        </p:sp>
      </p:grpSp>
      <p:sp>
        <p:nvSpPr>
          <p:cNvPr id="129031" name="Text Box 73"/>
          <p:cNvSpPr txBox="1">
            <a:spLocks noChangeArrowheads="1"/>
          </p:cNvSpPr>
          <p:nvPr/>
        </p:nvSpPr>
        <p:spPr bwMode="auto">
          <a:xfrm>
            <a:off x="525463" y="3743325"/>
            <a:ext cx="3949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latin typeface="Gill Sans MT" charset="0"/>
              </a:rPr>
              <a:t>resulting forwarding table in u:</a:t>
            </a:r>
          </a:p>
        </p:txBody>
      </p:sp>
      <p:pic>
        <p:nvPicPr>
          <p:cNvPr id="129032" name="Picture 74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8604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17</a:t>
            </a:fld>
            <a:endParaRPr lang="en-US" sz="1200" dirty="0">
              <a:latin typeface="Tahoma" charset="0"/>
            </a:endParaRPr>
          </a:p>
        </p:txBody>
      </p:sp>
      <p:sp>
        <p:nvSpPr>
          <p:cNvPr id="7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23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1" name="Picture 224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8366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52413"/>
            <a:ext cx="7772400" cy="685800"/>
          </a:xfrm>
        </p:spPr>
        <p:txBody>
          <a:bodyPr/>
          <a:lstStyle/>
          <a:p>
            <a:r>
              <a:rPr lang="en-US" sz="4000">
                <a:latin typeface="Gill Sans MT" charset="0"/>
              </a:rPr>
              <a:t>Dijkstra</a:t>
            </a:r>
            <a:r>
              <a:rPr lang="ja-JP" altLang="en-US" sz="4000">
                <a:latin typeface="Gill Sans MT" charset="0"/>
              </a:rPr>
              <a:t>’</a:t>
            </a:r>
            <a:r>
              <a:rPr lang="en-US" altLang="ja-JP" sz="4000">
                <a:latin typeface="Gill Sans MT" charset="0"/>
              </a:rPr>
              <a:t>s algorithm, discussion</a:t>
            </a:r>
            <a:endParaRPr lang="en-US">
              <a:latin typeface="Gill Sans MT" charset="0"/>
            </a:endParaRPr>
          </a:p>
        </p:txBody>
      </p:sp>
      <p:sp>
        <p:nvSpPr>
          <p:cNvPr id="8499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8338" y="1190625"/>
            <a:ext cx="7353300" cy="265112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algorithm complexity:</a:t>
            </a:r>
            <a:r>
              <a:rPr lang="en-US">
                <a:solidFill>
                  <a:srgbClr val="FF0000"/>
                </a:solidFill>
                <a:cs typeface="+mn-cs"/>
              </a:rPr>
              <a:t> </a:t>
            </a:r>
            <a:r>
              <a:rPr lang="en-US">
                <a:cs typeface="+mn-cs"/>
              </a:rPr>
              <a:t>n nodes</a:t>
            </a:r>
          </a:p>
          <a:p>
            <a:pPr>
              <a:lnSpc>
                <a:spcPct val="90000"/>
              </a:lnSpc>
              <a:defRPr/>
            </a:pPr>
            <a:r>
              <a:rPr lang="en-US" sz="2400">
                <a:cs typeface="+mn-cs"/>
              </a:rPr>
              <a:t>each iteration: need to check all nodes, w, not in N</a:t>
            </a:r>
          </a:p>
          <a:p>
            <a:pPr>
              <a:lnSpc>
                <a:spcPct val="90000"/>
              </a:lnSpc>
              <a:defRPr/>
            </a:pPr>
            <a:r>
              <a:rPr lang="en-US" sz="2400">
                <a:cs typeface="+mn-cs"/>
              </a:rPr>
              <a:t>n(n+1)/2 comparisons: O(n</a:t>
            </a:r>
            <a:r>
              <a:rPr lang="en-US" sz="2400" baseline="30000">
                <a:cs typeface="+mn-cs"/>
              </a:rPr>
              <a:t>2</a:t>
            </a:r>
            <a:r>
              <a:rPr lang="en-US" sz="2400">
                <a:cs typeface="+mn-cs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2400">
                <a:cs typeface="+mn-cs"/>
              </a:rPr>
              <a:t>more efficient implementations possible: O(nlogn)</a:t>
            </a:r>
          </a:p>
          <a:p>
            <a:pPr>
              <a:lnSpc>
                <a:spcPct val="90000"/>
              </a:lnSpc>
              <a:spcBef>
                <a:spcPct val="40000"/>
              </a:spcBef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oscillations possible:</a:t>
            </a:r>
          </a:p>
          <a:p>
            <a:pPr>
              <a:lnSpc>
                <a:spcPct val="90000"/>
              </a:lnSpc>
              <a:defRPr/>
            </a:pPr>
            <a:r>
              <a:rPr lang="en-US" sz="2400">
                <a:cs typeface="+mn-cs"/>
              </a:rPr>
              <a:t>e.g., support link cost equals amount of carried traffic:</a:t>
            </a:r>
          </a:p>
        </p:txBody>
      </p:sp>
      <p:sp>
        <p:nvSpPr>
          <p:cNvPr id="130054" name="Freeform 5"/>
          <p:cNvSpPr>
            <a:spLocks/>
          </p:cNvSpPr>
          <p:nvPr/>
        </p:nvSpPr>
        <p:spPr bwMode="auto">
          <a:xfrm>
            <a:off x="395288" y="4141788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5" name="Freeform 6"/>
          <p:cNvSpPr>
            <a:spLocks/>
          </p:cNvSpPr>
          <p:nvPr/>
        </p:nvSpPr>
        <p:spPr bwMode="auto">
          <a:xfrm>
            <a:off x="796925" y="4479925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0056" name="Group 7"/>
          <p:cNvGrpSpPr>
            <a:grpSpLocks/>
          </p:cNvGrpSpPr>
          <p:nvPr/>
        </p:nvGrpSpPr>
        <p:grpSpPr bwMode="auto">
          <a:xfrm>
            <a:off x="1103313" y="4162425"/>
            <a:ext cx="501650" cy="396875"/>
            <a:chOff x="1747" y="3190"/>
            <a:chExt cx="316" cy="250"/>
          </a:xfrm>
        </p:grpSpPr>
        <p:sp>
          <p:nvSpPr>
            <p:cNvPr id="130276" name="Oval 8"/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77" name="Line 9"/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78" name="Line 10"/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79" name="Rectangle 11"/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0280" name="Oval 12"/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281" name="Group 13"/>
            <p:cNvGrpSpPr>
              <a:grpSpLocks/>
            </p:cNvGrpSpPr>
            <p:nvPr/>
          </p:nvGrpSpPr>
          <p:grpSpPr bwMode="auto">
            <a:xfrm>
              <a:off x="1790" y="3190"/>
              <a:ext cx="223" cy="250"/>
              <a:chOff x="2945" y="2425"/>
              <a:chExt cx="226" cy="250"/>
            </a:xfrm>
          </p:grpSpPr>
          <p:sp>
            <p:nvSpPr>
              <p:cNvPr id="130282" name="Rectangle 1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83" name="Text Box 15"/>
              <p:cNvSpPr txBox="1">
                <a:spLocks noChangeArrowheads="1"/>
              </p:cNvSpPr>
              <p:nvPr/>
            </p:nvSpPr>
            <p:spPr bwMode="auto">
              <a:xfrm>
                <a:off x="2945" y="2425"/>
                <a:ext cx="22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A</a:t>
                </a:r>
                <a:endParaRPr lang="en-US"/>
              </a:p>
            </p:txBody>
          </p:sp>
        </p:grpSp>
      </p:grpSp>
      <p:grpSp>
        <p:nvGrpSpPr>
          <p:cNvPr id="130057" name="Group 16"/>
          <p:cNvGrpSpPr>
            <a:grpSpLocks/>
          </p:cNvGrpSpPr>
          <p:nvPr/>
        </p:nvGrpSpPr>
        <p:grpSpPr bwMode="auto">
          <a:xfrm>
            <a:off x="455613" y="4567238"/>
            <a:ext cx="501650" cy="396875"/>
            <a:chOff x="2221" y="3571"/>
            <a:chExt cx="316" cy="250"/>
          </a:xfrm>
        </p:grpSpPr>
        <p:sp>
          <p:nvSpPr>
            <p:cNvPr id="130268" name="Oval 17"/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69" name="Line 18"/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70" name="Line 19"/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71" name="Rectangle 20"/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0272" name="Oval 21"/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273" name="Group 22"/>
            <p:cNvGrpSpPr>
              <a:grpSpLocks/>
            </p:cNvGrpSpPr>
            <p:nvPr/>
          </p:nvGrpSpPr>
          <p:grpSpPr bwMode="auto">
            <a:xfrm>
              <a:off x="2275" y="3571"/>
              <a:ext cx="232" cy="250"/>
              <a:chOff x="2941" y="2425"/>
              <a:chExt cx="235" cy="250"/>
            </a:xfrm>
          </p:grpSpPr>
          <p:sp>
            <p:nvSpPr>
              <p:cNvPr id="130274" name="Rectangle 2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5" name="Text Box 24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D</a:t>
                </a:r>
                <a:endParaRPr lang="en-US"/>
              </a:p>
            </p:txBody>
          </p:sp>
        </p:grpSp>
      </p:grpSp>
      <p:grpSp>
        <p:nvGrpSpPr>
          <p:cNvPr id="130058" name="Group 25"/>
          <p:cNvGrpSpPr>
            <a:grpSpLocks/>
          </p:cNvGrpSpPr>
          <p:nvPr/>
        </p:nvGrpSpPr>
        <p:grpSpPr bwMode="auto">
          <a:xfrm>
            <a:off x="1090613" y="5029200"/>
            <a:ext cx="500062" cy="396875"/>
            <a:chOff x="2903" y="2884"/>
            <a:chExt cx="315" cy="250"/>
          </a:xfrm>
        </p:grpSpPr>
        <p:grpSp>
          <p:nvGrpSpPr>
            <p:cNvPr id="130259" name="Group 26"/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130263" name="Oval 27"/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64" name="Line 28"/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65" name="Line 29"/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66" name="Rectangle 30"/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67" name="Oval 31"/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0260" name="Group 32"/>
            <p:cNvGrpSpPr>
              <a:grpSpLocks/>
            </p:cNvGrpSpPr>
            <p:nvPr/>
          </p:nvGrpSpPr>
          <p:grpSpPr bwMode="auto">
            <a:xfrm>
              <a:off x="2949" y="2884"/>
              <a:ext cx="232" cy="250"/>
              <a:chOff x="2940" y="2425"/>
              <a:chExt cx="235" cy="250"/>
            </a:xfrm>
          </p:grpSpPr>
          <p:sp>
            <p:nvSpPr>
              <p:cNvPr id="130261" name="Rectangle 3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62" name="Text Box 34"/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C</a:t>
                </a:r>
                <a:endParaRPr lang="en-US"/>
              </a:p>
            </p:txBody>
          </p:sp>
        </p:grpSp>
      </p:grpSp>
      <p:grpSp>
        <p:nvGrpSpPr>
          <p:cNvPr id="130059" name="Group 35"/>
          <p:cNvGrpSpPr>
            <a:grpSpLocks/>
          </p:cNvGrpSpPr>
          <p:nvPr/>
        </p:nvGrpSpPr>
        <p:grpSpPr bwMode="auto">
          <a:xfrm>
            <a:off x="1744663" y="4581525"/>
            <a:ext cx="501650" cy="396875"/>
            <a:chOff x="2217" y="2884"/>
            <a:chExt cx="316" cy="250"/>
          </a:xfrm>
        </p:grpSpPr>
        <p:sp>
          <p:nvSpPr>
            <p:cNvPr id="130251" name="Oval 36"/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52" name="Line 37"/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53" name="Line 38"/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54" name="Rectangle 39"/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0255" name="Oval 40"/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256" name="Group 41"/>
            <p:cNvGrpSpPr>
              <a:grpSpLocks/>
            </p:cNvGrpSpPr>
            <p:nvPr/>
          </p:nvGrpSpPr>
          <p:grpSpPr bwMode="auto">
            <a:xfrm>
              <a:off x="2270" y="2884"/>
              <a:ext cx="223" cy="250"/>
              <a:chOff x="2945" y="2425"/>
              <a:chExt cx="226" cy="250"/>
            </a:xfrm>
          </p:grpSpPr>
          <p:sp>
            <p:nvSpPr>
              <p:cNvPr id="130257" name="Rectangle 4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58" name="Text Box 43"/>
              <p:cNvSpPr txBox="1">
                <a:spLocks noChangeArrowheads="1"/>
              </p:cNvSpPr>
              <p:nvPr/>
            </p:nvSpPr>
            <p:spPr bwMode="auto">
              <a:xfrm>
                <a:off x="2945" y="2425"/>
                <a:ext cx="22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B</a:t>
                </a:r>
                <a:endParaRPr lang="en-US"/>
              </a:p>
            </p:txBody>
          </p:sp>
        </p:grpSp>
      </p:grpSp>
      <p:sp>
        <p:nvSpPr>
          <p:cNvPr id="130060" name="Text Box 44"/>
          <p:cNvSpPr txBox="1">
            <a:spLocks noChangeArrowheads="1"/>
          </p:cNvSpPr>
          <p:nvPr/>
        </p:nvSpPr>
        <p:spPr bwMode="auto">
          <a:xfrm>
            <a:off x="798513" y="433387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1</a:t>
            </a:r>
          </a:p>
        </p:txBody>
      </p:sp>
      <p:sp>
        <p:nvSpPr>
          <p:cNvPr id="130061" name="Freeform 45"/>
          <p:cNvSpPr>
            <a:spLocks/>
          </p:cNvSpPr>
          <p:nvPr/>
        </p:nvSpPr>
        <p:spPr bwMode="auto">
          <a:xfrm flipH="1">
            <a:off x="1482725" y="4479925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2" name="Freeform 46"/>
          <p:cNvSpPr>
            <a:spLocks/>
          </p:cNvSpPr>
          <p:nvPr/>
        </p:nvSpPr>
        <p:spPr bwMode="auto">
          <a:xfrm flipH="1" flipV="1">
            <a:off x="1497013" y="4894263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3" name="Freeform 47"/>
          <p:cNvSpPr>
            <a:spLocks/>
          </p:cNvSpPr>
          <p:nvPr/>
        </p:nvSpPr>
        <p:spPr bwMode="auto">
          <a:xfrm flipV="1">
            <a:off x="858838" y="4884738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4" name="Text Box 48"/>
          <p:cNvSpPr txBox="1">
            <a:spLocks noChangeArrowheads="1"/>
          </p:cNvSpPr>
          <p:nvPr/>
        </p:nvSpPr>
        <p:spPr bwMode="auto">
          <a:xfrm>
            <a:off x="1627188" y="4343400"/>
            <a:ext cx="484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1+e</a:t>
            </a:r>
          </a:p>
        </p:txBody>
      </p:sp>
      <p:sp>
        <p:nvSpPr>
          <p:cNvPr id="130065" name="Text Box 49"/>
          <p:cNvSpPr txBox="1">
            <a:spLocks noChangeArrowheads="1"/>
          </p:cNvSpPr>
          <p:nvPr/>
        </p:nvSpPr>
        <p:spPr bwMode="auto">
          <a:xfrm>
            <a:off x="1633538" y="493395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e</a:t>
            </a:r>
          </a:p>
        </p:txBody>
      </p:sp>
      <p:sp>
        <p:nvSpPr>
          <p:cNvPr id="130066" name="Text Box 50"/>
          <p:cNvSpPr txBox="1">
            <a:spLocks noChangeArrowheads="1"/>
          </p:cNvSpPr>
          <p:nvPr/>
        </p:nvSpPr>
        <p:spPr bwMode="auto">
          <a:xfrm>
            <a:off x="762000" y="4957763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0</a:t>
            </a:r>
          </a:p>
        </p:txBody>
      </p:sp>
      <p:sp>
        <p:nvSpPr>
          <p:cNvPr id="130067" name="Line 51"/>
          <p:cNvSpPr>
            <a:spLocks noChangeShapeType="1"/>
          </p:cNvSpPr>
          <p:nvPr/>
        </p:nvSpPr>
        <p:spPr bwMode="auto">
          <a:xfrm flipV="1">
            <a:off x="1330325" y="5351463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8" name="Text Box 52"/>
          <p:cNvSpPr txBox="1">
            <a:spLocks noChangeArrowheads="1"/>
          </p:cNvSpPr>
          <p:nvPr/>
        </p:nvSpPr>
        <p:spPr bwMode="auto">
          <a:xfrm>
            <a:off x="1085850" y="5559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>
                <a:solidFill>
                  <a:srgbClr val="FF0000"/>
                </a:solidFill>
              </a:rPr>
              <a:t>e</a:t>
            </a:r>
            <a:endParaRPr lang="en-US"/>
          </a:p>
        </p:txBody>
      </p:sp>
      <p:sp>
        <p:nvSpPr>
          <p:cNvPr id="130069" name="Line 53"/>
          <p:cNvSpPr>
            <a:spLocks noChangeShapeType="1"/>
          </p:cNvSpPr>
          <p:nvPr/>
        </p:nvSpPr>
        <p:spPr bwMode="auto">
          <a:xfrm flipH="1" flipV="1">
            <a:off x="511175" y="4884738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0" name="Text Box 54"/>
          <p:cNvSpPr txBox="1">
            <a:spLocks noChangeArrowheads="1"/>
          </p:cNvSpPr>
          <p:nvPr/>
        </p:nvSpPr>
        <p:spPr bwMode="auto">
          <a:xfrm>
            <a:off x="338138" y="517366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>
                <a:solidFill>
                  <a:srgbClr val="FF0000"/>
                </a:solidFill>
              </a:rPr>
              <a:t>1</a:t>
            </a:r>
            <a:endParaRPr lang="en-US"/>
          </a:p>
        </p:txBody>
      </p:sp>
      <p:sp>
        <p:nvSpPr>
          <p:cNvPr id="130071" name="Line 55"/>
          <p:cNvSpPr>
            <a:spLocks noChangeShapeType="1"/>
          </p:cNvSpPr>
          <p:nvPr/>
        </p:nvSpPr>
        <p:spPr bwMode="auto">
          <a:xfrm flipV="1">
            <a:off x="2030413" y="4918075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2" name="Text Box 56"/>
          <p:cNvSpPr txBox="1">
            <a:spLocks noChangeArrowheads="1"/>
          </p:cNvSpPr>
          <p:nvPr/>
        </p:nvSpPr>
        <p:spPr bwMode="auto">
          <a:xfrm>
            <a:off x="1871663" y="52784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>
                <a:solidFill>
                  <a:srgbClr val="FF0000"/>
                </a:solidFill>
              </a:rPr>
              <a:t>1</a:t>
            </a:r>
            <a:endParaRPr lang="en-US"/>
          </a:p>
        </p:txBody>
      </p:sp>
      <p:sp>
        <p:nvSpPr>
          <p:cNvPr id="130073" name="Freeform 57"/>
          <p:cNvSpPr>
            <a:spLocks/>
          </p:cNvSpPr>
          <p:nvPr/>
        </p:nvSpPr>
        <p:spPr bwMode="auto">
          <a:xfrm flipH="1" flipV="1">
            <a:off x="1401763" y="48514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4" name="Freeform 58"/>
          <p:cNvSpPr>
            <a:spLocks/>
          </p:cNvSpPr>
          <p:nvPr/>
        </p:nvSpPr>
        <p:spPr bwMode="auto">
          <a:xfrm flipH="1">
            <a:off x="949325" y="4860925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5" name="Text Box 59"/>
          <p:cNvSpPr txBox="1">
            <a:spLocks noChangeArrowheads="1"/>
          </p:cNvSpPr>
          <p:nvPr/>
        </p:nvSpPr>
        <p:spPr bwMode="auto">
          <a:xfrm>
            <a:off x="1047750" y="4738688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0</a:t>
            </a:r>
          </a:p>
        </p:txBody>
      </p:sp>
      <p:sp>
        <p:nvSpPr>
          <p:cNvPr id="130076" name="Text Box 60"/>
          <p:cNvSpPr txBox="1">
            <a:spLocks noChangeArrowheads="1"/>
          </p:cNvSpPr>
          <p:nvPr/>
        </p:nvSpPr>
        <p:spPr bwMode="auto">
          <a:xfrm>
            <a:off x="1390650" y="473075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400"/>
              <a:t>0</a:t>
            </a:r>
          </a:p>
        </p:txBody>
      </p:sp>
      <p:sp>
        <p:nvSpPr>
          <p:cNvPr id="130077" name="Text Box 211"/>
          <p:cNvSpPr txBox="1">
            <a:spLocks noChangeArrowheads="1"/>
          </p:cNvSpPr>
          <p:nvPr/>
        </p:nvSpPr>
        <p:spPr bwMode="auto">
          <a:xfrm>
            <a:off x="908050" y="5824538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2000" dirty="0">
                <a:solidFill>
                  <a:srgbClr val="000099"/>
                </a:solidFill>
              </a:rPr>
              <a:t>initially</a:t>
            </a:r>
            <a:endParaRPr lang="en-US" dirty="0">
              <a:solidFill>
                <a:srgbClr val="000099"/>
              </a:solidFill>
            </a:endParaRPr>
          </a:p>
        </p:txBody>
      </p:sp>
      <p:grpSp>
        <p:nvGrpSpPr>
          <p:cNvPr id="11" name="Group 298"/>
          <p:cNvGrpSpPr>
            <a:grpSpLocks/>
          </p:cNvGrpSpPr>
          <p:nvPr/>
        </p:nvGrpSpPr>
        <p:grpSpPr bwMode="auto">
          <a:xfrm>
            <a:off x="2544763" y="4189413"/>
            <a:ext cx="2195512" cy="2293937"/>
            <a:chOff x="1729" y="2639"/>
            <a:chExt cx="1383" cy="1445"/>
          </a:xfrm>
        </p:grpSpPr>
        <p:sp>
          <p:nvSpPr>
            <p:cNvPr id="130203" name="Freeform 61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04" name="Freeform 62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205" name="Group 63"/>
            <p:cNvGrpSpPr>
              <a:grpSpLocks/>
            </p:cNvGrpSpPr>
            <p:nvPr/>
          </p:nvGrpSpPr>
          <p:grpSpPr bwMode="auto">
            <a:xfrm>
              <a:off x="2203" y="2652"/>
              <a:ext cx="316" cy="250"/>
              <a:chOff x="1747" y="3190"/>
              <a:chExt cx="316" cy="250"/>
            </a:xfrm>
          </p:grpSpPr>
          <p:sp>
            <p:nvSpPr>
              <p:cNvPr id="130243" name="Oval 64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4" name="Line 65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5" name="Line 66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6" name="Rectangle 67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47" name="Oval 68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48" name="Group 69"/>
              <p:cNvGrpSpPr>
                <a:grpSpLocks/>
              </p:cNvGrpSpPr>
              <p:nvPr/>
            </p:nvGrpSpPr>
            <p:grpSpPr bwMode="auto">
              <a:xfrm>
                <a:off x="1790" y="3190"/>
                <a:ext cx="223" cy="250"/>
                <a:chOff x="2945" y="2425"/>
                <a:chExt cx="226" cy="250"/>
              </a:xfrm>
            </p:grpSpPr>
            <p:sp>
              <p:nvSpPr>
                <p:cNvPr id="130249" name="Rectangle 70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50" name="Text Box 71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A</a:t>
                  </a:r>
                  <a:endParaRPr lang="en-US"/>
                </a:p>
              </p:txBody>
            </p:sp>
          </p:grpSp>
        </p:grpSp>
        <p:grpSp>
          <p:nvGrpSpPr>
            <p:cNvPr id="130206" name="Group 72"/>
            <p:cNvGrpSpPr>
              <a:grpSpLocks/>
            </p:cNvGrpSpPr>
            <p:nvPr/>
          </p:nvGrpSpPr>
          <p:grpSpPr bwMode="auto">
            <a:xfrm>
              <a:off x="1795" y="2907"/>
              <a:ext cx="316" cy="250"/>
              <a:chOff x="2221" y="3571"/>
              <a:chExt cx="316" cy="250"/>
            </a:xfrm>
          </p:grpSpPr>
          <p:sp>
            <p:nvSpPr>
              <p:cNvPr id="130235" name="Oval 73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6" name="Line 74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7" name="Line 75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8" name="Rectangle 76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39" name="Oval 77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40" name="Group 78"/>
              <p:cNvGrpSpPr>
                <a:grpSpLocks/>
              </p:cNvGrpSpPr>
              <p:nvPr/>
            </p:nvGrpSpPr>
            <p:grpSpPr bwMode="auto">
              <a:xfrm>
                <a:off x="2275" y="3571"/>
                <a:ext cx="232" cy="250"/>
                <a:chOff x="2941" y="2425"/>
                <a:chExt cx="235" cy="250"/>
              </a:xfrm>
            </p:grpSpPr>
            <p:sp>
              <p:nvSpPr>
                <p:cNvPr id="130241" name="Rectangle 7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42" name="Text Box 80"/>
                <p:cNvSpPr txBox="1">
                  <a:spLocks noChangeArrowheads="1"/>
                </p:cNvSpPr>
                <p:nvPr/>
              </p:nvSpPr>
              <p:spPr bwMode="auto">
                <a:xfrm>
                  <a:off x="2941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D</a:t>
                  </a:r>
                  <a:endParaRPr lang="en-US"/>
                </a:p>
              </p:txBody>
            </p:sp>
          </p:grpSp>
        </p:grpSp>
        <p:grpSp>
          <p:nvGrpSpPr>
            <p:cNvPr id="130207" name="Group 81"/>
            <p:cNvGrpSpPr>
              <a:grpSpLocks/>
            </p:cNvGrpSpPr>
            <p:nvPr/>
          </p:nvGrpSpPr>
          <p:grpSpPr bwMode="auto">
            <a:xfrm>
              <a:off x="2195" y="3198"/>
              <a:ext cx="315" cy="250"/>
              <a:chOff x="2903" y="2884"/>
              <a:chExt cx="315" cy="250"/>
            </a:xfrm>
          </p:grpSpPr>
          <p:grpSp>
            <p:nvGrpSpPr>
              <p:cNvPr id="130226" name="Group 82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230" name="Oval 83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1" name="Line 84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2" name="Line 85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3" name="Rectangle 86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234" name="Oval 87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227" name="Group 88"/>
              <p:cNvGrpSpPr>
                <a:grpSpLocks/>
              </p:cNvGrpSpPr>
              <p:nvPr/>
            </p:nvGrpSpPr>
            <p:grpSpPr bwMode="auto">
              <a:xfrm>
                <a:off x="2949" y="2884"/>
                <a:ext cx="232" cy="250"/>
                <a:chOff x="2940" y="2425"/>
                <a:chExt cx="235" cy="250"/>
              </a:xfrm>
            </p:grpSpPr>
            <p:sp>
              <p:nvSpPr>
                <p:cNvPr id="130228" name="Rectangle 8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29" name="Text Box 90"/>
                <p:cNvSpPr txBox="1">
                  <a:spLocks noChangeArrowheads="1"/>
                </p:cNvSpPr>
                <p:nvPr/>
              </p:nvSpPr>
              <p:spPr bwMode="auto">
                <a:xfrm>
                  <a:off x="2940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C</a:t>
                  </a:r>
                  <a:endParaRPr lang="en-US"/>
                </a:p>
              </p:txBody>
            </p:sp>
          </p:grpSp>
        </p:grpSp>
        <p:grpSp>
          <p:nvGrpSpPr>
            <p:cNvPr id="130208" name="Group 91"/>
            <p:cNvGrpSpPr>
              <a:grpSpLocks/>
            </p:cNvGrpSpPr>
            <p:nvPr/>
          </p:nvGrpSpPr>
          <p:grpSpPr bwMode="auto">
            <a:xfrm>
              <a:off x="2607" y="2916"/>
              <a:ext cx="316" cy="250"/>
              <a:chOff x="2217" y="2884"/>
              <a:chExt cx="316" cy="250"/>
            </a:xfrm>
          </p:grpSpPr>
          <p:sp>
            <p:nvSpPr>
              <p:cNvPr id="130218" name="Oval 92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19" name="Line 93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20" name="Line 94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21" name="Rectangle 95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22" name="Oval 96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23" name="Group 97"/>
              <p:cNvGrpSpPr>
                <a:grpSpLocks/>
              </p:cNvGrpSpPr>
              <p:nvPr/>
            </p:nvGrpSpPr>
            <p:grpSpPr bwMode="auto">
              <a:xfrm>
                <a:off x="2270" y="2884"/>
                <a:ext cx="223" cy="250"/>
                <a:chOff x="2945" y="2425"/>
                <a:chExt cx="226" cy="250"/>
              </a:xfrm>
            </p:grpSpPr>
            <p:sp>
              <p:nvSpPr>
                <p:cNvPr id="130224" name="Rectangle 9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25" name="Text Box 99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B</a:t>
                  </a:r>
                  <a:endParaRPr lang="en-US"/>
                </a:p>
              </p:txBody>
            </p:sp>
          </p:grpSp>
        </p:grpSp>
        <p:sp>
          <p:nvSpPr>
            <p:cNvPr id="130209" name="Freeform 101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0" name="Freeform 102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1" name="Freeform 103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2" name="Freeform 107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3" name="Freeform 108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4" name="Text Box 212"/>
            <p:cNvSpPr txBox="1">
              <a:spLocks noChangeArrowheads="1"/>
            </p:cNvSpPr>
            <p:nvPr/>
          </p:nvSpPr>
          <p:spPr bwMode="auto">
            <a:xfrm>
              <a:off x="1729" y="3612"/>
              <a:ext cx="1383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resulting in new costs</a:t>
              </a:r>
            </a:p>
          </p:txBody>
        </p:sp>
        <p:sp>
          <p:nvSpPr>
            <p:cNvPr id="130215" name="Line 21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6" name="Line 21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7" name="Line 21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0079" name="Freeform 288"/>
          <p:cNvSpPr>
            <a:spLocks/>
          </p:cNvSpPr>
          <p:nvPr/>
        </p:nvSpPr>
        <p:spPr bwMode="auto">
          <a:xfrm>
            <a:off x="1358900" y="4338638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0080" name="Line 289"/>
          <p:cNvSpPr>
            <a:spLocks noChangeShapeType="1"/>
          </p:cNvSpPr>
          <p:nvPr/>
        </p:nvSpPr>
        <p:spPr bwMode="auto">
          <a:xfrm flipV="1">
            <a:off x="720725" y="4419600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1186" name="Freeform 290"/>
          <p:cNvSpPr>
            <a:spLocks/>
          </p:cNvSpPr>
          <p:nvPr/>
        </p:nvSpPr>
        <p:spPr bwMode="auto">
          <a:xfrm>
            <a:off x="2943225" y="4391025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1" name="Group 291"/>
          <p:cNvGrpSpPr>
            <a:grpSpLocks/>
          </p:cNvGrpSpPr>
          <p:nvPr/>
        </p:nvGrpSpPr>
        <p:grpSpPr bwMode="auto">
          <a:xfrm>
            <a:off x="2768600" y="4376738"/>
            <a:ext cx="1430338" cy="966787"/>
            <a:chOff x="1870" y="2772"/>
            <a:chExt cx="901" cy="609"/>
          </a:xfrm>
        </p:grpSpPr>
        <p:sp>
          <p:nvSpPr>
            <p:cNvPr id="130197" name="Text Box 292"/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2+e</a:t>
              </a:r>
            </a:p>
          </p:txBody>
        </p:sp>
        <p:sp>
          <p:nvSpPr>
            <p:cNvPr id="130198" name="Text Box 293"/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199" name="Text Box 294"/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200" name="Text Box 295"/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201" name="Text Box 296"/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1+e</a:t>
              </a:r>
            </a:p>
          </p:txBody>
        </p:sp>
        <p:sp>
          <p:nvSpPr>
            <p:cNvPr id="130202" name="Text Box 297"/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</a:t>
              </a:r>
            </a:p>
          </p:txBody>
        </p:sp>
      </p:grpSp>
      <p:grpSp>
        <p:nvGrpSpPr>
          <p:cNvPr id="22" name="Group 299"/>
          <p:cNvGrpSpPr>
            <a:grpSpLocks/>
          </p:cNvGrpSpPr>
          <p:nvPr/>
        </p:nvGrpSpPr>
        <p:grpSpPr bwMode="auto">
          <a:xfrm>
            <a:off x="4814888" y="4197350"/>
            <a:ext cx="2195512" cy="2293938"/>
            <a:chOff x="1729" y="2639"/>
            <a:chExt cx="1383" cy="1445"/>
          </a:xfrm>
        </p:grpSpPr>
        <p:sp>
          <p:nvSpPr>
            <p:cNvPr id="130149" name="Freeform 300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Freeform 301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151" name="Group 302"/>
            <p:cNvGrpSpPr>
              <a:grpSpLocks/>
            </p:cNvGrpSpPr>
            <p:nvPr/>
          </p:nvGrpSpPr>
          <p:grpSpPr bwMode="auto">
            <a:xfrm>
              <a:off x="2203" y="2652"/>
              <a:ext cx="316" cy="250"/>
              <a:chOff x="1747" y="3190"/>
              <a:chExt cx="316" cy="250"/>
            </a:xfrm>
          </p:grpSpPr>
          <p:sp>
            <p:nvSpPr>
              <p:cNvPr id="130189" name="Oval 303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0" name="Line 304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1" name="Line 305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2" name="Rectangle 306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93" name="Oval 307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94" name="Group 308"/>
              <p:cNvGrpSpPr>
                <a:grpSpLocks/>
              </p:cNvGrpSpPr>
              <p:nvPr/>
            </p:nvGrpSpPr>
            <p:grpSpPr bwMode="auto">
              <a:xfrm>
                <a:off x="1790" y="3190"/>
                <a:ext cx="223" cy="250"/>
                <a:chOff x="2945" y="2425"/>
                <a:chExt cx="226" cy="250"/>
              </a:xfrm>
            </p:grpSpPr>
            <p:sp>
              <p:nvSpPr>
                <p:cNvPr id="130195" name="Rectangle 3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96" name="Text Box 310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A</a:t>
                  </a:r>
                  <a:endParaRPr lang="en-US"/>
                </a:p>
              </p:txBody>
            </p:sp>
          </p:grpSp>
        </p:grpSp>
        <p:grpSp>
          <p:nvGrpSpPr>
            <p:cNvPr id="130152" name="Group 311"/>
            <p:cNvGrpSpPr>
              <a:grpSpLocks/>
            </p:cNvGrpSpPr>
            <p:nvPr/>
          </p:nvGrpSpPr>
          <p:grpSpPr bwMode="auto">
            <a:xfrm>
              <a:off x="1795" y="2907"/>
              <a:ext cx="316" cy="250"/>
              <a:chOff x="2221" y="3571"/>
              <a:chExt cx="316" cy="250"/>
            </a:xfrm>
          </p:grpSpPr>
          <p:sp>
            <p:nvSpPr>
              <p:cNvPr id="130181" name="Oval 312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2" name="Line 313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3" name="Line 314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4" name="Rectangle 315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85" name="Oval 316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86" name="Group 317"/>
              <p:cNvGrpSpPr>
                <a:grpSpLocks/>
              </p:cNvGrpSpPr>
              <p:nvPr/>
            </p:nvGrpSpPr>
            <p:grpSpPr bwMode="auto">
              <a:xfrm>
                <a:off x="2275" y="3571"/>
                <a:ext cx="232" cy="250"/>
                <a:chOff x="2941" y="2425"/>
                <a:chExt cx="235" cy="250"/>
              </a:xfrm>
            </p:grpSpPr>
            <p:sp>
              <p:nvSpPr>
                <p:cNvPr id="130187" name="Rectangle 3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88" name="Text Box 319"/>
                <p:cNvSpPr txBox="1">
                  <a:spLocks noChangeArrowheads="1"/>
                </p:cNvSpPr>
                <p:nvPr/>
              </p:nvSpPr>
              <p:spPr bwMode="auto">
                <a:xfrm>
                  <a:off x="2941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D</a:t>
                  </a:r>
                  <a:endParaRPr lang="en-US"/>
                </a:p>
              </p:txBody>
            </p:sp>
          </p:grpSp>
        </p:grpSp>
        <p:grpSp>
          <p:nvGrpSpPr>
            <p:cNvPr id="130153" name="Group 320"/>
            <p:cNvGrpSpPr>
              <a:grpSpLocks/>
            </p:cNvGrpSpPr>
            <p:nvPr/>
          </p:nvGrpSpPr>
          <p:grpSpPr bwMode="auto">
            <a:xfrm>
              <a:off x="2195" y="3198"/>
              <a:ext cx="315" cy="250"/>
              <a:chOff x="2903" y="2884"/>
              <a:chExt cx="315" cy="250"/>
            </a:xfrm>
          </p:grpSpPr>
          <p:grpSp>
            <p:nvGrpSpPr>
              <p:cNvPr id="130172" name="Group 321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176" name="Oval 322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7" name="Line 323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8" name="Line 324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9" name="Rectangle 325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180" name="Oval 326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173" name="Group 327"/>
              <p:cNvGrpSpPr>
                <a:grpSpLocks/>
              </p:cNvGrpSpPr>
              <p:nvPr/>
            </p:nvGrpSpPr>
            <p:grpSpPr bwMode="auto">
              <a:xfrm>
                <a:off x="2949" y="2884"/>
                <a:ext cx="232" cy="250"/>
                <a:chOff x="2940" y="2425"/>
                <a:chExt cx="235" cy="250"/>
              </a:xfrm>
            </p:grpSpPr>
            <p:sp>
              <p:nvSpPr>
                <p:cNvPr id="130174" name="Rectangle 32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2940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C</a:t>
                  </a:r>
                  <a:endParaRPr lang="en-US"/>
                </a:p>
              </p:txBody>
            </p:sp>
          </p:grpSp>
        </p:grpSp>
        <p:grpSp>
          <p:nvGrpSpPr>
            <p:cNvPr id="130154" name="Group 330"/>
            <p:cNvGrpSpPr>
              <a:grpSpLocks/>
            </p:cNvGrpSpPr>
            <p:nvPr/>
          </p:nvGrpSpPr>
          <p:grpSpPr bwMode="auto">
            <a:xfrm>
              <a:off x="2607" y="2916"/>
              <a:ext cx="316" cy="250"/>
              <a:chOff x="2217" y="2884"/>
              <a:chExt cx="316" cy="250"/>
            </a:xfrm>
          </p:grpSpPr>
          <p:sp>
            <p:nvSpPr>
              <p:cNvPr id="130164" name="Oval 331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5" name="Line 332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6" name="Line 333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7" name="Rectangle 334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68" name="Oval 335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69" name="Group 336"/>
              <p:cNvGrpSpPr>
                <a:grpSpLocks/>
              </p:cNvGrpSpPr>
              <p:nvPr/>
            </p:nvGrpSpPr>
            <p:grpSpPr bwMode="auto">
              <a:xfrm>
                <a:off x="2270" y="2884"/>
                <a:ext cx="223" cy="250"/>
                <a:chOff x="2945" y="2425"/>
                <a:chExt cx="226" cy="250"/>
              </a:xfrm>
            </p:grpSpPr>
            <p:sp>
              <p:nvSpPr>
                <p:cNvPr id="130170" name="Rectangle 33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1" name="Text Box 338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B</a:t>
                  </a:r>
                  <a:endParaRPr lang="en-US"/>
                </a:p>
              </p:txBody>
            </p:sp>
          </p:grpSp>
        </p:grpSp>
        <p:sp>
          <p:nvSpPr>
            <p:cNvPr id="130155" name="Freeform 339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6" name="Freeform 340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7" name="Freeform 341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8" name="Freeform 342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9" name="Freeform 343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0" name="Text Box 344"/>
            <p:cNvSpPr txBox="1">
              <a:spLocks noChangeArrowheads="1"/>
            </p:cNvSpPr>
            <p:nvPr/>
          </p:nvSpPr>
          <p:spPr bwMode="auto">
            <a:xfrm>
              <a:off x="1729" y="3612"/>
              <a:ext cx="1383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resulting in new costs</a:t>
              </a:r>
            </a:p>
          </p:txBody>
        </p:sp>
        <p:sp>
          <p:nvSpPr>
            <p:cNvPr id="130161" name="Line 34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2" name="Line 34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3" name="Line 34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1124" name="Freeform 228"/>
          <p:cNvSpPr>
            <a:spLocks/>
          </p:cNvSpPr>
          <p:nvPr/>
        </p:nvSpPr>
        <p:spPr bwMode="auto">
          <a:xfrm>
            <a:off x="5219700" y="4332288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21280" name="Group 348"/>
          <p:cNvGrpSpPr>
            <a:grpSpLocks/>
          </p:cNvGrpSpPr>
          <p:nvPr/>
        </p:nvGrpSpPr>
        <p:grpSpPr bwMode="auto">
          <a:xfrm>
            <a:off x="5137150" y="4410075"/>
            <a:ext cx="1493838" cy="990600"/>
            <a:chOff x="-186" y="1184"/>
            <a:chExt cx="941" cy="624"/>
          </a:xfrm>
        </p:grpSpPr>
        <p:sp>
          <p:nvSpPr>
            <p:cNvPr id="130143" name="Text Box 270"/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144" name="Text Box 274"/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2+e</a:t>
              </a:r>
            </a:p>
          </p:txBody>
        </p:sp>
        <p:sp>
          <p:nvSpPr>
            <p:cNvPr id="130145" name="Text Box 275"/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1+e</a:t>
              </a:r>
            </a:p>
          </p:txBody>
        </p:sp>
        <p:sp>
          <p:nvSpPr>
            <p:cNvPr id="130146" name="Text Box 276"/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</a:t>
              </a:r>
            </a:p>
          </p:txBody>
        </p:sp>
        <p:sp>
          <p:nvSpPr>
            <p:cNvPr id="130147" name="Text Box 279"/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148" name="Text Box 280"/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</p:grpSp>
      <p:grpSp>
        <p:nvGrpSpPr>
          <p:cNvPr id="721281" name="Group 349"/>
          <p:cNvGrpSpPr>
            <a:grpSpLocks/>
          </p:cNvGrpSpPr>
          <p:nvPr/>
        </p:nvGrpSpPr>
        <p:grpSpPr bwMode="auto">
          <a:xfrm>
            <a:off x="6967538" y="4195763"/>
            <a:ext cx="2195512" cy="2293937"/>
            <a:chOff x="1729" y="2639"/>
            <a:chExt cx="1383" cy="1445"/>
          </a:xfrm>
        </p:grpSpPr>
        <p:sp>
          <p:nvSpPr>
            <p:cNvPr id="130095" name="Freeform 350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96" name="Freeform 351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097" name="Group 352"/>
            <p:cNvGrpSpPr>
              <a:grpSpLocks/>
            </p:cNvGrpSpPr>
            <p:nvPr/>
          </p:nvGrpSpPr>
          <p:grpSpPr bwMode="auto">
            <a:xfrm>
              <a:off x="2203" y="2652"/>
              <a:ext cx="316" cy="250"/>
              <a:chOff x="1747" y="3190"/>
              <a:chExt cx="316" cy="250"/>
            </a:xfrm>
          </p:grpSpPr>
          <p:sp>
            <p:nvSpPr>
              <p:cNvPr id="130135" name="Oval 353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6" name="Line 354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7" name="Line 355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8" name="Rectangle 356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39" name="Oval 357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40" name="Group 358"/>
              <p:cNvGrpSpPr>
                <a:grpSpLocks/>
              </p:cNvGrpSpPr>
              <p:nvPr/>
            </p:nvGrpSpPr>
            <p:grpSpPr bwMode="auto">
              <a:xfrm>
                <a:off x="1790" y="3190"/>
                <a:ext cx="223" cy="250"/>
                <a:chOff x="2945" y="2425"/>
                <a:chExt cx="226" cy="250"/>
              </a:xfrm>
            </p:grpSpPr>
            <p:sp>
              <p:nvSpPr>
                <p:cNvPr id="130141" name="Rectangle 35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42" name="Text Box 360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A</a:t>
                  </a:r>
                  <a:endParaRPr lang="en-US"/>
                </a:p>
              </p:txBody>
            </p:sp>
          </p:grpSp>
        </p:grpSp>
        <p:grpSp>
          <p:nvGrpSpPr>
            <p:cNvPr id="130098" name="Group 361"/>
            <p:cNvGrpSpPr>
              <a:grpSpLocks/>
            </p:cNvGrpSpPr>
            <p:nvPr/>
          </p:nvGrpSpPr>
          <p:grpSpPr bwMode="auto">
            <a:xfrm>
              <a:off x="1795" y="2907"/>
              <a:ext cx="316" cy="250"/>
              <a:chOff x="2221" y="3571"/>
              <a:chExt cx="316" cy="250"/>
            </a:xfrm>
          </p:grpSpPr>
          <p:sp>
            <p:nvSpPr>
              <p:cNvPr id="130127" name="Oval 362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28" name="Line 363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29" name="Line 364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0" name="Rectangle 365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31" name="Oval 366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32" name="Group 367"/>
              <p:cNvGrpSpPr>
                <a:grpSpLocks/>
              </p:cNvGrpSpPr>
              <p:nvPr/>
            </p:nvGrpSpPr>
            <p:grpSpPr bwMode="auto">
              <a:xfrm>
                <a:off x="2275" y="3571"/>
                <a:ext cx="232" cy="250"/>
                <a:chOff x="2941" y="2425"/>
                <a:chExt cx="235" cy="250"/>
              </a:xfrm>
            </p:grpSpPr>
            <p:sp>
              <p:nvSpPr>
                <p:cNvPr id="130133" name="Rectangle 36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34" name="Text Box 369"/>
                <p:cNvSpPr txBox="1">
                  <a:spLocks noChangeArrowheads="1"/>
                </p:cNvSpPr>
                <p:nvPr/>
              </p:nvSpPr>
              <p:spPr bwMode="auto">
                <a:xfrm>
                  <a:off x="2941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D</a:t>
                  </a:r>
                  <a:endParaRPr lang="en-US"/>
                </a:p>
              </p:txBody>
            </p:sp>
          </p:grpSp>
        </p:grpSp>
        <p:grpSp>
          <p:nvGrpSpPr>
            <p:cNvPr id="130099" name="Group 370"/>
            <p:cNvGrpSpPr>
              <a:grpSpLocks/>
            </p:cNvGrpSpPr>
            <p:nvPr/>
          </p:nvGrpSpPr>
          <p:grpSpPr bwMode="auto">
            <a:xfrm>
              <a:off x="2195" y="3198"/>
              <a:ext cx="315" cy="250"/>
              <a:chOff x="2903" y="2884"/>
              <a:chExt cx="315" cy="250"/>
            </a:xfrm>
          </p:grpSpPr>
          <p:grpSp>
            <p:nvGrpSpPr>
              <p:cNvPr id="130118" name="Group 371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122" name="Oval 372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3" name="Line 373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4" name="Line 374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5" name="Rectangle 375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126" name="Oval 376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119" name="Group 377"/>
              <p:cNvGrpSpPr>
                <a:grpSpLocks/>
              </p:cNvGrpSpPr>
              <p:nvPr/>
            </p:nvGrpSpPr>
            <p:grpSpPr bwMode="auto">
              <a:xfrm>
                <a:off x="2949" y="2884"/>
                <a:ext cx="232" cy="250"/>
                <a:chOff x="2940" y="2425"/>
                <a:chExt cx="235" cy="250"/>
              </a:xfrm>
            </p:grpSpPr>
            <p:sp>
              <p:nvSpPr>
                <p:cNvPr id="130120" name="Rectangle 37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1" name="Text Box 379"/>
                <p:cNvSpPr txBox="1">
                  <a:spLocks noChangeArrowheads="1"/>
                </p:cNvSpPr>
                <p:nvPr/>
              </p:nvSpPr>
              <p:spPr bwMode="auto">
                <a:xfrm>
                  <a:off x="2940" y="2425"/>
                  <a:ext cx="23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C</a:t>
                  </a:r>
                  <a:endParaRPr lang="en-US"/>
                </a:p>
              </p:txBody>
            </p:sp>
          </p:grpSp>
        </p:grpSp>
        <p:grpSp>
          <p:nvGrpSpPr>
            <p:cNvPr id="130100" name="Group 380"/>
            <p:cNvGrpSpPr>
              <a:grpSpLocks/>
            </p:cNvGrpSpPr>
            <p:nvPr/>
          </p:nvGrpSpPr>
          <p:grpSpPr bwMode="auto">
            <a:xfrm>
              <a:off x="2607" y="2916"/>
              <a:ext cx="316" cy="250"/>
              <a:chOff x="2217" y="2884"/>
              <a:chExt cx="316" cy="250"/>
            </a:xfrm>
          </p:grpSpPr>
          <p:sp>
            <p:nvSpPr>
              <p:cNvPr id="130110" name="Oval 381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1" name="Line 382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2" name="Line 383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3" name="Rectangle 384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14" name="Oval 385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15" name="Group 386"/>
              <p:cNvGrpSpPr>
                <a:grpSpLocks/>
              </p:cNvGrpSpPr>
              <p:nvPr/>
            </p:nvGrpSpPr>
            <p:grpSpPr bwMode="auto">
              <a:xfrm>
                <a:off x="2270" y="2884"/>
                <a:ext cx="223" cy="250"/>
                <a:chOff x="2945" y="2425"/>
                <a:chExt cx="226" cy="250"/>
              </a:xfrm>
            </p:grpSpPr>
            <p:sp>
              <p:nvSpPr>
                <p:cNvPr id="130116" name="Rectangle 38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17" name="Text Box 388"/>
                <p:cNvSpPr txBox="1">
                  <a:spLocks noChangeArrowheads="1"/>
                </p:cNvSpPr>
                <p:nvPr/>
              </p:nvSpPr>
              <p:spPr bwMode="auto">
                <a:xfrm>
                  <a:off x="2945" y="2425"/>
                  <a:ext cx="22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B</a:t>
                  </a:r>
                  <a:endParaRPr lang="en-US"/>
                </a:p>
              </p:txBody>
            </p:sp>
          </p:grpSp>
        </p:grpSp>
        <p:sp>
          <p:nvSpPr>
            <p:cNvPr id="130101" name="Freeform 389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2" name="Freeform 390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3" name="Freeform 391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4" name="Freeform 392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5" name="Freeform 393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6" name="Text Box 394"/>
            <p:cNvSpPr txBox="1">
              <a:spLocks noChangeArrowheads="1"/>
            </p:cNvSpPr>
            <p:nvPr/>
          </p:nvSpPr>
          <p:spPr bwMode="auto">
            <a:xfrm>
              <a:off x="1729" y="3612"/>
              <a:ext cx="1383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Gill Sans MT" charset="0"/>
                </a:rPr>
                <a:t>resulting in new costs</a:t>
              </a:r>
            </a:p>
          </p:txBody>
        </p:sp>
        <p:sp>
          <p:nvSpPr>
            <p:cNvPr id="130107" name="Line 39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8" name="Line 39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9" name="Line 39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1294" name="Freeform 398"/>
          <p:cNvSpPr>
            <a:spLocks/>
          </p:cNvSpPr>
          <p:nvPr/>
        </p:nvSpPr>
        <p:spPr bwMode="auto">
          <a:xfrm>
            <a:off x="7366000" y="4397375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21291" name="Group 399"/>
          <p:cNvGrpSpPr>
            <a:grpSpLocks/>
          </p:cNvGrpSpPr>
          <p:nvPr/>
        </p:nvGrpSpPr>
        <p:grpSpPr bwMode="auto">
          <a:xfrm>
            <a:off x="7191375" y="4383088"/>
            <a:ext cx="1430338" cy="966787"/>
            <a:chOff x="1870" y="2772"/>
            <a:chExt cx="901" cy="609"/>
          </a:xfrm>
        </p:grpSpPr>
        <p:sp>
          <p:nvSpPr>
            <p:cNvPr id="130089" name="Text Box 400"/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2+e</a:t>
              </a:r>
            </a:p>
          </p:txBody>
        </p:sp>
        <p:sp>
          <p:nvSpPr>
            <p:cNvPr id="130090" name="Text Box 401"/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091" name="Text Box 402"/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092" name="Text Box 403"/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0</a:t>
              </a:r>
            </a:p>
          </p:txBody>
        </p:sp>
        <p:sp>
          <p:nvSpPr>
            <p:cNvPr id="130093" name="Text Box 404"/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1+e</a:t>
              </a:r>
            </a:p>
          </p:txBody>
        </p:sp>
        <p:sp>
          <p:nvSpPr>
            <p:cNvPr id="130094" name="Text Box 405"/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/>
                <a:t>1</a:t>
              </a:r>
            </a:p>
          </p:txBody>
        </p:sp>
      </p:grpSp>
      <p:sp>
        <p:nvSpPr>
          <p:cNvPr id="23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533627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18</a:t>
            </a:fld>
            <a:endParaRPr lang="en-US" sz="1200" dirty="0">
              <a:latin typeface="Tahoma" charset="0"/>
            </a:endParaRPr>
          </a:p>
        </p:txBody>
      </p:sp>
      <p:sp>
        <p:nvSpPr>
          <p:cNvPr id="23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532813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9817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2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2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2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2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2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72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1186" grpId="0" animBg="1"/>
      <p:bldP spid="721124" grpId="0" animBg="1"/>
      <p:bldP spid="72129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5.2 routing protocols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solidFill>
                  <a:srgbClr val="000000"/>
                </a:solidFill>
                <a:latin typeface="Gill Sans MT" charset="0"/>
              </a:rPr>
              <a:t>link state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5.6 </a:t>
            </a:r>
            <a:r>
              <a:rPr lang="en-US" sz="2400" dirty="0"/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19</a:t>
            </a:fld>
            <a:endParaRPr lang="en-US" sz="1200" dirty="0">
              <a:latin typeface="Tahoma" charset="0"/>
            </a:endParaRPr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323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7" name="Picture 7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400" y="1027113"/>
            <a:ext cx="7324366" cy="229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Chapter </a:t>
            </a:r>
            <a:r>
              <a:rPr lang="en-US" sz="4000" dirty="0" smtClean="0">
                <a:cs typeface="+mj-cs"/>
              </a:rPr>
              <a:t>5: </a:t>
            </a:r>
            <a:r>
              <a:rPr lang="en-US" sz="3600" dirty="0">
                <a:cs typeface="+mj-cs"/>
              </a:rPr>
              <a:t>network </a:t>
            </a:r>
            <a:r>
              <a:rPr lang="en-US" sz="3600" dirty="0" smtClean="0">
                <a:cs typeface="+mj-cs"/>
              </a:rPr>
              <a:t>layer control plane</a:t>
            </a:r>
            <a:endParaRPr lang="en-US" sz="3600" dirty="0">
              <a:cs typeface="+mj-cs"/>
            </a:endParaRPr>
          </a:p>
        </p:txBody>
      </p:sp>
      <p:sp>
        <p:nvSpPr>
          <p:cNvPr id="20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0645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  <a:cs typeface="+mn-cs"/>
              </a:rPr>
              <a:t>chapter goals:</a:t>
            </a:r>
            <a:r>
              <a:rPr lang="en-US" sz="320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3200" dirty="0" smtClean="0">
                <a:solidFill>
                  <a:srgbClr val="CC0000"/>
                </a:solidFill>
                <a:cs typeface="+mn-cs"/>
              </a:rPr>
              <a:t> </a:t>
            </a:r>
            <a:r>
              <a:rPr lang="en-US" dirty="0" smtClean="0">
                <a:cs typeface="+mn-cs"/>
              </a:rPr>
              <a:t>understand </a:t>
            </a:r>
            <a:r>
              <a:rPr lang="en-US" dirty="0">
                <a:cs typeface="+mn-cs"/>
              </a:rPr>
              <a:t>principles behind network </a:t>
            </a:r>
            <a:r>
              <a:rPr lang="en-US" dirty="0" smtClean="0">
                <a:cs typeface="+mn-cs"/>
              </a:rPr>
              <a:t>control plane</a:t>
            </a: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 smtClean="0">
                <a:cs typeface="+mn-cs"/>
              </a:rPr>
              <a:t>traditional routing algorithms</a:t>
            </a:r>
          </a:p>
          <a:p>
            <a:pPr>
              <a:defRPr/>
            </a:pPr>
            <a:r>
              <a:rPr lang="en-US" dirty="0" smtClean="0">
                <a:cs typeface="+mn-cs"/>
              </a:rPr>
              <a:t>SDN </a:t>
            </a:r>
            <a:r>
              <a:rPr lang="en-US" dirty="0" err="1" smtClean="0">
                <a:cs typeface="+mn-cs"/>
              </a:rPr>
              <a:t>controlllers</a:t>
            </a:r>
            <a:endParaRPr lang="en-US" dirty="0" smtClean="0">
              <a:cs typeface="+mn-cs"/>
            </a:endParaRPr>
          </a:p>
          <a:p>
            <a:pPr>
              <a:defRPr/>
            </a:pPr>
            <a:r>
              <a:rPr lang="en-US" dirty="0"/>
              <a:t>Internet Control Message </a:t>
            </a:r>
            <a:r>
              <a:rPr lang="en-US" dirty="0" smtClean="0"/>
              <a:t>Protocol</a:t>
            </a: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 smtClean="0">
                <a:cs typeface="+mn-cs"/>
              </a:rPr>
              <a:t>network management</a:t>
            </a:r>
          </a:p>
          <a:p>
            <a:pPr marL="0" indent="0">
              <a:buNone/>
              <a:defRPr/>
            </a:pPr>
            <a:endParaRPr lang="en-US" dirty="0">
              <a:cs typeface="+mn-cs"/>
            </a:endParaRPr>
          </a:p>
          <a:p>
            <a:pPr marL="0" indent="0">
              <a:buNone/>
              <a:defRPr/>
            </a:pPr>
            <a:r>
              <a:rPr lang="en-US" dirty="0" smtClean="0">
                <a:cs typeface="+mn-cs"/>
              </a:rPr>
              <a:t>and their instantiation</a:t>
            </a:r>
            <a:r>
              <a:rPr lang="en-US" dirty="0">
                <a:cs typeface="+mn-cs"/>
              </a:rPr>
              <a:t>, implementation in the </a:t>
            </a:r>
            <a:r>
              <a:rPr lang="en-US" dirty="0" smtClean="0">
                <a:cs typeface="+mn-cs"/>
              </a:rPr>
              <a:t>Internet:</a:t>
            </a:r>
          </a:p>
          <a:p>
            <a:pPr>
              <a:defRPr/>
            </a:pPr>
            <a:r>
              <a:rPr lang="en-US" dirty="0" smtClean="0">
                <a:cs typeface="+mn-cs"/>
              </a:rPr>
              <a:t>OSPF, BGP, OpenFlow, ODL and ONOS controllers, ICMP, SNMP</a:t>
            </a:r>
            <a:endParaRPr lang="en-US" dirty="0"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9" name="Picture 6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8" y="942975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5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96863"/>
            <a:ext cx="7772400" cy="84137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1321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7953375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Bellman-Ford equation (dynamic programming)</a:t>
            </a:r>
          </a:p>
          <a:p>
            <a:pPr>
              <a:buFont typeface="Wingdings" charset="0"/>
              <a:buNone/>
            </a:pPr>
            <a:endParaRPr lang="en-US">
              <a:latin typeface="Gill Sans MT" charset="0"/>
            </a:endParaRPr>
          </a:p>
          <a:p>
            <a:pPr>
              <a:buFont typeface="Wingdings" charset="0"/>
              <a:buNone/>
            </a:pPr>
            <a:r>
              <a:rPr lang="en-US">
                <a:latin typeface="Gill Sans MT" charset="0"/>
              </a:rPr>
              <a:t>let</a:t>
            </a:r>
          </a:p>
          <a:p>
            <a:pPr>
              <a:buFont typeface="Wingdings" charset="0"/>
              <a:buNone/>
            </a:pPr>
            <a:r>
              <a:rPr lang="en-US">
                <a:latin typeface="Gill Sans MT" charset="0"/>
              </a:rPr>
              <a:t>   d</a:t>
            </a:r>
            <a:r>
              <a:rPr lang="en-US" baseline="-25000">
                <a:latin typeface="Gill Sans MT" charset="0"/>
              </a:rPr>
              <a:t>x</a:t>
            </a:r>
            <a:r>
              <a:rPr lang="en-US">
                <a:latin typeface="Gill Sans MT" charset="0"/>
              </a:rPr>
              <a:t>(y) := cost of least-cost path from x to y</a:t>
            </a:r>
          </a:p>
          <a:p>
            <a:pPr>
              <a:buFont typeface="Wingdings" charset="0"/>
              <a:buNone/>
            </a:pPr>
            <a:r>
              <a:rPr lang="en-US">
                <a:latin typeface="Gill Sans MT" charset="0"/>
              </a:rPr>
              <a:t>then</a:t>
            </a:r>
          </a:p>
          <a:p>
            <a:pPr>
              <a:buFont typeface="Wingdings" charset="0"/>
              <a:buNone/>
            </a:pPr>
            <a:r>
              <a:rPr lang="en-US">
                <a:solidFill>
                  <a:srgbClr val="CC0000"/>
                </a:solidFill>
                <a:latin typeface="Gill Sans MT" charset="0"/>
              </a:rPr>
              <a:t>   </a:t>
            </a:r>
            <a:r>
              <a:rPr lang="en-US" sz="3200">
                <a:solidFill>
                  <a:srgbClr val="CC0000"/>
                </a:solidFill>
                <a:latin typeface="Gill Sans MT" charset="0"/>
              </a:rPr>
              <a:t>d</a:t>
            </a:r>
            <a:r>
              <a:rPr lang="en-US" sz="3200" baseline="-25000">
                <a:solidFill>
                  <a:srgbClr val="CC0000"/>
                </a:solidFill>
                <a:latin typeface="Gill Sans MT" charset="0"/>
              </a:rPr>
              <a:t>x</a:t>
            </a:r>
            <a:r>
              <a:rPr lang="en-US" sz="3200">
                <a:solidFill>
                  <a:srgbClr val="CC0000"/>
                </a:solidFill>
                <a:latin typeface="Gill Sans MT" charset="0"/>
              </a:rPr>
              <a:t>(y) = </a:t>
            </a:r>
            <a:r>
              <a:rPr lang="en-US" sz="3200" i="1">
                <a:solidFill>
                  <a:srgbClr val="CC0000"/>
                </a:solidFill>
                <a:latin typeface="Gill Sans MT" charset="0"/>
              </a:rPr>
              <a:t>min</a:t>
            </a:r>
            <a:r>
              <a:rPr lang="en-US" sz="3200">
                <a:solidFill>
                  <a:srgbClr val="CC0000"/>
                </a:solidFill>
                <a:latin typeface="Gill Sans MT" charset="0"/>
              </a:rPr>
              <a:t> {c(x,v) + d</a:t>
            </a:r>
            <a:r>
              <a:rPr lang="en-US" sz="3200" baseline="-25000">
                <a:solidFill>
                  <a:srgbClr val="CC0000"/>
                </a:solidFill>
                <a:latin typeface="Gill Sans MT" charset="0"/>
              </a:rPr>
              <a:t>v</a:t>
            </a:r>
            <a:r>
              <a:rPr lang="en-US" sz="3200">
                <a:solidFill>
                  <a:srgbClr val="CC0000"/>
                </a:solidFill>
                <a:latin typeface="Gill Sans MT" charset="0"/>
              </a:rPr>
              <a:t>(y) }</a:t>
            </a:r>
          </a:p>
          <a:p>
            <a:pPr>
              <a:buFont typeface="Wingdings" charset="0"/>
              <a:buNone/>
            </a:pPr>
            <a:r>
              <a:rPr lang="en-US" sz="3200">
                <a:latin typeface="Gill Sans MT" charset="0"/>
              </a:rPr>
              <a:t>   </a:t>
            </a:r>
          </a:p>
          <a:p>
            <a:pPr>
              <a:buFont typeface="Wingdings" charset="0"/>
              <a:buNone/>
            </a:pPr>
            <a:endParaRPr lang="en-US">
              <a:latin typeface="Gill Sans MT" charset="0"/>
            </a:endParaRPr>
          </a:p>
        </p:txBody>
      </p:sp>
      <p:sp>
        <p:nvSpPr>
          <p:cNvPr id="132102" name="Text Box 5"/>
          <p:cNvSpPr txBox="1">
            <a:spLocks noChangeArrowheads="1"/>
          </p:cNvSpPr>
          <p:nvPr/>
        </p:nvSpPr>
        <p:spPr bwMode="auto">
          <a:xfrm>
            <a:off x="2220913" y="4138613"/>
            <a:ext cx="2952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  <a:latin typeface="Comic Sans MS" charset="0"/>
              </a:rPr>
              <a:t>v</a:t>
            </a:r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017838" y="5126038"/>
            <a:ext cx="2449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latin typeface="Gill Sans MT" charset="0"/>
              </a:rPr>
              <a:t>cost to neighbor v</a:t>
            </a:r>
          </a:p>
        </p:txBody>
      </p:sp>
      <p:sp>
        <p:nvSpPr>
          <p:cNvPr id="132104" name="Text Box 8"/>
          <p:cNvSpPr txBox="1">
            <a:spLocks noChangeArrowheads="1"/>
          </p:cNvSpPr>
          <p:nvPr/>
        </p:nvSpPr>
        <p:spPr bwMode="auto">
          <a:xfrm>
            <a:off x="2116138" y="5762625"/>
            <a:ext cx="4443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i="1">
                <a:latin typeface="Gill Sans MT" charset="0"/>
              </a:rPr>
              <a:t>min</a:t>
            </a:r>
            <a:r>
              <a:rPr lang="en-US">
                <a:latin typeface="Gill Sans MT" charset="0"/>
              </a:rPr>
              <a:t> taken over all neighbors v of x</a:t>
            </a:r>
          </a:p>
        </p:txBody>
      </p:sp>
      <p:sp>
        <p:nvSpPr>
          <p:cNvPr id="132105" name="Text Box 9"/>
          <p:cNvSpPr txBox="1">
            <a:spLocks noChangeArrowheads="1"/>
          </p:cNvSpPr>
          <p:nvPr/>
        </p:nvSpPr>
        <p:spPr bwMode="auto">
          <a:xfrm>
            <a:off x="4130675" y="4730750"/>
            <a:ext cx="4794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latin typeface="Gill Sans MT" charset="0"/>
              </a:rPr>
              <a:t>cost from neighbor v to destination y</a:t>
            </a:r>
          </a:p>
        </p:txBody>
      </p:sp>
      <p:sp>
        <p:nvSpPr>
          <p:cNvPr id="132106" name="Line 10"/>
          <p:cNvSpPr>
            <a:spLocks noChangeShapeType="1"/>
          </p:cNvSpPr>
          <p:nvPr/>
        </p:nvSpPr>
        <p:spPr bwMode="auto">
          <a:xfrm>
            <a:off x="2363788" y="4549775"/>
            <a:ext cx="0" cy="12827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2107" name="Line 11"/>
          <p:cNvSpPr>
            <a:spLocks noChangeShapeType="1"/>
          </p:cNvSpPr>
          <p:nvPr/>
        </p:nvSpPr>
        <p:spPr bwMode="auto">
          <a:xfrm>
            <a:off x="3344863" y="4359275"/>
            <a:ext cx="0" cy="8921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2108" name="Line 13"/>
          <p:cNvSpPr>
            <a:spLocks noChangeShapeType="1"/>
          </p:cNvSpPr>
          <p:nvPr/>
        </p:nvSpPr>
        <p:spPr bwMode="auto">
          <a:xfrm>
            <a:off x="4649788" y="4427538"/>
            <a:ext cx="0" cy="4349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20</a:t>
            </a:fld>
            <a:endParaRPr lang="en-US" sz="1200" dirty="0">
              <a:latin typeface="Tahoma" charset="0"/>
            </a:endParaRPr>
          </a:p>
        </p:txBody>
      </p:sp>
      <p:sp>
        <p:nvSpPr>
          <p:cNvPr id="1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393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3" name="Picture 77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238" y="8397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4625"/>
            <a:ext cx="7772400" cy="874713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Bellman-Ford example </a:t>
            </a:r>
          </a:p>
        </p:txBody>
      </p:sp>
      <p:grpSp>
        <p:nvGrpSpPr>
          <p:cNvPr id="133125" name="Group 3"/>
          <p:cNvGrpSpPr>
            <a:grpSpLocks/>
          </p:cNvGrpSpPr>
          <p:nvPr/>
        </p:nvGrpSpPr>
        <p:grpSpPr bwMode="auto">
          <a:xfrm>
            <a:off x="276225" y="1470025"/>
            <a:ext cx="3571875" cy="2236788"/>
            <a:chOff x="3162" y="1071"/>
            <a:chExt cx="2250" cy="1409"/>
          </a:xfrm>
        </p:grpSpPr>
        <p:sp>
          <p:nvSpPr>
            <p:cNvPr id="133130" name="Freeform 4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1" name="Freeform 5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2" name="Oval 6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3" name="Line 7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4" name="Line 8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5" name="Rectangle 9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36" name="Oval 10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7" name="Oval 11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8" name="Line 12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9" name="Line 13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0" name="Rectangle 14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41" name="Oval 15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2" name="Oval 16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3" name="Line 17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4" name="Line 18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5" name="Rectangle 19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46" name="Oval 20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7" name="Oval 21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8" name="Line 22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9" name="Line 23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0" name="Rectangle 24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51" name="Oval 25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2" name="Oval 26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3" name="Line 27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4" name="Line 28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5" name="Rectangle 29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56" name="Oval 30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7" name="Oval 31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8" name="Line 32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9" name="Line 33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0" name="Rectangle 34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61" name="Oval 35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2" name="Freeform 36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3" name="Freeform 37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Freeform 38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Freeform 39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6" name="Freeform 40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7" name="Freeform 41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Freeform 42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9" name="Freeform 43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Freeform 44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3171" name="Group 45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3319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8" name="Text Box 47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33172" name="Group 48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3319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6" name="Text Box 50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33173" name="Group 51"/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3319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4" name="Text Box 53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33174" name="Group 54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3319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2" name="Text Box 56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33175" name="Group 57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3318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0" name="Text Box 5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33176" name="Group 60"/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3318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88" name="Text Box 62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  <p:sp>
          <p:nvSpPr>
            <p:cNvPr id="133177" name="Text Box 63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78" name="Text Box 64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79" name="Text Box 65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0" name="Text Box 66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33181" name="Text Box 67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2" name="Text Box 68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3" name="Text Box 69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84" name="Text Box 70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33185" name="Text Box 71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33186" name="Text Box 72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</p:grpSp>
      <p:sp>
        <p:nvSpPr>
          <p:cNvPr id="133126" name="Text Box 73"/>
          <p:cNvSpPr txBox="1">
            <a:spLocks noChangeArrowheads="1"/>
          </p:cNvSpPr>
          <p:nvPr/>
        </p:nvSpPr>
        <p:spPr bwMode="auto">
          <a:xfrm>
            <a:off x="3765550" y="1770063"/>
            <a:ext cx="5045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clearly, d</a:t>
            </a:r>
            <a:r>
              <a:rPr lang="en-US" baseline="-25000"/>
              <a:t>v</a:t>
            </a:r>
            <a:r>
              <a:rPr lang="en-US"/>
              <a:t>(z) = 5, d</a:t>
            </a:r>
            <a:r>
              <a:rPr lang="en-US" baseline="-25000"/>
              <a:t>x</a:t>
            </a:r>
            <a:r>
              <a:rPr lang="en-US"/>
              <a:t>(z) = 3, d</a:t>
            </a:r>
            <a:r>
              <a:rPr lang="en-US" baseline="-25000"/>
              <a:t>w</a:t>
            </a:r>
            <a:r>
              <a:rPr lang="en-US"/>
              <a:t>(z) = 3</a:t>
            </a:r>
          </a:p>
        </p:txBody>
      </p:sp>
      <p:sp>
        <p:nvSpPr>
          <p:cNvPr id="133127" name="Text Box 74"/>
          <p:cNvSpPr txBox="1">
            <a:spLocks noChangeArrowheads="1"/>
          </p:cNvSpPr>
          <p:nvPr/>
        </p:nvSpPr>
        <p:spPr bwMode="auto">
          <a:xfrm>
            <a:off x="4275138" y="2928938"/>
            <a:ext cx="390048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</a:t>
            </a:r>
            <a:r>
              <a:rPr lang="en-US" baseline="-25000"/>
              <a:t>u</a:t>
            </a:r>
            <a:r>
              <a:rPr lang="en-US"/>
              <a:t>(z) = min { c(u,v) + d</a:t>
            </a:r>
            <a:r>
              <a:rPr lang="en-US" baseline="-25000"/>
              <a:t>v</a:t>
            </a:r>
            <a:r>
              <a:rPr lang="en-US"/>
              <a:t>(z),</a:t>
            </a:r>
          </a:p>
          <a:p>
            <a:r>
              <a:rPr lang="en-US"/>
              <a:t>                    c(u,x) + d</a:t>
            </a:r>
            <a:r>
              <a:rPr lang="en-US" baseline="-25000"/>
              <a:t>x</a:t>
            </a:r>
            <a:r>
              <a:rPr lang="en-US"/>
              <a:t>(z),</a:t>
            </a:r>
          </a:p>
          <a:p>
            <a:r>
              <a:rPr lang="en-US"/>
              <a:t>                    c(u,w) + d</a:t>
            </a:r>
            <a:r>
              <a:rPr lang="en-US" baseline="-25000"/>
              <a:t>w</a:t>
            </a:r>
            <a:r>
              <a:rPr lang="en-US"/>
              <a:t>(z) }</a:t>
            </a:r>
          </a:p>
          <a:p>
            <a:r>
              <a:rPr lang="en-US"/>
              <a:t>         = min {2 + 5,</a:t>
            </a:r>
          </a:p>
          <a:p>
            <a:r>
              <a:rPr lang="en-US"/>
              <a:t>                    1 + 3,</a:t>
            </a:r>
          </a:p>
          <a:p>
            <a:r>
              <a:rPr lang="en-US"/>
              <a:t>                    5 + 3}  = 4</a:t>
            </a:r>
          </a:p>
        </p:txBody>
      </p:sp>
      <p:sp>
        <p:nvSpPr>
          <p:cNvPr id="133128" name="Text Box 75"/>
          <p:cNvSpPr txBox="1">
            <a:spLocks noChangeArrowheads="1"/>
          </p:cNvSpPr>
          <p:nvPr/>
        </p:nvSpPr>
        <p:spPr bwMode="auto">
          <a:xfrm>
            <a:off x="596643" y="5061409"/>
            <a:ext cx="6765925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800" dirty="0">
                <a:latin typeface="Gill Sans MT" charset="0"/>
              </a:rPr>
              <a:t>node achieving minimum is next</a:t>
            </a:r>
          </a:p>
          <a:p>
            <a:pPr>
              <a:lnSpc>
                <a:spcPct val="85000"/>
              </a:lnSpc>
            </a:pPr>
            <a:r>
              <a:rPr lang="en-US" sz="2800" dirty="0">
                <a:latin typeface="Gill Sans MT" charset="0"/>
              </a:rPr>
              <a:t>hop in shortest path, used in</a:t>
            </a:r>
            <a:r>
              <a:rPr lang="en-US" sz="2800" dirty="0">
                <a:latin typeface="Gill Sans MT" charset="0"/>
                <a:ea typeface="MS Mincho" charset="0"/>
                <a:cs typeface="MS Mincho" charset="0"/>
              </a:rPr>
              <a:t> </a:t>
            </a:r>
            <a:r>
              <a:rPr lang="en-US" sz="2800" dirty="0">
                <a:latin typeface="Gill Sans MT" charset="0"/>
              </a:rPr>
              <a:t>forwarding table</a:t>
            </a:r>
          </a:p>
        </p:txBody>
      </p:sp>
      <p:sp>
        <p:nvSpPr>
          <p:cNvPr id="133129" name="Text Box 76"/>
          <p:cNvSpPr txBox="1">
            <a:spLocks noChangeArrowheads="1"/>
          </p:cNvSpPr>
          <p:nvPr/>
        </p:nvSpPr>
        <p:spPr bwMode="auto">
          <a:xfrm>
            <a:off x="3862388" y="2466975"/>
            <a:ext cx="272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B-F equation says:</a:t>
            </a:r>
          </a:p>
        </p:txBody>
      </p:sp>
      <p:sp>
        <p:nvSpPr>
          <p:cNvPr id="8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21</a:t>
            </a:fld>
            <a:endParaRPr lang="en-US" sz="1200" dirty="0">
              <a:latin typeface="Tahoma" charset="0"/>
            </a:endParaRPr>
          </a:p>
        </p:txBody>
      </p:sp>
      <p:sp>
        <p:nvSpPr>
          <p:cNvPr id="8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9128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7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0668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13414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solidFill>
                  <a:srgbClr val="CC0000"/>
                </a:solidFill>
                <a:latin typeface="Gill Sans MT" charset="0"/>
              </a:rPr>
              <a:t>D</a:t>
            </a:r>
            <a:r>
              <a:rPr lang="en-US" baseline="-25000">
                <a:solidFill>
                  <a:srgbClr val="CC0000"/>
                </a:solidFill>
                <a:latin typeface="Gill Sans MT" charset="0"/>
              </a:rPr>
              <a:t>x</a:t>
            </a:r>
            <a:r>
              <a:rPr lang="en-US">
                <a:solidFill>
                  <a:srgbClr val="CC0000"/>
                </a:solidFill>
                <a:latin typeface="Gill Sans MT" charset="0"/>
              </a:rPr>
              <a:t>(y)</a:t>
            </a:r>
            <a:r>
              <a:rPr lang="en-US">
                <a:latin typeface="Gill Sans MT" charset="0"/>
              </a:rPr>
              <a:t> = estimate of least cost from x to y</a:t>
            </a:r>
          </a:p>
          <a:p>
            <a:pPr lvl="1"/>
            <a:r>
              <a:rPr lang="en-US">
                <a:latin typeface="Gill Sans MT" charset="0"/>
              </a:rPr>
              <a:t>x maintains  distance vector </a:t>
            </a:r>
            <a:r>
              <a:rPr lang="en-US" b="1">
                <a:solidFill>
                  <a:srgbClr val="CC0000"/>
                </a:solidFill>
                <a:latin typeface="Gill Sans MT" charset="0"/>
              </a:rPr>
              <a:t>D</a:t>
            </a:r>
            <a:r>
              <a:rPr lang="en-US" baseline="-25000">
                <a:solidFill>
                  <a:srgbClr val="CC0000"/>
                </a:solidFill>
                <a:latin typeface="Gill Sans MT" charset="0"/>
              </a:rPr>
              <a:t>x</a:t>
            </a:r>
            <a:r>
              <a:rPr lang="en-US">
                <a:solidFill>
                  <a:srgbClr val="CC0000"/>
                </a:solidFill>
                <a:latin typeface="Gill Sans MT" charset="0"/>
              </a:rPr>
              <a:t> = [D</a:t>
            </a:r>
            <a:r>
              <a:rPr lang="en-US" baseline="-25000">
                <a:solidFill>
                  <a:srgbClr val="CC0000"/>
                </a:solidFill>
                <a:latin typeface="Gill Sans MT" charset="0"/>
              </a:rPr>
              <a:t>x</a:t>
            </a:r>
            <a:r>
              <a:rPr lang="en-US">
                <a:solidFill>
                  <a:srgbClr val="CC0000"/>
                </a:solidFill>
                <a:latin typeface="Gill Sans MT" charset="0"/>
              </a:rPr>
              <a:t>(y): y </a:t>
            </a:r>
            <a:r>
              <a:rPr lang="ru-RU">
                <a:solidFill>
                  <a:srgbClr val="CC0000"/>
                </a:solidFill>
                <a:latin typeface="Gill Sans MT" charset="0"/>
              </a:rPr>
              <a:t>є</a:t>
            </a:r>
            <a:r>
              <a:rPr lang="en-US">
                <a:solidFill>
                  <a:srgbClr val="CC0000"/>
                </a:solidFill>
                <a:latin typeface="Gill Sans MT" charset="0"/>
              </a:rPr>
              <a:t> N ]</a:t>
            </a:r>
          </a:p>
          <a:p>
            <a:r>
              <a:rPr lang="en-US">
                <a:latin typeface="Gill Sans MT" charset="0"/>
              </a:rPr>
              <a:t>node x:</a:t>
            </a:r>
          </a:p>
          <a:p>
            <a:pPr lvl="1"/>
            <a:r>
              <a:rPr lang="en-US" sz="2800">
                <a:latin typeface="Gill Sans MT" charset="0"/>
              </a:rPr>
              <a:t>knows cost to each neighbor v: </a:t>
            </a:r>
            <a:r>
              <a:rPr lang="en-US" sz="2800">
                <a:solidFill>
                  <a:srgbClr val="CC0000"/>
                </a:solidFill>
                <a:latin typeface="Gill Sans MT" charset="0"/>
              </a:rPr>
              <a:t>c(x,v)</a:t>
            </a:r>
          </a:p>
          <a:p>
            <a:pPr lvl="1"/>
            <a:r>
              <a:rPr lang="en-US" sz="2800">
                <a:latin typeface="Gill Sans MT" charset="0"/>
              </a:rPr>
              <a:t>maintains its neighbors</a:t>
            </a:r>
            <a:r>
              <a:rPr lang="ja-JP" altLang="en-US" sz="2800">
                <a:latin typeface="Gill Sans MT" charset="0"/>
              </a:rPr>
              <a:t>’</a:t>
            </a:r>
            <a:r>
              <a:rPr lang="en-US" altLang="ja-JP" sz="2800">
                <a:latin typeface="Gill Sans MT" charset="0"/>
              </a:rPr>
              <a:t> distance vectors. For each neighbor v, x maintains </a:t>
            </a:r>
            <a:br>
              <a:rPr lang="en-US" altLang="ja-JP" sz="2800">
                <a:latin typeface="Gill Sans MT" charset="0"/>
              </a:rPr>
            </a:br>
            <a:r>
              <a:rPr lang="en-US" altLang="ja-JP" sz="2800" b="1">
                <a:solidFill>
                  <a:srgbClr val="CC0000"/>
                </a:solidFill>
                <a:latin typeface="Gill Sans MT" charset="0"/>
              </a:rPr>
              <a:t>D</a:t>
            </a:r>
            <a:r>
              <a:rPr lang="en-US" altLang="ja-JP" sz="2800" baseline="-25000">
                <a:solidFill>
                  <a:srgbClr val="CC0000"/>
                </a:solidFill>
                <a:latin typeface="Gill Sans MT" charset="0"/>
              </a:rPr>
              <a:t>v</a:t>
            </a:r>
            <a:r>
              <a:rPr lang="en-US" altLang="ja-JP" sz="2800">
                <a:solidFill>
                  <a:srgbClr val="CC0000"/>
                </a:solidFill>
                <a:latin typeface="Gill Sans MT" charset="0"/>
              </a:rPr>
              <a:t> = [D</a:t>
            </a:r>
            <a:r>
              <a:rPr lang="en-US" altLang="ja-JP" sz="2800" baseline="-25000">
                <a:solidFill>
                  <a:srgbClr val="CC0000"/>
                </a:solidFill>
                <a:latin typeface="Gill Sans MT" charset="0"/>
              </a:rPr>
              <a:t>v</a:t>
            </a:r>
            <a:r>
              <a:rPr lang="en-US" altLang="ja-JP" sz="2800">
                <a:solidFill>
                  <a:srgbClr val="CC0000"/>
                </a:solidFill>
                <a:latin typeface="Gill Sans MT" charset="0"/>
              </a:rPr>
              <a:t>(y): y </a:t>
            </a:r>
            <a:r>
              <a:rPr lang="ru-RU" altLang="ja-JP" sz="2800">
                <a:solidFill>
                  <a:srgbClr val="CC0000"/>
                </a:solidFill>
                <a:latin typeface="Gill Sans MT" charset="0"/>
              </a:rPr>
              <a:t>є</a:t>
            </a:r>
            <a:r>
              <a:rPr lang="en-US" altLang="ja-JP" sz="2800">
                <a:solidFill>
                  <a:srgbClr val="CC0000"/>
                </a:solidFill>
                <a:latin typeface="Gill Sans MT" charset="0"/>
              </a:rPr>
              <a:t> N ]</a:t>
            </a:r>
          </a:p>
          <a:p>
            <a:pPr>
              <a:buFont typeface="Wingdings" charset="0"/>
              <a:buNone/>
            </a:pPr>
            <a:endParaRPr lang="en-US">
              <a:solidFill>
                <a:srgbClr val="CC0000"/>
              </a:solidFill>
              <a:latin typeface="Gill Sans MT" charset="0"/>
            </a:endParaRPr>
          </a:p>
          <a:p>
            <a:endParaRPr lang="en-US">
              <a:latin typeface="Gill Sans MT" charset="0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22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7281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7772400" cy="241458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i="1">
                <a:solidFill>
                  <a:srgbClr val="CC0000"/>
                </a:solidFill>
                <a:cs typeface="+mn-cs"/>
              </a:rPr>
              <a:t>key idea:</a:t>
            </a:r>
            <a:r>
              <a:rPr lang="en-US" sz="3200">
                <a:solidFill>
                  <a:srgbClr val="CC0000"/>
                </a:solidFill>
                <a:cs typeface="+mn-cs"/>
              </a:rPr>
              <a:t> </a:t>
            </a:r>
          </a:p>
          <a:p>
            <a:pPr>
              <a:defRPr/>
            </a:pPr>
            <a:r>
              <a:rPr lang="en-US">
                <a:cs typeface="+mn-cs"/>
              </a:rPr>
              <a:t>from time-to-time, each node sends its own distance vector estimate to neighbors</a:t>
            </a:r>
          </a:p>
          <a:p>
            <a:pPr>
              <a:defRPr/>
            </a:pPr>
            <a:r>
              <a:rPr lang="en-US">
                <a:cs typeface="+mn-cs"/>
              </a:rPr>
              <a:t>when x receives new DV estimate from neighbor, it updates its own DV using B-F equation:</a:t>
            </a:r>
          </a:p>
        </p:txBody>
      </p:sp>
      <p:sp>
        <p:nvSpPr>
          <p:cNvPr id="135172" name="Rectangle 4"/>
          <p:cNvSpPr>
            <a:spLocks noChangeArrowheads="1"/>
          </p:cNvSpPr>
          <p:nvPr/>
        </p:nvSpPr>
        <p:spPr bwMode="auto">
          <a:xfrm>
            <a:off x="1003300" y="3821113"/>
            <a:ext cx="78168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r>
              <a:rPr lang="en-US" sz="2800" i="1">
                <a:solidFill>
                  <a:srgbClr val="CC0000"/>
                </a:solidFill>
                <a:cs typeface="Times New Roman" charset="0"/>
              </a:rPr>
              <a:t>D</a:t>
            </a:r>
            <a:r>
              <a:rPr lang="en-US" sz="2800" i="1" baseline="-30000">
                <a:solidFill>
                  <a:srgbClr val="CC0000"/>
                </a:solidFill>
                <a:cs typeface="Times New Roman" charset="0"/>
              </a:rPr>
              <a:t>x</a:t>
            </a:r>
            <a:r>
              <a:rPr lang="en-US" sz="2800" i="1">
                <a:solidFill>
                  <a:srgbClr val="CC0000"/>
                </a:solidFill>
                <a:cs typeface="Times New Roman" charset="0"/>
              </a:rPr>
              <a:t>(y) ← min</a:t>
            </a:r>
            <a:r>
              <a:rPr lang="en-US" sz="2800" i="1" baseline="-30000">
                <a:solidFill>
                  <a:srgbClr val="CC0000"/>
                </a:solidFill>
                <a:cs typeface="Times New Roman" charset="0"/>
              </a:rPr>
              <a:t>v</a:t>
            </a:r>
            <a:r>
              <a:rPr lang="en-US" sz="2800" i="1">
                <a:solidFill>
                  <a:srgbClr val="CC0000"/>
                </a:solidFill>
                <a:cs typeface="Times New Roman" charset="0"/>
              </a:rPr>
              <a:t>{c(x,v) + D</a:t>
            </a:r>
            <a:r>
              <a:rPr lang="en-US" sz="2800" i="1" baseline="-30000">
                <a:solidFill>
                  <a:srgbClr val="CC0000"/>
                </a:solidFill>
                <a:cs typeface="Times New Roman" charset="0"/>
              </a:rPr>
              <a:t>v</a:t>
            </a:r>
            <a:r>
              <a:rPr lang="en-US" sz="2800" i="1">
                <a:solidFill>
                  <a:srgbClr val="CC0000"/>
                </a:solidFill>
                <a:cs typeface="Times New Roman" charset="0"/>
              </a:rPr>
              <a:t>(y)}  for each node y </a:t>
            </a:r>
            <a:r>
              <a:rPr lang="en-US" sz="2800" i="1">
                <a:solidFill>
                  <a:srgbClr val="CC0000"/>
                </a:solidFill>
                <a:ea typeface="MS Mincho" charset="0"/>
                <a:cs typeface="MS Mincho" charset="0"/>
              </a:rPr>
              <a:t>∊</a:t>
            </a:r>
            <a:r>
              <a:rPr lang="en-US" sz="2800" i="1">
                <a:solidFill>
                  <a:srgbClr val="CC0000"/>
                </a:solidFill>
                <a:cs typeface="Times New Roman" charset="0"/>
              </a:rPr>
              <a:t> N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385763" y="4640263"/>
            <a:ext cx="7772400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800">
                <a:latin typeface="Gill Sans MT" charset="0"/>
              </a:rPr>
              <a:t>under minor, natural conditions, the estimate </a:t>
            </a:r>
            <a:r>
              <a:rPr lang="en-US" sz="2800" i="1">
                <a:latin typeface="Gill Sans MT" charset="0"/>
                <a:cs typeface="Times New Roman" charset="0"/>
              </a:rPr>
              <a:t>D</a:t>
            </a:r>
            <a:r>
              <a:rPr lang="en-US" sz="2800" i="1" baseline="-30000">
                <a:latin typeface="Gill Sans MT" charset="0"/>
                <a:cs typeface="Times New Roman" charset="0"/>
              </a:rPr>
              <a:t>x</a:t>
            </a:r>
            <a:r>
              <a:rPr lang="en-US" sz="2800" i="1">
                <a:latin typeface="Gill Sans MT" charset="0"/>
                <a:cs typeface="Times New Roman" charset="0"/>
              </a:rPr>
              <a:t>(y) converge to the actual least cost </a:t>
            </a:r>
            <a:r>
              <a:rPr lang="en-US" sz="2800">
                <a:latin typeface="Gill Sans MT" charset="0"/>
              </a:rPr>
              <a:t>d</a:t>
            </a:r>
            <a:r>
              <a:rPr lang="en-US" sz="2800" baseline="-25000">
                <a:latin typeface="Gill Sans MT" charset="0"/>
              </a:rPr>
              <a:t>x</a:t>
            </a:r>
            <a:r>
              <a:rPr lang="en-US" sz="2800">
                <a:latin typeface="Gill Sans MT" charset="0"/>
              </a:rPr>
              <a:t>(y)</a:t>
            </a:r>
            <a:r>
              <a:rPr lang="en-US" sz="2400">
                <a:latin typeface="Gill Sans MT" charset="0"/>
              </a:rPr>
              <a:t> </a:t>
            </a:r>
          </a:p>
        </p:txBody>
      </p:sp>
      <p:pic>
        <p:nvPicPr>
          <p:cNvPr id="135174" name="Picture 7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0668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2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23</a:t>
            </a:fld>
            <a:endParaRPr lang="en-US" sz="1200" dirty="0">
              <a:latin typeface="Tahoma" charset="0"/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950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61975" y="1417638"/>
            <a:ext cx="3781425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iterative, asynchronous:</a:t>
            </a:r>
            <a:r>
              <a:rPr lang="en-US">
                <a:solidFill>
                  <a:srgbClr val="FF0000"/>
                </a:solidFill>
                <a:latin typeface="Gill Sans MT" charset="0"/>
              </a:rPr>
              <a:t> </a:t>
            </a:r>
            <a:r>
              <a:rPr lang="en-US" sz="2400">
                <a:latin typeface="Gill Sans MT" charset="0"/>
              </a:rPr>
              <a:t>each local iteration caused by: </a:t>
            </a:r>
          </a:p>
          <a:p>
            <a:r>
              <a:rPr lang="en-US" sz="2400">
                <a:latin typeface="Gill Sans MT" charset="0"/>
              </a:rPr>
              <a:t>local link cost change </a:t>
            </a:r>
          </a:p>
          <a:p>
            <a:r>
              <a:rPr lang="en-US" sz="2400">
                <a:latin typeface="Gill Sans MT" charset="0"/>
              </a:rPr>
              <a:t>DV update message from neighbor</a:t>
            </a:r>
          </a:p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distributed:</a:t>
            </a:r>
          </a:p>
          <a:p>
            <a:r>
              <a:rPr lang="en-US" sz="2400">
                <a:latin typeface="Gill Sans MT" charset="0"/>
              </a:rPr>
              <a:t>each node notifies neighbors </a:t>
            </a:r>
            <a:r>
              <a:rPr lang="en-US" sz="2400" i="1">
                <a:latin typeface="Gill Sans MT" charset="0"/>
              </a:rPr>
              <a:t>only</a:t>
            </a:r>
            <a:r>
              <a:rPr lang="en-US" sz="2400">
                <a:latin typeface="Gill Sans MT" charset="0"/>
              </a:rPr>
              <a:t> when its DV changes</a:t>
            </a:r>
          </a:p>
          <a:p>
            <a:pPr lvl="1"/>
            <a:r>
              <a:rPr lang="en-US" sz="2000">
                <a:latin typeface="Gill Sans MT" charset="0"/>
              </a:rPr>
              <a:t>neighbors then notify their neighbors if necessary</a:t>
            </a:r>
            <a:endParaRPr lang="en-US">
              <a:latin typeface="Gill Sans MT" charset="0"/>
            </a:endParaRPr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5257800" y="1751013"/>
            <a:ext cx="3524250" cy="4141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>
              <a:latin typeface="Times New Roman" charset="0"/>
            </a:endParaRPr>
          </a:p>
          <a:p>
            <a:pPr>
              <a:spcBef>
                <a:spcPct val="50000"/>
              </a:spcBef>
            </a:pPr>
            <a:r>
              <a:rPr lang="en-US" i="1">
                <a:solidFill>
                  <a:srgbClr val="000099"/>
                </a:solidFill>
              </a:rPr>
              <a:t>wait</a:t>
            </a:r>
            <a:r>
              <a:rPr lang="en-US" sz="2000">
                <a:solidFill>
                  <a:srgbClr val="000099"/>
                </a:solidFill>
              </a:rPr>
              <a:t> </a:t>
            </a:r>
            <a:r>
              <a:rPr lang="en-US" sz="2000"/>
              <a:t>for (change in local link cost or msg from neighbor)</a:t>
            </a:r>
          </a:p>
          <a:p>
            <a:pPr>
              <a:spcBef>
                <a:spcPct val="50000"/>
              </a:spcBef>
            </a:pPr>
            <a:endParaRPr lang="en-US" sz="2000"/>
          </a:p>
          <a:p>
            <a:pPr>
              <a:spcBef>
                <a:spcPct val="50000"/>
              </a:spcBef>
            </a:pPr>
            <a:r>
              <a:rPr lang="en-US" i="1">
                <a:solidFill>
                  <a:srgbClr val="000099"/>
                </a:solidFill>
              </a:rPr>
              <a:t>recompute</a:t>
            </a:r>
            <a:r>
              <a:rPr lang="en-US" sz="2000"/>
              <a:t> estimates</a:t>
            </a:r>
          </a:p>
          <a:p>
            <a:pPr>
              <a:spcBef>
                <a:spcPct val="50000"/>
              </a:spcBef>
            </a:pPr>
            <a:endParaRPr lang="en-US" sz="2000"/>
          </a:p>
          <a:p>
            <a:pPr>
              <a:spcBef>
                <a:spcPct val="50000"/>
              </a:spcBef>
            </a:pPr>
            <a:r>
              <a:rPr lang="en-US" sz="2000"/>
              <a:t>if DV to any dest has changed, </a:t>
            </a:r>
            <a:r>
              <a:rPr lang="en-US" i="1">
                <a:solidFill>
                  <a:srgbClr val="000099"/>
                </a:solidFill>
              </a:rPr>
              <a:t>notify</a:t>
            </a:r>
            <a:r>
              <a:rPr lang="en-US" sz="2000"/>
              <a:t> neighbors </a:t>
            </a:r>
            <a:endParaRPr lang="en-US"/>
          </a:p>
          <a:p>
            <a:pPr algn="ctr">
              <a:spcBef>
                <a:spcPct val="50000"/>
              </a:spcBef>
            </a:pPr>
            <a:endParaRPr lang="en-US">
              <a:latin typeface="Times New Roman" charset="0"/>
            </a:endParaRPr>
          </a:p>
        </p:txBody>
      </p:sp>
      <p:sp>
        <p:nvSpPr>
          <p:cNvPr id="136197" name="Line 5"/>
          <p:cNvSpPr>
            <a:spLocks noChangeShapeType="1"/>
          </p:cNvSpPr>
          <p:nvPr/>
        </p:nvSpPr>
        <p:spPr bwMode="auto">
          <a:xfrm>
            <a:off x="6811963" y="3055938"/>
            <a:ext cx="0" cy="5905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198" name="Line 6"/>
          <p:cNvSpPr>
            <a:spLocks noChangeShapeType="1"/>
          </p:cNvSpPr>
          <p:nvPr/>
        </p:nvSpPr>
        <p:spPr bwMode="auto">
          <a:xfrm>
            <a:off x="6791325" y="4075113"/>
            <a:ext cx="0" cy="5905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199" name="Freeform 7"/>
          <p:cNvSpPr>
            <a:spLocks/>
          </p:cNvSpPr>
          <p:nvPr/>
        </p:nvSpPr>
        <p:spPr bwMode="auto">
          <a:xfrm>
            <a:off x="5229225" y="2160588"/>
            <a:ext cx="1552575" cy="3581400"/>
          </a:xfrm>
          <a:custGeom>
            <a:avLst/>
            <a:gdLst>
              <a:gd name="T0" fmla="*/ 2147483647 w 978"/>
              <a:gd name="T1" fmla="*/ 2147483647 h 2256"/>
              <a:gd name="T2" fmla="*/ 2147483647 w 978"/>
              <a:gd name="T3" fmla="*/ 2147483647 h 2256"/>
              <a:gd name="T4" fmla="*/ 0 w 978"/>
              <a:gd name="T5" fmla="*/ 2147483647 h 2256"/>
              <a:gd name="T6" fmla="*/ 0 w 978"/>
              <a:gd name="T7" fmla="*/ 0 h 2256"/>
              <a:gd name="T8" fmla="*/ 2147483647 w 978"/>
              <a:gd name="T9" fmla="*/ 0 h 2256"/>
              <a:gd name="T10" fmla="*/ 2147483647 w 978"/>
              <a:gd name="T11" fmla="*/ 2147483647 h 22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78"/>
              <a:gd name="T19" fmla="*/ 0 h 2256"/>
              <a:gd name="T20" fmla="*/ 978 w 978"/>
              <a:gd name="T21" fmla="*/ 2256 h 225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78" h="2256">
                <a:moveTo>
                  <a:pt x="960" y="2010"/>
                </a:moveTo>
                <a:lnTo>
                  <a:pt x="961" y="2256"/>
                </a:lnTo>
                <a:lnTo>
                  <a:pt x="0" y="2256"/>
                </a:lnTo>
                <a:lnTo>
                  <a:pt x="0" y="0"/>
                </a:lnTo>
                <a:lnTo>
                  <a:pt x="978" y="0"/>
                </a:lnTo>
                <a:lnTo>
                  <a:pt x="978" y="155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4916488" y="1327150"/>
            <a:ext cx="1625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each node:</a:t>
            </a:r>
          </a:p>
        </p:txBody>
      </p:sp>
      <p:pic>
        <p:nvPicPr>
          <p:cNvPr id="136201" name="Picture 10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0668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7" name="Rectangle 11"/>
          <p:cNvSpPr>
            <a:spLocks noGrp="1" noChangeArrowheads="1"/>
          </p:cNvSpPr>
          <p:nvPr>
            <p:ph type="title"/>
          </p:nvPr>
        </p:nvSpPr>
        <p:spPr>
          <a:xfrm>
            <a:off x="533400" y="2397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24</a:t>
            </a:fld>
            <a:endParaRPr lang="en-US" sz="1200" dirty="0">
              <a:latin typeface="Tahoma" charset="0"/>
            </a:endParaRPr>
          </a:p>
        </p:txBody>
      </p:sp>
      <p:sp>
        <p:nvSpPr>
          <p:cNvPr id="1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522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9" name="Line 3"/>
          <p:cNvSpPr>
            <a:spLocks noChangeShapeType="1"/>
          </p:cNvSpPr>
          <p:nvPr/>
        </p:nvSpPr>
        <p:spPr bwMode="auto">
          <a:xfrm>
            <a:off x="1219200" y="14478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20" name="Line 4"/>
          <p:cNvSpPr>
            <a:spLocks noChangeShapeType="1"/>
          </p:cNvSpPr>
          <p:nvPr/>
        </p:nvSpPr>
        <p:spPr bwMode="auto">
          <a:xfrm>
            <a:off x="914400" y="1676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21" name="Text Box 5"/>
          <p:cNvSpPr txBox="1">
            <a:spLocks noChangeArrowheads="1"/>
          </p:cNvSpPr>
          <p:nvPr/>
        </p:nvSpPr>
        <p:spPr bwMode="auto">
          <a:xfrm>
            <a:off x="1219200" y="12906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7222" name="Text Box 6"/>
          <p:cNvSpPr txBox="1">
            <a:spLocks noChangeArrowheads="1"/>
          </p:cNvSpPr>
          <p:nvPr/>
        </p:nvSpPr>
        <p:spPr bwMode="auto">
          <a:xfrm>
            <a:off x="914400" y="167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7223" name="Text Box 7"/>
          <p:cNvSpPr txBox="1">
            <a:spLocks noChangeArrowheads="1"/>
          </p:cNvSpPr>
          <p:nvPr/>
        </p:nvSpPr>
        <p:spPr bwMode="auto">
          <a:xfrm>
            <a:off x="914400" y="197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7224" name="Text Box 8"/>
          <p:cNvSpPr txBox="1">
            <a:spLocks noChangeArrowheads="1"/>
          </p:cNvSpPr>
          <p:nvPr/>
        </p:nvSpPr>
        <p:spPr bwMode="auto">
          <a:xfrm>
            <a:off x="914400" y="2281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7225" name="Text Box 9"/>
          <p:cNvSpPr txBox="1">
            <a:spLocks noChangeArrowheads="1"/>
          </p:cNvSpPr>
          <p:nvPr/>
        </p:nvSpPr>
        <p:spPr bwMode="auto">
          <a:xfrm>
            <a:off x="1219200" y="1671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sp>
        <p:nvSpPr>
          <p:cNvPr id="137226" name="Text Box 10"/>
          <p:cNvSpPr txBox="1">
            <a:spLocks noChangeArrowheads="1"/>
          </p:cNvSpPr>
          <p:nvPr/>
        </p:nvSpPr>
        <p:spPr bwMode="auto">
          <a:xfrm>
            <a:off x="12192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27" name="Text Box 11"/>
          <p:cNvSpPr txBox="1">
            <a:spLocks noChangeArrowheads="1"/>
          </p:cNvSpPr>
          <p:nvPr/>
        </p:nvSpPr>
        <p:spPr bwMode="auto">
          <a:xfrm>
            <a:off x="14478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28" name="Text Box 12"/>
          <p:cNvSpPr txBox="1">
            <a:spLocks noChangeArrowheads="1"/>
          </p:cNvSpPr>
          <p:nvPr/>
        </p:nvSpPr>
        <p:spPr bwMode="auto">
          <a:xfrm>
            <a:off x="18288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29" name="Text Box 13"/>
          <p:cNvSpPr txBox="1">
            <a:spLocks noChangeArrowheads="1"/>
          </p:cNvSpPr>
          <p:nvPr/>
        </p:nvSpPr>
        <p:spPr bwMode="auto">
          <a:xfrm>
            <a:off x="12192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30" name="Text Box 14"/>
          <p:cNvSpPr txBox="1">
            <a:spLocks noChangeArrowheads="1"/>
          </p:cNvSpPr>
          <p:nvPr/>
        </p:nvSpPr>
        <p:spPr bwMode="auto">
          <a:xfrm>
            <a:off x="14478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31" name="Text Box 15"/>
          <p:cNvSpPr txBox="1">
            <a:spLocks noChangeArrowheads="1"/>
          </p:cNvSpPr>
          <p:nvPr/>
        </p:nvSpPr>
        <p:spPr bwMode="auto">
          <a:xfrm>
            <a:off x="18288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32" name="Text Box 16"/>
          <p:cNvSpPr txBox="1">
            <a:spLocks noChangeArrowheads="1"/>
          </p:cNvSpPr>
          <p:nvPr/>
        </p:nvSpPr>
        <p:spPr bwMode="auto">
          <a:xfrm rot="-5400000">
            <a:off x="2650332" y="202644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7233" name="Text Box 17"/>
          <p:cNvSpPr txBox="1">
            <a:spLocks noChangeArrowheads="1"/>
          </p:cNvSpPr>
          <p:nvPr/>
        </p:nvSpPr>
        <p:spPr bwMode="auto">
          <a:xfrm>
            <a:off x="1352550" y="1158875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7234" name="Text Box 18"/>
          <p:cNvSpPr txBox="1">
            <a:spLocks noChangeArrowheads="1"/>
          </p:cNvSpPr>
          <p:nvPr/>
        </p:nvSpPr>
        <p:spPr bwMode="auto">
          <a:xfrm rot="-5400000">
            <a:off x="518319" y="381079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from</a:t>
            </a:r>
          </a:p>
        </p:txBody>
      </p:sp>
      <p:sp>
        <p:nvSpPr>
          <p:cNvPr id="137235" name="Text Box 19"/>
          <p:cNvSpPr txBox="1">
            <a:spLocks noChangeArrowheads="1"/>
          </p:cNvSpPr>
          <p:nvPr/>
        </p:nvSpPr>
        <p:spPr bwMode="auto">
          <a:xfrm rot="-5400000">
            <a:off x="518318" y="5618957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7236" name="Line 20"/>
          <p:cNvSpPr>
            <a:spLocks noChangeShapeType="1"/>
          </p:cNvSpPr>
          <p:nvPr/>
        </p:nvSpPr>
        <p:spPr bwMode="auto">
          <a:xfrm>
            <a:off x="3276600" y="14478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37" name="Line 21"/>
          <p:cNvSpPr>
            <a:spLocks noChangeShapeType="1"/>
          </p:cNvSpPr>
          <p:nvPr/>
        </p:nvSpPr>
        <p:spPr bwMode="auto">
          <a:xfrm>
            <a:off x="2971800" y="1676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38" name="Text Box 22"/>
          <p:cNvSpPr txBox="1">
            <a:spLocks noChangeArrowheads="1"/>
          </p:cNvSpPr>
          <p:nvPr/>
        </p:nvSpPr>
        <p:spPr bwMode="auto">
          <a:xfrm>
            <a:off x="3276600" y="12906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7239" name="Text Box 23"/>
          <p:cNvSpPr txBox="1">
            <a:spLocks noChangeArrowheads="1"/>
          </p:cNvSpPr>
          <p:nvPr/>
        </p:nvSpPr>
        <p:spPr bwMode="auto">
          <a:xfrm>
            <a:off x="2971800" y="167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7240" name="Text Box 24"/>
          <p:cNvSpPr txBox="1">
            <a:spLocks noChangeArrowheads="1"/>
          </p:cNvSpPr>
          <p:nvPr/>
        </p:nvSpPr>
        <p:spPr bwMode="auto">
          <a:xfrm>
            <a:off x="2971800" y="197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7241" name="Text Box 25"/>
          <p:cNvSpPr txBox="1">
            <a:spLocks noChangeArrowheads="1"/>
          </p:cNvSpPr>
          <p:nvPr/>
        </p:nvSpPr>
        <p:spPr bwMode="auto">
          <a:xfrm>
            <a:off x="2971800" y="2281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7242" name="Text Box 26"/>
          <p:cNvSpPr txBox="1">
            <a:spLocks noChangeArrowheads="1"/>
          </p:cNvSpPr>
          <p:nvPr/>
        </p:nvSpPr>
        <p:spPr bwMode="auto">
          <a:xfrm>
            <a:off x="3297238" y="16716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</a:t>
            </a:r>
          </a:p>
        </p:txBody>
      </p:sp>
      <p:sp>
        <p:nvSpPr>
          <p:cNvPr id="137243" name="Line 29"/>
          <p:cNvSpPr>
            <a:spLocks noChangeShapeType="1"/>
          </p:cNvSpPr>
          <p:nvPr/>
        </p:nvSpPr>
        <p:spPr bwMode="auto">
          <a:xfrm>
            <a:off x="1219200" y="32004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44" name="Line 30"/>
          <p:cNvSpPr>
            <a:spLocks noChangeShapeType="1"/>
          </p:cNvSpPr>
          <p:nvPr/>
        </p:nvSpPr>
        <p:spPr bwMode="auto">
          <a:xfrm>
            <a:off x="914400" y="3429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45" name="Text Box 31"/>
          <p:cNvSpPr txBox="1">
            <a:spLocks noChangeArrowheads="1"/>
          </p:cNvSpPr>
          <p:nvPr/>
        </p:nvSpPr>
        <p:spPr bwMode="auto">
          <a:xfrm>
            <a:off x="1219200" y="30432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7246" name="Text Box 32"/>
          <p:cNvSpPr txBox="1">
            <a:spLocks noChangeArrowheads="1"/>
          </p:cNvSpPr>
          <p:nvPr/>
        </p:nvSpPr>
        <p:spPr bwMode="auto">
          <a:xfrm>
            <a:off x="914400" y="3424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7247" name="Text Box 33"/>
          <p:cNvSpPr txBox="1">
            <a:spLocks noChangeArrowheads="1"/>
          </p:cNvSpPr>
          <p:nvPr/>
        </p:nvSpPr>
        <p:spPr bwMode="auto">
          <a:xfrm>
            <a:off x="914400" y="3729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7248" name="Text Box 34"/>
          <p:cNvSpPr txBox="1">
            <a:spLocks noChangeArrowheads="1"/>
          </p:cNvSpPr>
          <p:nvPr/>
        </p:nvSpPr>
        <p:spPr bwMode="auto">
          <a:xfrm>
            <a:off x="914400" y="4033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7249" name="Text Box 35"/>
          <p:cNvSpPr txBox="1">
            <a:spLocks noChangeArrowheads="1"/>
          </p:cNvSpPr>
          <p:nvPr/>
        </p:nvSpPr>
        <p:spPr bwMode="auto">
          <a:xfrm>
            <a:off x="1524000" y="34242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50" name="Text Box 36"/>
          <p:cNvSpPr txBox="1">
            <a:spLocks noChangeArrowheads="1"/>
          </p:cNvSpPr>
          <p:nvPr/>
        </p:nvSpPr>
        <p:spPr bwMode="auto">
          <a:xfrm>
            <a:off x="1828800" y="34242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51" name="Text Box 37"/>
          <p:cNvSpPr txBox="1">
            <a:spLocks noChangeArrowheads="1"/>
          </p:cNvSpPr>
          <p:nvPr/>
        </p:nvSpPr>
        <p:spPr bwMode="auto">
          <a:xfrm>
            <a:off x="12192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52" name="Text Box 38"/>
          <p:cNvSpPr txBox="1">
            <a:spLocks noChangeArrowheads="1"/>
          </p:cNvSpPr>
          <p:nvPr/>
        </p:nvSpPr>
        <p:spPr bwMode="auto">
          <a:xfrm>
            <a:off x="14478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53" name="Text Box 39"/>
          <p:cNvSpPr txBox="1">
            <a:spLocks noChangeArrowheads="1"/>
          </p:cNvSpPr>
          <p:nvPr/>
        </p:nvSpPr>
        <p:spPr bwMode="auto">
          <a:xfrm>
            <a:off x="18288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54" name="Text Box 40"/>
          <p:cNvSpPr txBox="1">
            <a:spLocks noChangeArrowheads="1"/>
          </p:cNvSpPr>
          <p:nvPr/>
        </p:nvSpPr>
        <p:spPr bwMode="auto">
          <a:xfrm>
            <a:off x="1341438" y="2933700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7255" name="Line 41"/>
          <p:cNvSpPr>
            <a:spLocks noChangeShapeType="1"/>
          </p:cNvSpPr>
          <p:nvPr/>
        </p:nvSpPr>
        <p:spPr bwMode="auto">
          <a:xfrm>
            <a:off x="1219200" y="50292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56" name="Line 42"/>
          <p:cNvSpPr>
            <a:spLocks noChangeShapeType="1"/>
          </p:cNvSpPr>
          <p:nvPr/>
        </p:nvSpPr>
        <p:spPr bwMode="auto">
          <a:xfrm>
            <a:off x="914400" y="5257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57" name="Text Box 43"/>
          <p:cNvSpPr txBox="1">
            <a:spLocks noChangeArrowheads="1"/>
          </p:cNvSpPr>
          <p:nvPr/>
        </p:nvSpPr>
        <p:spPr bwMode="auto">
          <a:xfrm>
            <a:off x="1219200" y="48720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7258" name="Text Box 44"/>
          <p:cNvSpPr txBox="1">
            <a:spLocks noChangeArrowheads="1"/>
          </p:cNvSpPr>
          <p:nvPr/>
        </p:nvSpPr>
        <p:spPr bwMode="auto">
          <a:xfrm>
            <a:off x="914400" y="5253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7259" name="Text Box 45"/>
          <p:cNvSpPr txBox="1">
            <a:spLocks noChangeArrowheads="1"/>
          </p:cNvSpPr>
          <p:nvPr/>
        </p:nvSpPr>
        <p:spPr bwMode="auto">
          <a:xfrm>
            <a:off x="914400" y="5557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7260" name="Text Box 46"/>
          <p:cNvSpPr txBox="1">
            <a:spLocks noChangeArrowheads="1"/>
          </p:cNvSpPr>
          <p:nvPr/>
        </p:nvSpPr>
        <p:spPr bwMode="auto">
          <a:xfrm>
            <a:off x="914400" y="5862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7261" name="Text Box 47"/>
          <p:cNvSpPr txBox="1">
            <a:spLocks noChangeArrowheads="1"/>
          </p:cNvSpPr>
          <p:nvPr/>
        </p:nvSpPr>
        <p:spPr bwMode="auto">
          <a:xfrm>
            <a:off x="1219200" y="5638800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62" name="Text Box 48"/>
          <p:cNvSpPr txBox="1">
            <a:spLocks noChangeArrowheads="1"/>
          </p:cNvSpPr>
          <p:nvPr/>
        </p:nvSpPr>
        <p:spPr bwMode="auto">
          <a:xfrm>
            <a:off x="1447800" y="5634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63" name="Text Box 49"/>
          <p:cNvSpPr txBox="1">
            <a:spLocks noChangeArrowheads="1"/>
          </p:cNvSpPr>
          <p:nvPr/>
        </p:nvSpPr>
        <p:spPr bwMode="auto">
          <a:xfrm>
            <a:off x="1828800" y="5634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7264" name="Text Box 50"/>
          <p:cNvSpPr txBox="1">
            <a:spLocks noChangeArrowheads="1"/>
          </p:cNvSpPr>
          <p:nvPr/>
        </p:nvSpPr>
        <p:spPr bwMode="auto">
          <a:xfrm>
            <a:off x="12192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</a:t>
            </a:r>
          </a:p>
        </p:txBody>
      </p:sp>
      <p:sp>
        <p:nvSpPr>
          <p:cNvPr id="137265" name="Text Box 51"/>
          <p:cNvSpPr txBox="1">
            <a:spLocks noChangeArrowheads="1"/>
          </p:cNvSpPr>
          <p:nvPr/>
        </p:nvSpPr>
        <p:spPr bwMode="auto">
          <a:xfrm>
            <a:off x="14478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1</a:t>
            </a:r>
          </a:p>
        </p:txBody>
      </p:sp>
      <p:sp>
        <p:nvSpPr>
          <p:cNvPr id="137266" name="Text Box 52"/>
          <p:cNvSpPr txBox="1">
            <a:spLocks noChangeArrowheads="1"/>
          </p:cNvSpPr>
          <p:nvPr/>
        </p:nvSpPr>
        <p:spPr bwMode="auto">
          <a:xfrm>
            <a:off x="18288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</a:t>
            </a:r>
          </a:p>
        </p:txBody>
      </p:sp>
      <p:sp>
        <p:nvSpPr>
          <p:cNvPr id="137267" name="Text Box 53"/>
          <p:cNvSpPr txBox="1">
            <a:spLocks noChangeArrowheads="1"/>
          </p:cNvSpPr>
          <p:nvPr/>
        </p:nvSpPr>
        <p:spPr bwMode="auto">
          <a:xfrm>
            <a:off x="1363663" y="4740275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7268" name="Text Box 54"/>
          <p:cNvSpPr txBox="1">
            <a:spLocks noChangeArrowheads="1"/>
          </p:cNvSpPr>
          <p:nvPr/>
        </p:nvSpPr>
        <p:spPr bwMode="auto">
          <a:xfrm>
            <a:off x="1219200" y="3500438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  <a:p>
            <a:r>
              <a:rPr lang="en-US" sz="1800"/>
              <a:t>2   0   1</a:t>
            </a:r>
          </a:p>
        </p:txBody>
      </p:sp>
      <p:sp>
        <p:nvSpPr>
          <p:cNvPr id="137269" name="Text Box 55"/>
          <p:cNvSpPr txBox="1">
            <a:spLocks noChangeArrowheads="1"/>
          </p:cNvSpPr>
          <p:nvPr/>
        </p:nvSpPr>
        <p:spPr bwMode="auto">
          <a:xfrm>
            <a:off x="1219200" y="5257800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 ∞  ∞</a:t>
            </a:r>
          </a:p>
        </p:txBody>
      </p:sp>
      <p:sp>
        <p:nvSpPr>
          <p:cNvPr id="137270" name="Text Box 56"/>
          <p:cNvSpPr txBox="1">
            <a:spLocks noChangeArrowheads="1"/>
          </p:cNvSpPr>
          <p:nvPr/>
        </p:nvSpPr>
        <p:spPr bwMode="auto">
          <a:xfrm>
            <a:off x="3260725" y="2006600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2   0   1</a:t>
            </a:r>
          </a:p>
        </p:txBody>
      </p:sp>
      <p:sp>
        <p:nvSpPr>
          <p:cNvPr id="137271" name="Text Box 57"/>
          <p:cNvSpPr txBox="1">
            <a:spLocks noChangeArrowheads="1"/>
          </p:cNvSpPr>
          <p:nvPr/>
        </p:nvSpPr>
        <p:spPr bwMode="auto">
          <a:xfrm>
            <a:off x="3260725" y="2322513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7   1   0</a:t>
            </a:r>
          </a:p>
        </p:txBody>
      </p:sp>
      <p:sp>
        <p:nvSpPr>
          <p:cNvPr id="137272" name="Line 58"/>
          <p:cNvSpPr>
            <a:spLocks noChangeShapeType="1"/>
          </p:cNvSpPr>
          <p:nvPr/>
        </p:nvSpPr>
        <p:spPr bwMode="auto">
          <a:xfrm>
            <a:off x="2209800" y="1981200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3" name="Line 59"/>
          <p:cNvSpPr>
            <a:spLocks noChangeShapeType="1"/>
          </p:cNvSpPr>
          <p:nvPr/>
        </p:nvSpPr>
        <p:spPr bwMode="auto">
          <a:xfrm>
            <a:off x="2133600" y="2057400"/>
            <a:ext cx="68580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4" name="Line 60"/>
          <p:cNvSpPr>
            <a:spLocks noChangeShapeType="1"/>
          </p:cNvSpPr>
          <p:nvPr/>
        </p:nvSpPr>
        <p:spPr bwMode="auto">
          <a:xfrm flipV="1">
            <a:off x="2133600" y="2514600"/>
            <a:ext cx="7620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5" name="Line 61"/>
          <p:cNvSpPr>
            <a:spLocks noChangeShapeType="1"/>
          </p:cNvSpPr>
          <p:nvPr/>
        </p:nvSpPr>
        <p:spPr bwMode="auto">
          <a:xfrm>
            <a:off x="2133600" y="4114800"/>
            <a:ext cx="6096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6" name="Line 62"/>
          <p:cNvSpPr>
            <a:spLocks noChangeShapeType="1"/>
          </p:cNvSpPr>
          <p:nvPr/>
        </p:nvSpPr>
        <p:spPr bwMode="auto">
          <a:xfrm flipV="1">
            <a:off x="2133600" y="2590800"/>
            <a:ext cx="838200" cy="342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7" name="Line 63"/>
          <p:cNvSpPr>
            <a:spLocks noChangeShapeType="1"/>
          </p:cNvSpPr>
          <p:nvPr/>
        </p:nvSpPr>
        <p:spPr bwMode="auto">
          <a:xfrm flipV="1">
            <a:off x="2209800" y="4343400"/>
            <a:ext cx="76200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8" name="Line 64"/>
          <p:cNvSpPr>
            <a:spLocks noChangeShapeType="1"/>
          </p:cNvSpPr>
          <p:nvPr/>
        </p:nvSpPr>
        <p:spPr bwMode="auto">
          <a:xfrm>
            <a:off x="609600" y="6345238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7279" name="Text Box 65"/>
          <p:cNvSpPr txBox="1">
            <a:spLocks noChangeArrowheads="1"/>
          </p:cNvSpPr>
          <p:nvPr/>
        </p:nvSpPr>
        <p:spPr bwMode="auto">
          <a:xfrm>
            <a:off x="6069013" y="61372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time</a:t>
            </a:r>
          </a:p>
        </p:txBody>
      </p:sp>
      <p:grpSp>
        <p:nvGrpSpPr>
          <p:cNvPr id="137280" name="Group 66"/>
          <p:cNvGrpSpPr>
            <a:grpSpLocks/>
          </p:cNvGrpSpPr>
          <p:nvPr/>
        </p:nvGrpSpPr>
        <p:grpSpPr bwMode="auto">
          <a:xfrm>
            <a:off x="6632575" y="2911475"/>
            <a:ext cx="2184400" cy="1212850"/>
            <a:chOff x="2352" y="0"/>
            <a:chExt cx="1376" cy="764"/>
          </a:xfrm>
        </p:grpSpPr>
        <p:sp>
          <p:nvSpPr>
            <p:cNvPr id="137296" name="Freeform 67"/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7297" name="Group 68"/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137298" name="Freeform 69"/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99" name="Oval 70"/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00" name="Line 71"/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01" name="Line 72"/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02" name="Rectangle 73"/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7303" name="Oval 74"/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04" name="Freeform 75"/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05" name="Freeform 76"/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7306" name="Group 77"/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137328" name="Rectangle 7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29" name="Text Box 79"/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x</a:t>
                  </a:r>
                  <a:endParaRPr lang="en-US"/>
                </a:p>
              </p:txBody>
            </p:sp>
          </p:grpSp>
          <p:grpSp>
            <p:nvGrpSpPr>
              <p:cNvPr id="137307" name="Group 80"/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137320" name="Oval 81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21" name="Line 82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22" name="Line 83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23" name="Rectangle 84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7324" name="Oval 85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7325" name="Group 86"/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137326" name="Rectangle 87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7327" name="Text Box 8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/>
                      <a:t>z</a:t>
                    </a:r>
                  </a:p>
                </p:txBody>
              </p:sp>
            </p:grpSp>
          </p:grpSp>
          <p:sp>
            <p:nvSpPr>
              <p:cNvPr id="137308" name="Text Box 89"/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1</a:t>
                </a:r>
                <a:endParaRPr lang="en-US"/>
              </a:p>
            </p:txBody>
          </p:sp>
          <p:sp>
            <p:nvSpPr>
              <p:cNvPr id="137309" name="Text Box 90"/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2</a:t>
                </a:r>
                <a:endParaRPr lang="en-US"/>
              </a:p>
            </p:txBody>
          </p:sp>
          <p:sp>
            <p:nvSpPr>
              <p:cNvPr id="137310" name="Text Box 91"/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7</a:t>
                </a:r>
                <a:endParaRPr lang="en-US"/>
              </a:p>
            </p:txBody>
          </p:sp>
          <p:grpSp>
            <p:nvGrpSpPr>
              <p:cNvPr id="137311" name="Group 92"/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137312" name="Oval 93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13" name="Line 94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14" name="Line 95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15" name="Rectangle 96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7316" name="Oval 97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7317" name="Group 98"/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137318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7319" name="Text Box 10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 sz="2000"/>
                      <a:t>y</a:t>
                    </a:r>
                    <a:endParaRPr lang="en-US"/>
                  </a:p>
                </p:txBody>
              </p:sp>
            </p:grpSp>
          </p:grpSp>
        </p:grpSp>
      </p:grpSp>
      <p:sp>
        <p:nvSpPr>
          <p:cNvPr id="137281" name="Text Box 101"/>
          <p:cNvSpPr txBox="1">
            <a:spLocks noChangeArrowheads="1"/>
          </p:cNvSpPr>
          <p:nvPr/>
        </p:nvSpPr>
        <p:spPr bwMode="auto">
          <a:xfrm>
            <a:off x="263525" y="1104900"/>
            <a:ext cx="920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x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7282" name="Oval 104"/>
          <p:cNvSpPr>
            <a:spLocks noChangeArrowheads="1"/>
          </p:cNvSpPr>
          <p:nvPr/>
        </p:nvSpPr>
        <p:spPr bwMode="auto">
          <a:xfrm>
            <a:off x="1219200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83" name="Oval 105"/>
          <p:cNvSpPr>
            <a:spLocks noChangeArrowheads="1"/>
          </p:cNvSpPr>
          <p:nvPr/>
        </p:nvSpPr>
        <p:spPr bwMode="auto">
          <a:xfrm>
            <a:off x="1219200" y="37338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84" name="Oval 106"/>
          <p:cNvSpPr>
            <a:spLocks noChangeArrowheads="1"/>
          </p:cNvSpPr>
          <p:nvPr/>
        </p:nvSpPr>
        <p:spPr bwMode="auto">
          <a:xfrm>
            <a:off x="1219200" y="59436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85" name="Oval 107"/>
          <p:cNvSpPr>
            <a:spLocks noChangeArrowheads="1"/>
          </p:cNvSpPr>
          <p:nvPr/>
        </p:nvSpPr>
        <p:spPr bwMode="auto">
          <a:xfrm>
            <a:off x="3297238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172" name="Rectangle 108"/>
          <p:cNvSpPr>
            <a:spLocks noChangeArrowheads="1"/>
          </p:cNvSpPr>
          <p:nvPr/>
        </p:nvSpPr>
        <p:spPr bwMode="auto">
          <a:xfrm>
            <a:off x="1590675" y="187325"/>
            <a:ext cx="4318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/>
            <a:r>
              <a:rPr lang="fr-FR">
                <a:solidFill>
                  <a:srgbClr val="000000"/>
                </a:solidFill>
                <a:cs typeface="Times New Roman" charset="0"/>
              </a:rPr>
              <a:t>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x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 = min{c(x,y) + 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y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(y), c(x,z) + 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z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(y)} </a:t>
            </a:r>
            <a:br>
              <a:rPr lang="fr-FR">
                <a:solidFill>
                  <a:srgbClr val="000000"/>
                </a:solidFill>
                <a:cs typeface="Times New Roman" charset="0"/>
              </a:rPr>
            </a:br>
            <a:r>
              <a:rPr lang="fr-FR">
                <a:solidFill>
                  <a:srgbClr val="000000"/>
                </a:solidFill>
                <a:cs typeface="Times New Roman" charset="0"/>
              </a:rPr>
              <a:t>             = min{2+0 , 7+1} = 2</a:t>
            </a:r>
          </a:p>
        </p:txBody>
      </p:sp>
      <p:sp>
        <p:nvSpPr>
          <p:cNvPr id="728173" name="Line 109"/>
          <p:cNvSpPr>
            <a:spLocks noChangeShapeType="1"/>
          </p:cNvSpPr>
          <p:nvPr/>
        </p:nvSpPr>
        <p:spPr bwMode="auto">
          <a:xfrm flipH="1">
            <a:off x="3760788" y="809625"/>
            <a:ext cx="809625" cy="966788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8174" name="Rectangle 110"/>
          <p:cNvSpPr>
            <a:spLocks noChangeArrowheads="1"/>
          </p:cNvSpPr>
          <p:nvPr/>
        </p:nvSpPr>
        <p:spPr bwMode="auto">
          <a:xfrm>
            <a:off x="6384925" y="28575"/>
            <a:ext cx="26670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fr-FR" i="1"/>
              <a:t>D</a:t>
            </a:r>
            <a:r>
              <a:rPr lang="fr-FR" i="1" baseline="-25000"/>
              <a:t>x</a:t>
            </a:r>
            <a:r>
              <a:rPr lang="fr-FR" i="1"/>
              <a:t>(z) = </a:t>
            </a:r>
            <a:r>
              <a:rPr lang="fr-FR"/>
              <a:t>min{</a:t>
            </a:r>
            <a:r>
              <a:rPr lang="fr-FR" i="1"/>
              <a:t>c(x,y) + </a:t>
            </a:r>
            <a:br>
              <a:rPr lang="fr-FR" i="1"/>
            </a:br>
            <a:r>
              <a:rPr lang="fr-FR" i="1"/>
              <a:t>      D</a:t>
            </a:r>
            <a:r>
              <a:rPr lang="fr-FR" i="1" baseline="-25000"/>
              <a:t>y</a:t>
            </a:r>
            <a:r>
              <a:rPr lang="fr-FR" i="1"/>
              <a:t>(z), c(x,z) + D</a:t>
            </a:r>
            <a:r>
              <a:rPr lang="fr-FR" i="1" baseline="-25000"/>
              <a:t>z</a:t>
            </a:r>
            <a:r>
              <a:rPr lang="fr-FR" i="1"/>
              <a:t>(z)</a:t>
            </a:r>
            <a:r>
              <a:rPr lang="fr-FR"/>
              <a:t>} </a:t>
            </a:r>
          </a:p>
          <a:p>
            <a:pPr algn="just">
              <a:lnSpc>
                <a:spcPct val="120000"/>
              </a:lnSpc>
            </a:pPr>
            <a:r>
              <a:rPr lang="fr-FR"/>
              <a:t>= min{2+1 , 7+0} = 3</a:t>
            </a:r>
          </a:p>
        </p:txBody>
      </p:sp>
      <p:sp>
        <p:nvSpPr>
          <p:cNvPr id="728175" name="Line 111"/>
          <p:cNvSpPr>
            <a:spLocks noChangeShapeType="1"/>
          </p:cNvSpPr>
          <p:nvPr/>
        </p:nvSpPr>
        <p:spPr bwMode="auto">
          <a:xfrm flipH="1">
            <a:off x="4179888" y="482600"/>
            <a:ext cx="2586037" cy="13335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8176" name="Text Box 112"/>
          <p:cNvSpPr txBox="1">
            <a:spLocks noChangeArrowheads="1"/>
          </p:cNvSpPr>
          <p:nvPr/>
        </p:nvSpPr>
        <p:spPr bwMode="auto">
          <a:xfrm>
            <a:off x="3922713" y="16748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</a:t>
            </a:r>
          </a:p>
        </p:txBody>
      </p:sp>
      <p:sp>
        <p:nvSpPr>
          <p:cNvPr id="728177" name="Text Box 113"/>
          <p:cNvSpPr txBox="1">
            <a:spLocks noChangeArrowheads="1"/>
          </p:cNvSpPr>
          <p:nvPr/>
        </p:nvSpPr>
        <p:spPr bwMode="auto">
          <a:xfrm>
            <a:off x="3579813" y="1679575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</a:t>
            </a:r>
          </a:p>
        </p:txBody>
      </p:sp>
      <p:sp>
        <p:nvSpPr>
          <p:cNvPr id="137292" name="Text Box 114"/>
          <p:cNvSpPr txBox="1">
            <a:spLocks noChangeArrowheads="1"/>
          </p:cNvSpPr>
          <p:nvPr/>
        </p:nvSpPr>
        <p:spPr bwMode="auto">
          <a:xfrm>
            <a:off x="292100" y="2851150"/>
            <a:ext cx="920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y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7293" name="Text Box 115"/>
          <p:cNvSpPr txBox="1">
            <a:spLocks noChangeArrowheads="1"/>
          </p:cNvSpPr>
          <p:nvPr/>
        </p:nvSpPr>
        <p:spPr bwMode="auto">
          <a:xfrm>
            <a:off x="311150" y="4699000"/>
            <a:ext cx="9080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z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7294" name="Text Box 117"/>
          <p:cNvSpPr txBox="1">
            <a:spLocks noChangeArrowheads="1"/>
          </p:cNvSpPr>
          <p:nvPr/>
        </p:nvSpPr>
        <p:spPr bwMode="auto">
          <a:xfrm>
            <a:off x="3413125" y="1143000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7295" name="Text Box 118"/>
          <p:cNvSpPr txBox="1">
            <a:spLocks noChangeArrowheads="1"/>
          </p:cNvSpPr>
          <p:nvPr/>
        </p:nvSpPr>
        <p:spPr bwMode="auto">
          <a:xfrm rot="-5400000">
            <a:off x="561182" y="2067719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25</a:t>
            </a:fld>
            <a:endParaRPr lang="en-US" sz="1200" dirty="0">
              <a:latin typeface="Tahoma" charset="0"/>
            </a:endParaRPr>
          </a:p>
        </p:txBody>
      </p:sp>
      <p:sp>
        <p:nvSpPr>
          <p:cNvPr id="11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0874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8172" grpId="0"/>
      <p:bldP spid="728173" grpId="0" animBg="1"/>
      <p:bldP spid="728174" grpId="0"/>
      <p:bldP spid="728175" grpId="0" animBg="1"/>
      <p:bldP spid="728176" grpId="0"/>
      <p:bldP spid="72817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3" name="Line 20"/>
          <p:cNvSpPr>
            <a:spLocks noChangeShapeType="1"/>
          </p:cNvSpPr>
          <p:nvPr/>
        </p:nvSpPr>
        <p:spPr bwMode="auto">
          <a:xfrm>
            <a:off x="5486400" y="15240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44" name="Line 21"/>
          <p:cNvSpPr>
            <a:spLocks noChangeShapeType="1"/>
          </p:cNvSpPr>
          <p:nvPr/>
        </p:nvSpPr>
        <p:spPr bwMode="auto">
          <a:xfrm>
            <a:off x="5181600" y="1752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45" name="Text Box 22"/>
          <p:cNvSpPr txBox="1">
            <a:spLocks noChangeArrowheads="1"/>
          </p:cNvSpPr>
          <p:nvPr/>
        </p:nvSpPr>
        <p:spPr bwMode="auto">
          <a:xfrm>
            <a:off x="5486400" y="13668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246" name="Text Box 23"/>
          <p:cNvSpPr txBox="1">
            <a:spLocks noChangeArrowheads="1"/>
          </p:cNvSpPr>
          <p:nvPr/>
        </p:nvSpPr>
        <p:spPr bwMode="auto">
          <a:xfrm>
            <a:off x="5181600" y="1747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247" name="Text Box 24"/>
          <p:cNvSpPr txBox="1">
            <a:spLocks noChangeArrowheads="1"/>
          </p:cNvSpPr>
          <p:nvPr/>
        </p:nvSpPr>
        <p:spPr bwMode="auto">
          <a:xfrm>
            <a:off x="5181600" y="2052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248" name="Text Box 25"/>
          <p:cNvSpPr txBox="1">
            <a:spLocks noChangeArrowheads="1"/>
          </p:cNvSpPr>
          <p:nvPr/>
        </p:nvSpPr>
        <p:spPr bwMode="auto">
          <a:xfrm>
            <a:off x="5181600" y="2357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249" name="Text Box 26"/>
          <p:cNvSpPr txBox="1">
            <a:spLocks noChangeArrowheads="1"/>
          </p:cNvSpPr>
          <p:nvPr/>
        </p:nvSpPr>
        <p:spPr bwMode="auto">
          <a:xfrm>
            <a:off x="5486400" y="1747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0  2   3</a:t>
            </a:r>
          </a:p>
        </p:txBody>
      </p:sp>
      <p:sp>
        <p:nvSpPr>
          <p:cNvPr id="138250" name="Text Box 27"/>
          <p:cNvSpPr txBox="1">
            <a:spLocks noChangeArrowheads="1"/>
          </p:cNvSpPr>
          <p:nvPr/>
        </p:nvSpPr>
        <p:spPr bwMode="auto">
          <a:xfrm rot="-5400000">
            <a:off x="4820443" y="2167732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251" name="Text Box 28"/>
          <p:cNvSpPr txBox="1">
            <a:spLocks noChangeArrowheads="1"/>
          </p:cNvSpPr>
          <p:nvPr/>
        </p:nvSpPr>
        <p:spPr bwMode="auto">
          <a:xfrm>
            <a:off x="5608638" y="1223963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252" name="Line 50"/>
          <p:cNvSpPr>
            <a:spLocks noChangeShapeType="1"/>
          </p:cNvSpPr>
          <p:nvPr/>
        </p:nvSpPr>
        <p:spPr bwMode="auto">
          <a:xfrm>
            <a:off x="3276600" y="32004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53" name="Line 51"/>
          <p:cNvSpPr>
            <a:spLocks noChangeShapeType="1"/>
          </p:cNvSpPr>
          <p:nvPr/>
        </p:nvSpPr>
        <p:spPr bwMode="auto">
          <a:xfrm>
            <a:off x="2971800" y="3429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54" name="Text Box 52"/>
          <p:cNvSpPr txBox="1">
            <a:spLocks noChangeArrowheads="1"/>
          </p:cNvSpPr>
          <p:nvPr/>
        </p:nvSpPr>
        <p:spPr bwMode="auto">
          <a:xfrm>
            <a:off x="3276600" y="30432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255" name="Text Box 53"/>
          <p:cNvSpPr txBox="1">
            <a:spLocks noChangeArrowheads="1"/>
          </p:cNvSpPr>
          <p:nvPr/>
        </p:nvSpPr>
        <p:spPr bwMode="auto">
          <a:xfrm>
            <a:off x="2971800" y="3424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256" name="Text Box 54"/>
          <p:cNvSpPr txBox="1">
            <a:spLocks noChangeArrowheads="1"/>
          </p:cNvSpPr>
          <p:nvPr/>
        </p:nvSpPr>
        <p:spPr bwMode="auto">
          <a:xfrm>
            <a:off x="2971800" y="3729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257" name="Text Box 55"/>
          <p:cNvSpPr txBox="1">
            <a:spLocks noChangeArrowheads="1"/>
          </p:cNvSpPr>
          <p:nvPr/>
        </p:nvSpPr>
        <p:spPr bwMode="auto">
          <a:xfrm>
            <a:off x="2971800" y="4033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258" name="Text Box 56"/>
          <p:cNvSpPr txBox="1">
            <a:spLocks noChangeArrowheads="1"/>
          </p:cNvSpPr>
          <p:nvPr/>
        </p:nvSpPr>
        <p:spPr bwMode="auto">
          <a:xfrm>
            <a:off x="3276600" y="34242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sp>
        <p:nvSpPr>
          <p:cNvPr id="138259" name="Text Box 57"/>
          <p:cNvSpPr txBox="1">
            <a:spLocks noChangeArrowheads="1"/>
          </p:cNvSpPr>
          <p:nvPr/>
        </p:nvSpPr>
        <p:spPr bwMode="auto">
          <a:xfrm rot="-5400000">
            <a:off x="2643981" y="3821907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260" name="Text Box 58"/>
          <p:cNvSpPr txBox="1">
            <a:spLocks noChangeArrowheads="1"/>
          </p:cNvSpPr>
          <p:nvPr/>
        </p:nvSpPr>
        <p:spPr bwMode="auto">
          <a:xfrm>
            <a:off x="3421063" y="2900363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261" name="Line 59"/>
          <p:cNvSpPr>
            <a:spLocks noChangeShapeType="1"/>
          </p:cNvSpPr>
          <p:nvPr/>
        </p:nvSpPr>
        <p:spPr bwMode="auto">
          <a:xfrm>
            <a:off x="5486400" y="32766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62" name="Line 60"/>
          <p:cNvSpPr>
            <a:spLocks noChangeShapeType="1"/>
          </p:cNvSpPr>
          <p:nvPr/>
        </p:nvSpPr>
        <p:spPr bwMode="auto">
          <a:xfrm>
            <a:off x="5181600" y="3505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63" name="Text Box 61"/>
          <p:cNvSpPr txBox="1">
            <a:spLocks noChangeArrowheads="1"/>
          </p:cNvSpPr>
          <p:nvPr/>
        </p:nvSpPr>
        <p:spPr bwMode="auto">
          <a:xfrm>
            <a:off x="5486400" y="31194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264" name="Text Box 62"/>
          <p:cNvSpPr txBox="1">
            <a:spLocks noChangeArrowheads="1"/>
          </p:cNvSpPr>
          <p:nvPr/>
        </p:nvSpPr>
        <p:spPr bwMode="auto">
          <a:xfrm>
            <a:off x="5181600" y="3500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265" name="Text Box 63"/>
          <p:cNvSpPr txBox="1">
            <a:spLocks noChangeArrowheads="1"/>
          </p:cNvSpPr>
          <p:nvPr/>
        </p:nvSpPr>
        <p:spPr bwMode="auto">
          <a:xfrm>
            <a:off x="5181600" y="3805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266" name="Text Box 64"/>
          <p:cNvSpPr txBox="1">
            <a:spLocks noChangeArrowheads="1"/>
          </p:cNvSpPr>
          <p:nvPr/>
        </p:nvSpPr>
        <p:spPr bwMode="auto">
          <a:xfrm>
            <a:off x="5181600" y="4110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267" name="Text Box 65"/>
          <p:cNvSpPr txBox="1">
            <a:spLocks noChangeArrowheads="1"/>
          </p:cNvSpPr>
          <p:nvPr/>
        </p:nvSpPr>
        <p:spPr bwMode="auto">
          <a:xfrm>
            <a:off x="5486400" y="35004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0  2   3</a:t>
            </a:r>
          </a:p>
        </p:txBody>
      </p:sp>
      <p:sp>
        <p:nvSpPr>
          <p:cNvPr id="138268" name="Text Box 66"/>
          <p:cNvSpPr txBox="1">
            <a:spLocks noChangeArrowheads="1"/>
          </p:cNvSpPr>
          <p:nvPr/>
        </p:nvSpPr>
        <p:spPr bwMode="auto">
          <a:xfrm rot="-5400000">
            <a:off x="4820443" y="3898107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269" name="Text Box 67"/>
          <p:cNvSpPr txBox="1">
            <a:spLocks noChangeArrowheads="1"/>
          </p:cNvSpPr>
          <p:nvPr/>
        </p:nvSpPr>
        <p:spPr bwMode="auto">
          <a:xfrm>
            <a:off x="5597525" y="2965450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270" name="Line 68"/>
          <p:cNvSpPr>
            <a:spLocks noChangeShapeType="1"/>
          </p:cNvSpPr>
          <p:nvPr/>
        </p:nvSpPr>
        <p:spPr bwMode="auto">
          <a:xfrm>
            <a:off x="5410200" y="49530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71" name="Line 69"/>
          <p:cNvSpPr>
            <a:spLocks noChangeShapeType="1"/>
          </p:cNvSpPr>
          <p:nvPr/>
        </p:nvSpPr>
        <p:spPr bwMode="auto">
          <a:xfrm>
            <a:off x="5105400" y="5181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72" name="Text Box 70"/>
          <p:cNvSpPr txBox="1">
            <a:spLocks noChangeArrowheads="1"/>
          </p:cNvSpPr>
          <p:nvPr/>
        </p:nvSpPr>
        <p:spPr bwMode="auto">
          <a:xfrm>
            <a:off x="5410200" y="47958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273" name="Text Box 71"/>
          <p:cNvSpPr txBox="1">
            <a:spLocks noChangeArrowheads="1"/>
          </p:cNvSpPr>
          <p:nvPr/>
        </p:nvSpPr>
        <p:spPr bwMode="auto">
          <a:xfrm>
            <a:off x="5105400" y="5176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274" name="Text Box 72"/>
          <p:cNvSpPr txBox="1">
            <a:spLocks noChangeArrowheads="1"/>
          </p:cNvSpPr>
          <p:nvPr/>
        </p:nvSpPr>
        <p:spPr bwMode="auto">
          <a:xfrm>
            <a:off x="5105400" y="548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275" name="Text Box 73"/>
          <p:cNvSpPr txBox="1">
            <a:spLocks noChangeArrowheads="1"/>
          </p:cNvSpPr>
          <p:nvPr/>
        </p:nvSpPr>
        <p:spPr bwMode="auto">
          <a:xfrm>
            <a:off x="5105400" y="578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276" name="Text Box 74"/>
          <p:cNvSpPr txBox="1">
            <a:spLocks noChangeArrowheads="1"/>
          </p:cNvSpPr>
          <p:nvPr/>
        </p:nvSpPr>
        <p:spPr bwMode="auto">
          <a:xfrm>
            <a:off x="5410200" y="5176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0  2   3</a:t>
            </a:r>
          </a:p>
        </p:txBody>
      </p:sp>
      <p:sp>
        <p:nvSpPr>
          <p:cNvPr id="138277" name="Text Box 75"/>
          <p:cNvSpPr txBox="1">
            <a:spLocks noChangeArrowheads="1"/>
          </p:cNvSpPr>
          <p:nvPr/>
        </p:nvSpPr>
        <p:spPr bwMode="auto">
          <a:xfrm rot="-5400000">
            <a:off x="4755357" y="556339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278" name="Text Box 76"/>
          <p:cNvSpPr txBox="1">
            <a:spLocks noChangeArrowheads="1"/>
          </p:cNvSpPr>
          <p:nvPr/>
        </p:nvSpPr>
        <p:spPr bwMode="auto">
          <a:xfrm>
            <a:off x="5521325" y="4664075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279" name="Line 77"/>
          <p:cNvSpPr>
            <a:spLocks noChangeShapeType="1"/>
          </p:cNvSpPr>
          <p:nvPr/>
        </p:nvSpPr>
        <p:spPr bwMode="auto">
          <a:xfrm>
            <a:off x="3276600" y="49530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80" name="Line 78"/>
          <p:cNvSpPr>
            <a:spLocks noChangeShapeType="1"/>
          </p:cNvSpPr>
          <p:nvPr/>
        </p:nvSpPr>
        <p:spPr bwMode="auto">
          <a:xfrm>
            <a:off x="2971800" y="5181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81" name="Text Box 79"/>
          <p:cNvSpPr txBox="1">
            <a:spLocks noChangeArrowheads="1"/>
          </p:cNvSpPr>
          <p:nvPr/>
        </p:nvSpPr>
        <p:spPr bwMode="auto">
          <a:xfrm>
            <a:off x="3276600" y="47958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282" name="Text Box 80"/>
          <p:cNvSpPr txBox="1">
            <a:spLocks noChangeArrowheads="1"/>
          </p:cNvSpPr>
          <p:nvPr/>
        </p:nvSpPr>
        <p:spPr bwMode="auto">
          <a:xfrm>
            <a:off x="2971800" y="5176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283" name="Text Box 81"/>
          <p:cNvSpPr txBox="1">
            <a:spLocks noChangeArrowheads="1"/>
          </p:cNvSpPr>
          <p:nvPr/>
        </p:nvSpPr>
        <p:spPr bwMode="auto">
          <a:xfrm>
            <a:off x="2971800" y="548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284" name="Text Box 82"/>
          <p:cNvSpPr txBox="1">
            <a:spLocks noChangeArrowheads="1"/>
          </p:cNvSpPr>
          <p:nvPr/>
        </p:nvSpPr>
        <p:spPr bwMode="auto">
          <a:xfrm>
            <a:off x="2971800" y="578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285" name="Text Box 83"/>
          <p:cNvSpPr txBox="1">
            <a:spLocks noChangeArrowheads="1"/>
          </p:cNvSpPr>
          <p:nvPr/>
        </p:nvSpPr>
        <p:spPr bwMode="auto">
          <a:xfrm>
            <a:off x="3276600" y="5176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sp>
        <p:nvSpPr>
          <p:cNvPr id="138286" name="Text Box 84"/>
          <p:cNvSpPr txBox="1">
            <a:spLocks noChangeArrowheads="1"/>
          </p:cNvSpPr>
          <p:nvPr/>
        </p:nvSpPr>
        <p:spPr bwMode="auto">
          <a:xfrm rot="-5400000">
            <a:off x="2643982" y="553164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287" name="Text Box 85"/>
          <p:cNvSpPr txBox="1">
            <a:spLocks noChangeArrowheads="1"/>
          </p:cNvSpPr>
          <p:nvPr/>
        </p:nvSpPr>
        <p:spPr bwMode="auto">
          <a:xfrm>
            <a:off x="3409950" y="4664075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288" name="Text Box 103"/>
          <p:cNvSpPr txBox="1">
            <a:spLocks noChangeArrowheads="1"/>
          </p:cNvSpPr>
          <p:nvPr/>
        </p:nvSpPr>
        <p:spPr bwMode="auto">
          <a:xfrm>
            <a:off x="3276600" y="3771900"/>
            <a:ext cx="882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2  0   1</a:t>
            </a:r>
          </a:p>
        </p:txBody>
      </p:sp>
      <p:sp>
        <p:nvSpPr>
          <p:cNvPr id="138289" name="Text Box 104"/>
          <p:cNvSpPr txBox="1">
            <a:spLocks noChangeArrowheads="1"/>
          </p:cNvSpPr>
          <p:nvPr/>
        </p:nvSpPr>
        <p:spPr bwMode="auto">
          <a:xfrm>
            <a:off x="3276600" y="4110038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7   1   0</a:t>
            </a:r>
          </a:p>
        </p:txBody>
      </p:sp>
      <p:sp>
        <p:nvSpPr>
          <p:cNvPr id="138290" name="Text Box 105"/>
          <p:cNvSpPr txBox="1">
            <a:spLocks noChangeArrowheads="1"/>
          </p:cNvSpPr>
          <p:nvPr/>
        </p:nvSpPr>
        <p:spPr bwMode="auto">
          <a:xfrm>
            <a:off x="3276600" y="5557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2  0   1</a:t>
            </a:r>
          </a:p>
        </p:txBody>
      </p:sp>
      <p:sp>
        <p:nvSpPr>
          <p:cNvPr id="138291" name="Text Box 106"/>
          <p:cNvSpPr txBox="1">
            <a:spLocks noChangeArrowheads="1"/>
          </p:cNvSpPr>
          <p:nvPr/>
        </p:nvSpPr>
        <p:spPr bwMode="auto">
          <a:xfrm>
            <a:off x="3276600" y="5862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3  1   0</a:t>
            </a:r>
          </a:p>
        </p:txBody>
      </p:sp>
      <p:sp>
        <p:nvSpPr>
          <p:cNvPr id="138292" name="Text Box 107"/>
          <p:cNvSpPr txBox="1">
            <a:spLocks noChangeArrowheads="1"/>
          </p:cNvSpPr>
          <p:nvPr/>
        </p:nvSpPr>
        <p:spPr bwMode="auto">
          <a:xfrm>
            <a:off x="5486400" y="2095500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2   0   1</a:t>
            </a:r>
          </a:p>
        </p:txBody>
      </p:sp>
      <p:sp>
        <p:nvSpPr>
          <p:cNvPr id="138293" name="Text Box 108"/>
          <p:cNvSpPr txBox="1">
            <a:spLocks noChangeArrowheads="1"/>
          </p:cNvSpPr>
          <p:nvPr/>
        </p:nvSpPr>
        <p:spPr bwMode="auto">
          <a:xfrm>
            <a:off x="5486400" y="2433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3  1   0</a:t>
            </a:r>
          </a:p>
        </p:txBody>
      </p:sp>
      <p:sp>
        <p:nvSpPr>
          <p:cNvPr id="138294" name="Text Box 109"/>
          <p:cNvSpPr txBox="1">
            <a:spLocks noChangeArrowheads="1"/>
          </p:cNvSpPr>
          <p:nvPr/>
        </p:nvSpPr>
        <p:spPr bwMode="auto">
          <a:xfrm>
            <a:off x="5486400" y="3825875"/>
            <a:ext cx="882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2  0   1</a:t>
            </a:r>
          </a:p>
        </p:txBody>
      </p:sp>
      <p:sp>
        <p:nvSpPr>
          <p:cNvPr id="138295" name="Text Box 110"/>
          <p:cNvSpPr txBox="1">
            <a:spLocks noChangeArrowheads="1"/>
          </p:cNvSpPr>
          <p:nvPr/>
        </p:nvSpPr>
        <p:spPr bwMode="auto">
          <a:xfrm>
            <a:off x="5410200" y="5862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3  1   0</a:t>
            </a:r>
          </a:p>
        </p:txBody>
      </p:sp>
      <p:sp>
        <p:nvSpPr>
          <p:cNvPr id="138296" name="Text Box 111"/>
          <p:cNvSpPr txBox="1">
            <a:spLocks noChangeArrowheads="1"/>
          </p:cNvSpPr>
          <p:nvPr/>
        </p:nvSpPr>
        <p:spPr bwMode="auto">
          <a:xfrm>
            <a:off x="5410200" y="5481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2  0   1</a:t>
            </a:r>
          </a:p>
        </p:txBody>
      </p:sp>
      <p:sp>
        <p:nvSpPr>
          <p:cNvPr id="138297" name="Text Box 112"/>
          <p:cNvSpPr txBox="1">
            <a:spLocks noChangeArrowheads="1"/>
          </p:cNvSpPr>
          <p:nvPr/>
        </p:nvSpPr>
        <p:spPr bwMode="auto">
          <a:xfrm>
            <a:off x="5486400" y="41100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3  1   0</a:t>
            </a:r>
          </a:p>
        </p:txBody>
      </p:sp>
      <p:sp>
        <p:nvSpPr>
          <p:cNvPr id="138298" name="Line 113"/>
          <p:cNvSpPr>
            <a:spLocks noChangeShapeType="1"/>
          </p:cNvSpPr>
          <p:nvPr/>
        </p:nvSpPr>
        <p:spPr bwMode="auto">
          <a:xfrm>
            <a:off x="2209800" y="1981200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99" name="Line 114"/>
          <p:cNvSpPr>
            <a:spLocks noChangeShapeType="1"/>
          </p:cNvSpPr>
          <p:nvPr/>
        </p:nvSpPr>
        <p:spPr bwMode="auto">
          <a:xfrm>
            <a:off x="2133600" y="2057400"/>
            <a:ext cx="68580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0" name="Line 116"/>
          <p:cNvSpPr>
            <a:spLocks noChangeShapeType="1"/>
          </p:cNvSpPr>
          <p:nvPr/>
        </p:nvSpPr>
        <p:spPr bwMode="auto">
          <a:xfrm>
            <a:off x="2133600" y="4114800"/>
            <a:ext cx="6096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1" name="Line 118"/>
          <p:cNvSpPr>
            <a:spLocks noChangeShapeType="1"/>
          </p:cNvSpPr>
          <p:nvPr/>
        </p:nvSpPr>
        <p:spPr bwMode="auto">
          <a:xfrm flipV="1">
            <a:off x="2209800" y="4343400"/>
            <a:ext cx="76200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2" name="Line 119"/>
          <p:cNvSpPr>
            <a:spLocks noChangeShapeType="1"/>
          </p:cNvSpPr>
          <p:nvPr/>
        </p:nvSpPr>
        <p:spPr bwMode="auto">
          <a:xfrm>
            <a:off x="4267200" y="1981200"/>
            <a:ext cx="7620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3" name="Line 120"/>
          <p:cNvSpPr>
            <a:spLocks noChangeShapeType="1"/>
          </p:cNvSpPr>
          <p:nvPr/>
        </p:nvSpPr>
        <p:spPr bwMode="auto">
          <a:xfrm>
            <a:off x="4191000" y="2057400"/>
            <a:ext cx="838200" cy="297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4" name="Line 121"/>
          <p:cNvSpPr>
            <a:spLocks noChangeShapeType="1"/>
          </p:cNvSpPr>
          <p:nvPr/>
        </p:nvSpPr>
        <p:spPr bwMode="auto">
          <a:xfrm flipV="1">
            <a:off x="4114800" y="2743200"/>
            <a:ext cx="1143000" cy="3200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5" name="Line 122"/>
          <p:cNvSpPr>
            <a:spLocks noChangeShapeType="1"/>
          </p:cNvSpPr>
          <p:nvPr/>
        </p:nvSpPr>
        <p:spPr bwMode="auto">
          <a:xfrm flipV="1">
            <a:off x="4114800" y="4419600"/>
            <a:ext cx="10668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6" name="Line 123"/>
          <p:cNvSpPr>
            <a:spLocks noChangeShapeType="1"/>
          </p:cNvSpPr>
          <p:nvPr/>
        </p:nvSpPr>
        <p:spPr bwMode="auto">
          <a:xfrm>
            <a:off x="609600" y="6345238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7" name="Text Box 124"/>
          <p:cNvSpPr txBox="1">
            <a:spLocks noChangeArrowheads="1"/>
          </p:cNvSpPr>
          <p:nvPr/>
        </p:nvSpPr>
        <p:spPr bwMode="auto">
          <a:xfrm>
            <a:off x="6069013" y="61372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time</a:t>
            </a:r>
          </a:p>
        </p:txBody>
      </p:sp>
      <p:sp>
        <p:nvSpPr>
          <p:cNvPr id="138308" name="Oval 167"/>
          <p:cNvSpPr>
            <a:spLocks noChangeArrowheads="1"/>
          </p:cNvSpPr>
          <p:nvPr/>
        </p:nvSpPr>
        <p:spPr bwMode="auto">
          <a:xfrm>
            <a:off x="3200400" y="5867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09" name="Line 174"/>
          <p:cNvSpPr>
            <a:spLocks noChangeShapeType="1"/>
          </p:cNvSpPr>
          <p:nvPr/>
        </p:nvSpPr>
        <p:spPr bwMode="auto">
          <a:xfrm>
            <a:off x="1219200" y="14478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10" name="Line 175"/>
          <p:cNvSpPr>
            <a:spLocks noChangeShapeType="1"/>
          </p:cNvSpPr>
          <p:nvPr/>
        </p:nvSpPr>
        <p:spPr bwMode="auto">
          <a:xfrm>
            <a:off x="914400" y="1676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11" name="Text Box 176"/>
          <p:cNvSpPr txBox="1">
            <a:spLocks noChangeArrowheads="1"/>
          </p:cNvSpPr>
          <p:nvPr/>
        </p:nvSpPr>
        <p:spPr bwMode="auto">
          <a:xfrm>
            <a:off x="1219200" y="12906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312" name="Text Box 177"/>
          <p:cNvSpPr txBox="1">
            <a:spLocks noChangeArrowheads="1"/>
          </p:cNvSpPr>
          <p:nvPr/>
        </p:nvSpPr>
        <p:spPr bwMode="auto">
          <a:xfrm>
            <a:off x="914400" y="167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313" name="Text Box 178"/>
          <p:cNvSpPr txBox="1">
            <a:spLocks noChangeArrowheads="1"/>
          </p:cNvSpPr>
          <p:nvPr/>
        </p:nvSpPr>
        <p:spPr bwMode="auto">
          <a:xfrm>
            <a:off x="914400" y="197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314" name="Text Box 179"/>
          <p:cNvSpPr txBox="1">
            <a:spLocks noChangeArrowheads="1"/>
          </p:cNvSpPr>
          <p:nvPr/>
        </p:nvSpPr>
        <p:spPr bwMode="auto">
          <a:xfrm>
            <a:off x="914400" y="2281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315" name="Text Box 180"/>
          <p:cNvSpPr txBox="1">
            <a:spLocks noChangeArrowheads="1"/>
          </p:cNvSpPr>
          <p:nvPr/>
        </p:nvSpPr>
        <p:spPr bwMode="auto">
          <a:xfrm>
            <a:off x="1219200" y="1671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sp>
        <p:nvSpPr>
          <p:cNvPr id="138316" name="Text Box 181"/>
          <p:cNvSpPr txBox="1">
            <a:spLocks noChangeArrowheads="1"/>
          </p:cNvSpPr>
          <p:nvPr/>
        </p:nvSpPr>
        <p:spPr bwMode="auto">
          <a:xfrm>
            <a:off x="12192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17" name="Text Box 182"/>
          <p:cNvSpPr txBox="1">
            <a:spLocks noChangeArrowheads="1"/>
          </p:cNvSpPr>
          <p:nvPr/>
        </p:nvSpPr>
        <p:spPr bwMode="auto">
          <a:xfrm>
            <a:off x="14478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18" name="Text Box 183"/>
          <p:cNvSpPr txBox="1">
            <a:spLocks noChangeArrowheads="1"/>
          </p:cNvSpPr>
          <p:nvPr/>
        </p:nvSpPr>
        <p:spPr bwMode="auto">
          <a:xfrm>
            <a:off x="1828800" y="20526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19" name="Text Box 184"/>
          <p:cNvSpPr txBox="1">
            <a:spLocks noChangeArrowheads="1"/>
          </p:cNvSpPr>
          <p:nvPr/>
        </p:nvSpPr>
        <p:spPr bwMode="auto">
          <a:xfrm>
            <a:off x="12192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20" name="Text Box 185"/>
          <p:cNvSpPr txBox="1">
            <a:spLocks noChangeArrowheads="1"/>
          </p:cNvSpPr>
          <p:nvPr/>
        </p:nvSpPr>
        <p:spPr bwMode="auto">
          <a:xfrm>
            <a:off x="14478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21" name="Text Box 186"/>
          <p:cNvSpPr txBox="1">
            <a:spLocks noChangeArrowheads="1"/>
          </p:cNvSpPr>
          <p:nvPr/>
        </p:nvSpPr>
        <p:spPr bwMode="auto">
          <a:xfrm>
            <a:off x="1828800" y="23574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22" name="Text Box 187"/>
          <p:cNvSpPr txBox="1">
            <a:spLocks noChangeArrowheads="1"/>
          </p:cNvSpPr>
          <p:nvPr/>
        </p:nvSpPr>
        <p:spPr bwMode="auto">
          <a:xfrm rot="-5400000">
            <a:off x="2650332" y="202644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323" name="Text Box 188"/>
          <p:cNvSpPr txBox="1">
            <a:spLocks noChangeArrowheads="1"/>
          </p:cNvSpPr>
          <p:nvPr/>
        </p:nvSpPr>
        <p:spPr bwMode="auto">
          <a:xfrm>
            <a:off x="1352550" y="1158875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324" name="Text Box 189"/>
          <p:cNvSpPr txBox="1">
            <a:spLocks noChangeArrowheads="1"/>
          </p:cNvSpPr>
          <p:nvPr/>
        </p:nvSpPr>
        <p:spPr bwMode="auto">
          <a:xfrm rot="-5400000">
            <a:off x="518319" y="3810794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from</a:t>
            </a:r>
          </a:p>
        </p:txBody>
      </p:sp>
      <p:sp>
        <p:nvSpPr>
          <p:cNvPr id="138325" name="Text Box 190"/>
          <p:cNvSpPr txBox="1">
            <a:spLocks noChangeArrowheads="1"/>
          </p:cNvSpPr>
          <p:nvPr/>
        </p:nvSpPr>
        <p:spPr bwMode="auto">
          <a:xfrm rot="-5400000">
            <a:off x="518318" y="5618957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38326" name="Line 191"/>
          <p:cNvSpPr>
            <a:spLocks noChangeShapeType="1"/>
          </p:cNvSpPr>
          <p:nvPr/>
        </p:nvSpPr>
        <p:spPr bwMode="auto">
          <a:xfrm>
            <a:off x="3276600" y="14478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27" name="Line 192"/>
          <p:cNvSpPr>
            <a:spLocks noChangeShapeType="1"/>
          </p:cNvSpPr>
          <p:nvPr/>
        </p:nvSpPr>
        <p:spPr bwMode="auto">
          <a:xfrm>
            <a:off x="2971800" y="1676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28" name="Text Box 193"/>
          <p:cNvSpPr txBox="1">
            <a:spLocks noChangeArrowheads="1"/>
          </p:cNvSpPr>
          <p:nvPr/>
        </p:nvSpPr>
        <p:spPr bwMode="auto">
          <a:xfrm>
            <a:off x="3276600" y="12906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329" name="Text Box 194"/>
          <p:cNvSpPr txBox="1">
            <a:spLocks noChangeArrowheads="1"/>
          </p:cNvSpPr>
          <p:nvPr/>
        </p:nvSpPr>
        <p:spPr bwMode="auto">
          <a:xfrm>
            <a:off x="2971800" y="1671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330" name="Text Box 195"/>
          <p:cNvSpPr txBox="1">
            <a:spLocks noChangeArrowheads="1"/>
          </p:cNvSpPr>
          <p:nvPr/>
        </p:nvSpPr>
        <p:spPr bwMode="auto">
          <a:xfrm>
            <a:off x="2971800" y="19764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331" name="Text Box 196"/>
          <p:cNvSpPr txBox="1">
            <a:spLocks noChangeArrowheads="1"/>
          </p:cNvSpPr>
          <p:nvPr/>
        </p:nvSpPr>
        <p:spPr bwMode="auto">
          <a:xfrm>
            <a:off x="2971800" y="2281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332" name="Text Box 197"/>
          <p:cNvSpPr txBox="1">
            <a:spLocks noChangeArrowheads="1"/>
          </p:cNvSpPr>
          <p:nvPr/>
        </p:nvSpPr>
        <p:spPr bwMode="auto">
          <a:xfrm>
            <a:off x="3297238" y="16716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</a:t>
            </a:r>
          </a:p>
        </p:txBody>
      </p:sp>
      <p:sp>
        <p:nvSpPr>
          <p:cNvPr id="138333" name="Line 198"/>
          <p:cNvSpPr>
            <a:spLocks noChangeShapeType="1"/>
          </p:cNvSpPr>
          <p:nvPr/>
        </p:nvSpPr>
        <p:spPr bwMode="auto">
          <a:xfrm>
            <a:off x="1219200" y="32004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34" name="Line 199"/>
          <p:cNvSpPr>
            <a:spLocks noChangeShapeType="1"/>
          </p:cNvSpPr>
          <p:nvPr/>
        </p:nvSpPr>
        <p:spPr bwMode="auto">
          <a:xfrm>
            <a:off x="914400" y="3429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35" name="Text Box 200"/>
          <p:cNvSpPr txBox="1">
            <a:spLocks noChangeArrowheads="1"/>
          </p:cNvSpPr>
          <p:nvPr/>
        </p:nvSpPr>
        <p:spPr bwMode="auto">
          <a:xfrm>
            <a:off x="1219200" y="30432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336" name="Text Box 201"/>
          <p:cNvSpPr txBox="1">
            <a:spLocks noChangeArrowheads="1"/>
          </p:cNvSpPr>
          <p:nvPr/>
        </p:nvSpPr>
        <p:spPr bwMode="auto">
          <a:xfrm>
            <a:off x="914400" y="34242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337" name="Text Box 202"/>
          <p:cNvSpPr txBox="1">
            <a:spLocks noChangeArrowheads="1"/>
          </p:cNvSpPr>
          <p:nvPr/>
        </p:nvSpPr>
        <p:spPr bwMode="auto">
          <a:xfrm>
            <a:off x="914400" y="3729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338" name="Text Box 203"/>
          <p:cNvSpPr txBox="1">
            <a:spLocks noChangeArrowheads="1"/>
          </p:cNvSpPr>
          <p:nvPr/>
        </p:nvSpPr>
        <p:spPr bwMode="auto">
          <a:xfrm>
            <a:off x="914400" y="4033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339" name="Text Box 204"/>
          <p:cNvSpPr txBox="1">
            <a:spLocks noChangeArrowheads="1"/>
          </p:cNvSpPr>
          <p:nvPr/>
        </p:nvSpPr>
        <p:spPr bwMode="auto">
          <a:xfrm>
            <a:off x="1524000" y="34242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40" name="Text Box 205"/>
          <p:cNvSpPr txBox="1">
            <a:spLocks noChangeArrowheads="1"/>
          </p:cNvSpPr>
          <p:nvPr/>
        </p:nvSpPr>
        <p:spPr bwMode="auto">
          <a:xfrm>
            <a:off x="1828800" y="34242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41" name="Text Box 206"/>
          <p:cNvSpPr txBox="1">
            <a:spLocks noChangeArrowheads="1"/>
          </p:cNvSpPr>
          <p:nvPr/>
        </p:nvSpPr>
        <p:spPr bwMode="auto">
          <a:xfrm>
            <a:off x="12192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42" name="Text Box 207"/>
          <p:cNvSpPr txBox="1">
            <a:spLocks noChangeArrowheads="1"/>
          </p:cNvSpPr>
          <p:nvPr/>
        </p:nvSpPr>
        <p:spPr bwMode="auto">
          <a:xfrm>
            <a:off x="14478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43" name="Text Box 208"/>
          <p:cNvSpPr txBox="1">
            <a:spLocks noChangeArrowheads="1"/>
          </p:cNvSpPr>
          <p:nvPr/>
        </p:nvSpPr>
        <p:spPr bwMode="auto">
          <a:xfrm>
            <a:off x="1828800" y="4110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44" name="Text Box 209"/>
          <p:cNvSpPr txBox="1">
            <a:spLocks noChangeArrowheads="1"/>
          </p:cNvSpPr>
          <p:nvPr/>
        </p:nvSpPr>
        <p:spPr bwMode="auto">
          <a:xfrm>
            <a:off x="1341438" y="2933700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345" name="Line 210"/>
          <p:cNvSpPr>
            <a:spLocks noChangeShapeType="1"/>
          </p:cNvSpPr>
          <p:nvPr/>
        </p:nvSpPr>
        <p:spPr bwMode="auto">
          <a:xfrm>
            <a:off x="1219200" y="50292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46" name="Line 211"/>
          <p:cNvSpPr>
            <a:spLocks noChangeShapeType="1"/>
          </p:cNvSpPr>
          <p:nvPr/>
        </p:nvSpPr>
        <p:spPr bwMode="auto">
          <a:xfrm>
            <a:off x="914400" y="5257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47" name="Text Box 212"/>
          <p:cNvSpPr txBox="1">
            <a:spLocks noChangeArrowheads="1"/>
          </p:cNvSpPr>
          <p:nvPr/>
        </p:nvSpPr>
        <p:spPr bwMode="auto">
          <a:xfrm>
            <a:off x="1219200" y="48720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   y   z</a:t>
            </a:r>
          </a:p>
        </p:txBody>
      </p:sp>
      <p:sp>
        <p:nvSpPr>
          <p:cNvPr id="138348" name="Text Box 213"/>
          <p:cNvSpPr txBox="1">
            <a:spLocks noChangeArrowheads="1"/>
          </p:cNvSpPr>
          <p:nvPr/>
        </p:nvSpPr>
        <p:spPr bwMode="auto">
          <a:xfrm>
            <a:off x="914400" y="52530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x</a:t>
            </a:r>
          </a:p>
        </p:txBody>
      </p:sp>
      <p:sp>
        <p:nvSpPr>
          <p:cNvPr id="138349" name="Text Box 214"/>
          <p:cNvSpPr txBox="1">
            <a:spLocks noChangeArrowheads="1"/>
          </p:cNvSpPr>
          <p:nvPr/>
        </p:nvSpPr>
        <p:spPr bwMode="auto">
          <a:xfrm>
            <a:off x="914400" y="55578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y</a:t>
            </a:r>
          </a:p>
        </p:txBody>
      </p:sp>
      <p:sp>
        <p:nvSpPr>
          <p:cNvPr id="138350" name="Text Box 215"/>
          <p:cNvSpPr txBox="1">
            <a:spLocks noChangeArrowheads="1"/>
          </p:cNvSpPr>
          <p:nvPr/>
        </p:nvSpPr>
        <p:spPr bwMode="auto">
          <a:xfrm>
            <a:off x="914400" y="586263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z</a:t>
            </a:r>
          </a:p>
        </p:txBody>
      </p:sp>
      <p:sp>
        <p:nvSpPr>
          <p:cNvPr id="138351" name="Text Box 216"/>
          <p:cNvSpPr txBox="1">
            <a:spLocks noChangeArrowheads="1"/>
          </p:cNvSpPr>
          <p:nvPr/>
        </p:nvSpPr>
        <p:spPr bwMode="auto">
          <a:xfrm>
            <a:off x="1219200" y="5638800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52" name="Text Box 217"/>
          <p:cNvSpPr txBox="1">
            <a:spLocks noChangeArrowheads="1"/>
          </p:cNvSpPr>
          <p:nvPr/>
        </p:nvSpPr>
        <p:spPr bwMode="auto">
          <a:xfrm>
            <a:off x="1447800" y="5634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53" name="Text Box 218"/>
          <p:cNvSpPr txBox="1">
            <a:spLocks noChangeArrowheads="1"/>
          </p:cNvSpPr>
          <p:nvPr/>
        </p:nvSpPr>
        <p:spPr bwMode="auto">
          <a:xfrm>
            <a:off x="1828800" y="5634038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</p:txBody>
      </p:sp>
      <p:sp>
        <p:nvSpPr>
          <p:cNvPr id="138354" name="Text Box 219"/>
          <p:cNvSpPr txBox="1">
            <a:spLocks noChangeArrowheads="1"/>
          </p:cNvSpPr>
          <p:nvPr/>
        </p:nvSpPr>
        <p:spPr bwMode="auto">
          <a:xfrm>
            <a:off x="12192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</a:t>
            </a:r>
          </a:p>
        </p:txBody>
      </p:sp>
      <p:sp>
        <p:nvSpPr>
          <p:cNvPr id="138355" name="Text Box 220"/>
          <p:cNvSpPr txBox="1">
            <a:spLocks noChangeArrowheads="1"/>
          </p:cNvSpPr>
          <p:nvPr/>
        </p:nvSpPr>
        <p:spPr bwMode="auto">
          <a:xfrm>
            <a:off x="14478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1</a:t>
            </a:r>
          </a:p>
        </p:txBody>
      </p:sp>
      <p:sp>
        <p:nvSpPr>
          <p:cNvPr id="138356" name="Text Box 221"/>
          <p:cNvSpPr txBox="1">
            <a:spLocks noChangeArrowheads="1"/>
          </p:cNvSpPr>
          <p:nvPr/>
        </p:nvSpPr>
        <p:spPr bwMode="auto">
          <a:xfrm>
            <a:off x="1828800" y="59388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</a:t>
            </a:r>
          </a:p>
        </p:txBody>
      </p:sp>
      <p:sp>
        <p:nvSpPr>
          <p:cNvPr id="138357" name="Text Box 222"/>
          <p:cNvSpPr txBox="1">
            <a:spLocks noChangeArrowheads="1"/>
          </p:cNvSpPr>
          <p:nvPr/>
        </p:nvSpPr>
        <p:spPr bwMode="auto">
          <a:xfrm>
            <a:off x="1363663" y="4740275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358" name="Text Box 223"/>
          <p:cNvSpPr txBox="1">
            <a:spLocks noChangeArrowheads="1"/>
          </p:cNvSpPr>
          <p:nvPr/>
        </p:nvSpPr>
        <p:spPr bwMode="auto">
          <a:xfrm>
            <a:off x="1219200" y="346710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</a:t>
            </a:r>
          </a:p>
          <a:p>
            <a:r>
              <a:rPr lang="en-US" sz="1800"/>
              <a:t>2   0   1</a:t>
            </a:r>
          </a:p>
        </p:txBody>
      </p:sp>
      <p:sp>
        <p:nvSpPr>
          <p:cNvPr id="138359" name="Text Box 224"/>
          <p:cNvSpPr txBox="1">
            <a:spLocks noChangeArrowheads="1"/>
          </p:cNvSpPr>
          <p:nvPr/>
        </p:nvSpPr>
        <p:spPr bwMode="auto">
          <a:xfrm>
            <a:off x="1219200" y="5257800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∞ ∞  ∞</a:t>
            </a:r>
          </a:p>
        </p:txBody>
      </p:sp>
      <p:sp>
        <p:nvSpPr>
          <p:cNvPr id="138360" name="Text Box 225"/>
          <p:cNvSpPr txBox="1">
            <a:spLocks noChangeArrowheads="1"/>
          </p:cNvSpPr>
          <p:nvPr/>
        </p:nvSpPr>
        <p:spPr bwMode="auto">
          <a:xfrm>
            <a:off x="3260725" y="2006600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2   0   1</a:t>
            </a:r>
          </a:p>
        </p:txBody>
      </p:sp>
      <p:sp>
        <p:nvSpPr>
          <p:cNvPr id="138361" name="Text Box 226"/>
          <p:cNvSpPr txBox="1">
            <a:spLocks noChangeArrowheads="1"/>
          </p:cNvSpPr>
          <p:nvPr/>
        </p:nvSpPr>
        <p:spPr bwMode="auto">
          <a:xfrm>
            <a:off x="3260725" y="2322513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7   1   0</a:t>
            </a:r>
          </a:p>
        </p:txBody>
      </p:sp>
      <p:sp>
        <p:nvSpPr>
          <p:cNvPr id="138362" name="Line 227"/>
          <p:cNvSpPr>
            <a:spLocks noChangeShapeType="1"/>
          </p:cNvSpPr>
          <p:nvPr/>
        </p:nvSpPr>
        <p:spPr bwMode="auto">
          <a:xfrm>
            <a:off x="2209800" y="1981200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3" name="Line 228"/>
          <p:cNvSpPr>
            <a:spLocks noChangeShapeType="1"/>
          </p:cNvSpPr>
          <p:nvPr/>
        </p:nvSpPr>
        <p:spPr bwMode="auto">
          <a:xfrm>
            <a:off x="2133600" y="2057400"/>
            <a:ext cx="68580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4" name="Line 229"/>
          <p:cNvSpPr>
            <a:spLocks noChangeShapeType="1"/>
          </p:cNvSpPr>
          <p:nvPr/>
        </p:nvSpPr>
        <p:spPr bwMode="auto">
          <a:xfrm flipV="1">
            <a:off x="2133600" y="2514600"/>
            <a:ext cx="7620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5" name="Line 230"/>
          <p:cNvSpPr>
            <a:spLocks noChangeShapeType="1"/>
          </p:cNvSpPr>
          <p:nvPr/>
        </p:nvSpPr>
        <p:spPr bwMode="auto">
          <a:xfrm>
            <a:off x="2133600" y="4114800"/>
            <a:ext cx="6096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6" name="Line 231"/>
          <p:cNvSpPr>
            <a:spLocks noChangeShapeType="1"/>
          </p:cNvSpPr>
          <p:nvPr/>
        </p:nvSpPr>
        <p:spPr bwMode="auto">
          <a:xfrm flipV="1">
            <a:off x="2133600" y="2590800"/>
            <a:ext cx="838200" cy="342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7" name="Line 232"/>
          <p:cNvSpPr>
            <a:spLocks noChangeShapeType="1"/>
          </p:cNvSpPr>
          <p:nvPr/>
        </p:nvSpPr>
        <p:spPr bwMode="auto">
          <a:xfrm flipV="1">
            <a:off x="2209800" y="4343400"/>
            <a:ext cx="76200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8" name="Line 233"/>
          <p:cNvSpPr>
            <a:spLocks noChangeShapeType="1"/>
          </p:cNvSpPr>
          <p:nvPr/>
        </p:nvSpPr>
        <p:spPr bwMode="auto">
          <a:xfrm>
            <a:off x="609600" y="6345238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9" name="Text Box 234"/>
          <p:cNvSpPr txBox="1">
            <a:spLocks noChangeArrowheads="1"/>
          </p:cNvSpPr>
          <p:nvPr/>
        </p:nvSpPr>
        <p:spPr bwMode="auto">
          <a:xfrm>
            <a:off x="6069013" y="61372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time</a:t>
            </a:r>
          </a:p>
        </p:txBody>
      </p:sp>
      <p:grpSp>
        <p:nvGrpSpPr>
          <p:cNvPr id="138370" name="Group 235"/>
          <p:cNvGrpSpPr>
            <a:grpSpLocks/>
          </p:cNvGrpSpPr>
          <p:nvPr/>
        </p:nvGrpSpPr>
        <p:grpSpPr bwMode="auto">
          <a:xfrm>
            <a:off x="6632575" y="2911475"/>
            <a:ext cx="2184400" cy="1212850"/>
            <a:chOff x="2352" y="0"/>
            <a:chExt cx="1376" cy="764"/>
          </a:xfrm>
        </p:grpSpPr>
        <p:sp>
          <p:nvSpPr>
            <p:cNvPr id="138386" name="Freeform 236"/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387" name="Group 237"/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138388" name="Freeform 238"/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89" name="Oval 239"/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0" name="Line 240"/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1" name="Line 241"/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2" name="Rectangle 242"/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8393" name="Oval 243"/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4" name="Freeform 244"/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5" name="Freeform 245"/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8396" name="Group 246"/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138418" name="Rectangle 24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9" name="Text Box 248"/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x</a:t>
                  </a:r>
                  <a:endParaRPr lang="en-US"/>
                </a:p>
              </p:txBody>
            </p:sp>
          </p:grpSp>
          <p:grpSp>
            <p:nvGrpSpPr>
              <p:cNvPr id="138397" name="Group 249"/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138410" name="Oval 250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1" name="Line 251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2" name="Line 252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3" name="Rectangle 253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8414" name="Oval 254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8415" name="Group 255"/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138416" name="Rectangle 256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17" name="Text Box 25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/>
                      <a:t>z</a:t>
                    </a:r>
                  </a:p>
                </p:txBody>
              </p:sp>
            </p:grpSp>
          </p:grpSp>
          <p:sp>
            <p:nvSpPr>
              <p:cNvPr id="138398" name="Text Box 258"/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1</a:t>
                </a:r>
                <a:endParaRPr lang="en-US"/>
              </a:p>
            </p:txBody>
          </p:sp>
          <p:sp>
            <p:nvSpPr>
              <p:cNvPr id="138399" name="Text Box 259"/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2</a:t>
                </a:r>
                <a:endParaRPr lang="en-US"/>
              </a:p>
            </p:txBody>
          </p:sp>
          <p:sp>
            <p:nvSpPr>
              <p:cNvPr id="138400" name="Text Box 260"/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7</a:t>
                </a:r>
                <a:endParaRPr lang="en-US"/>
              </a:p>
            </p:txBody>
          </p:sp>
          <p:grpSp>
            <p:nvGrpSpPr>
              <p:cNvPr id="138401" name="Group 261"/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138402" name="Oval 262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3" name="Line 263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4" name="Line 264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5" name="Rectangle 265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8406" name="Oval 266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8407" name="Group 267"/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138408" name="Rectangle 268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09" name="Text Box 26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 sz="2000"/>
                      <a:t>y</a:t>
                    </a:r>
                    <a:endParaRPr lang="en-US"/>
                  </a:p>
                </p:txBody>
              </p:sp>
            </p:grpSp>
          </p:grpSp>
        </p:grpSp>
      </p:grpSp>
      <p:sp>
        <p:nvSpPr>
          <p:cNvPr id="138371" name="Text Box 270"/>
          <p:cNvSpPr txBox="1">
            <a:spLocks noChangeArrowheads="1"/>
          </p:cNvSpPr>
          <p:nvPr/>
        </p:nvSpPr>
        <p:spPr bwMode="auto">
          <a:xfrm>
            <a:off x="263525" y="1104900"/>
            <a:ext cx="920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x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8372" name="Oval 271"/>
          <p:cNvSpPr>
            <a:spLocks noChangeArrowheads="1"/>
          </p:cNvSpPr>
          <p:nvPr/>
        </p:nvSpPr>
        <p:spPr bwMode="auto">
          <a:xfrm>
            <a:off x="1219200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3" name="Oval 272"/>
          <p:cNvSpPr>
            <a:spLocks noChangeArrowheads="1"/>
          </p:cNvSpPr>
          <p:nvPr/>
        </p:nvSpPr>
        <p:spPr bwMode="auto">
          <a:xfrm>
            <a:off x="1219200" y="37338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4" name="Oval 273"/>
          <p:cNvSpPr>
            <a:spLocks noChangeArrowheads="1"/>
          </p:cNvSpPr>
          <p:nvPr/>
        </p:nvSpPr>
        <p:spPr bwMode="auto">
          <a:xfrm>
            <a:off x="1219200" y="59436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5" name="Oval 274"/>
          <p:cNvSpPr>
            <a:spLocks noChangeArrowheads="1"/>
          </p:cNvSpPr>
          <p:nvPr/>
        </p:nvSpPr>
        <p:spPr bwMode="auto">
          <a:xfrm>
            <a:off x="3297238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6" name="Rectangle 275"/>
          <p:cNvSpPr>
            <a:spLocks noChangeArrowheads="1"/>
          </p:cNvSpPr>
          <p:nvPr/>
        </p:nvSpPr>
        <p:spPr bwMode="auto">
          <a:xfrm>
            <a:off x="1590675" y="187325"/>
            <a:ext cx="4318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/>
            <a:r>
              <a:rPr lang="fr-FR">
                <a:solidFill>
                  <a:srgbClr val="000000"/>
                </a:solidFill>
                <a:cs typeface="Times New Roman" charset="0"/>
              </a:rPr>
              <a:t>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x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 = min{c(x,y) + 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y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(y), c(x,z) + D</a:t>
            </a:r>
            <a:r>
              <a:rPr lang="fr-FR" baseline="-25000">
                <a:solidFill>
                  <a:srgbClr val="000000"/>
                </a:solidFill>
                <a:cs typeface="Times New Roman" charset="0"/>
              </a:rPr>
              <a:t>z</a:t>
            </a:r>
            <a:r>
              <a:rPr lang="fr-FR">
                <a:solidFill>
                  <a:srgbClr val="000000"/>
                </a:solidFill>
                <a:cs typeface="Times New Roman" charset="0"/>
              </a:rPr>
              <a:t>(y)} </a:t>
            </a:r>
            <a:br>
              <a:rPr lang="fr-FR">
                <a:solidFill>
                  <a:srgbClr val="000000"/>
                </a:solidFill>
                <a:cs typeface="Times New Roman" charset="0"/>
              </a:rPr>
            </a:br>
            <a:r>
              <a:rPr lang="fr-FR">
                <a:solidFill>
                  <a:srgbClr val="000000"/>
                </a:solidFill>
                <a:cs typeface="Times New Roman" charset="0"/>
              </a:rPr>
              <a:t>             = min{2+0 , 7+1} = 2</a:t>
            </a:r>
          </a:p>
        </p:txBody>
      </p:sp>
      <p:sp>
        <p:nvSpPr>
          <p:cNvPr id="138377" name="Line 276"/>
          <p:cNvSpPr>
            <a:spLocks noChangeShapeType="1"/>
          </p:cNvSpPr>
          <p:nvPr/>
        </p:nvSpPr>
        <p:spPr bwMode="auto">
          <a:xfrm flipH="1">
            <a:off x="3760788" y="809625"/>
            <a:ext cx="809625" cy="966788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78" name="Rectangle 277"/>
          <p:cNvSpPr>
            <a:spLocks noChangeArrowheads="1"/>
          </p:cNvSpPr>
          <p:nvPr/>
        </p:nvSpPr>
        <p:spPr bwMode="auto">
          <a:xfrm>
            <a:off x="6384925" y="28575"/>
            <a:ext cx="26670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fr-FR" i="1"/>
              <a:t>D</a:t>
            </a:r>
            <a:r>
              <a:rPr lang="fr-FR" i="1" baseline="-25000"/>
              <a:t>x</a:t>
            </a:r>
            <a:r>
              <a:rPr lang="fr-FR" i="1"/>
              <a:t>(z) = </a:t>
            </a:r>
            <a:r>
              <a:rPr lang="fr-FR"/>
              <a:t>min{</a:t>
            </a:r>
            <a:r>
              <a:rPr lang="fr-FR" i="1"/>
              <a:t>c(x,y) + </a:t>
            </a:r>
            <a:br>
              <a:rPr lang="fr-FR" i="1"/>
            </a:br>
            <a:r>
              <a:rPr lang="fr-FR" i="1"/>
              <a:t>      D</a:t>
            </a:r>
            <a:r>
              <a:rPr lang="fr-FR" i="1" baseline="-25000"/>
              <a:t>y</a:t>
            </a:r>
            <a:r>
              <a:rPr lang="fr-FR" i="1"/>
              <a:t>(z), c(x,z) + D</a:t>
            </a:r>
            <a:r>
              <a:rPr lang="fr-FR" i="1" baseline="-25000"/>
              <a:t>z</a:t>
            </a:r>
            <a:r>
              <a:rPr lang="fr-FR" i="1"/>
              <a:t>(z)</a:t>
            </a:r>
            <a:r>
              <a:rPr lang="fr-FR"/>
              <a:t>} </a:t>
            </a:r>
          </a:p>
          <a:p>
            <a:pPr algn="just">
              <a:lnSpc>
                <a:spcPct val="120000"/>
              </a:lnSpc>
            </a:pPr>
            <a:r>
              <a:rPr lang="fr-FR"/>
              <a:t>= min{2+1 , 7+0} = 3</a:t>
            </a:r>
          </a:p>
        </p:txBody>
      </p:sp>
      <p:sp>
        <p:nvSpPr>
          <p:cNvPr id="138379" name="Line 278"/>
          <p:cNvSpPr>
            <a:spLocks noChangeShapeType="1"/>
          </p:cNvSpPr>
          <p:nvPr/>
        </p:nvSpPr>
        <p:spPr bwMode="auto">
          <a:xfrm flipH="1">
            <a:off x="4179888" y="482600"/>
            <a:ext cx="2586037" cy="13335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80" name="Text Box 279"/>
          <p:cNvSpPr txBox="1">
            <a:spLocks noChangeArrowheads="1"/>
          </p:cNvSpPr>
          <p:nvPr/>
        </p:nvSpPr>
        <p:spPr bwMode="auto">
          <a:xfrm>
            <a:off x="3922713" y="16748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</a:t>
            </a:r>
          </a:p>
        </p:txBody>
      </p:sp>
      <p:sp>
        <p:nvSpPr>
          <p:cNvPr id="138381" name="Text Box 280"/>
          <p:cNvSpPr txBox="1">
            <a:spLocks noChangeArrowheads="1"/>
          </p:cNvSpPr>
          <p:nvPr/>
        </p:nvSpPr>
        <p:spPr bwMode="auto">
          <a:xfrm>
            <a:off x="3579813" y="1679575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</a:t>
            </a:r>
          </a:p>
        </p:txBody>
      </p:sp>
      <p:sp>
        <p:nvSpPr>
          <p:cNvPr id="138382" name="Text Box 281"/>
          <p:cNvSpPr txBox="1">
            <a:spLocks noChangeArrowheads="1"/>
          </p:cNvSpPr>
          <p:nvPr/>
        </p:nvSpPr>
        <p:spPr bwMode="auto">
          <a:xfrm>
            <a:off x="292100" y="2851150"/>
            <a:ext cx="920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y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8383" name="Text Box 282"/>
          <p:cNvSpPr txBox="1">
            <a:spLocks noChangeArrowheads="1"/>
          </p:cNvSpPr>
          <p:nvPr/>
        </p:nvSpPr>
        <p:spPr bwMode="auto">
          <a:xfrm>
            <a:off x="311150" y="4699000"/>
            <a:ext cx="9080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node z</a:t>
            </a:r>
          </a:p>
          <a:p>
            <a:pPr algn="r" eaLnBrk="1" hangingPunct="1">
              <a:lnSpc>
                <a:spcPct val="85000"/>
              </a:lnSpc>
            </a:pPr>
            <a:r>
              <a:rPr lang="en-US" sz="1800" b="1">
                <a:solidFill>
                  <a:srgbClr val="CC0000"/>
                </a:solidFill>
              </a:rPr>
              <a:t>table</a:t>
            </a:r>
          </a:p>
        </p:txBody>
      </p:sp>
      <p:sp>
        <p:nvSpPr>
          <p:cNvPr id="138384" name="Text Box 283"/>
          <p:cNvSpPr txBox="1">
            <a:spLocks noChangeArrowheads="1"/>
          </p:cNvSpPr>
          <p:nvPr/>
        </p:nvSpPr>
        <p:spPr bwMode="auto">
          <a:xfrm>
            <a:off x="3413125" y="1143000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cost to</a:t>
            </a:r>
          </a:p>
        </p:txBody>
      </p:sp>
      <p:sp>
        <p:nvSpPr>
          <p:cNvPr id="138385" name="Text Box 284"/>
          <p:cNvSpPr txBox="1">
            <a:spLocks noChangeArrowheads="1"/>
          </p:cNvSpPr>
          <p:nvPr/>
        </p:nvSpPr>
        <p:spPr bwMode="auto">
          <a:xfrm rot="-5400000">
            <a:off x="561182" y="2067719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/>
              <a:t>from</a:t>
            </a:r>
          </a:p>
        </p:txBody>
      </p:sp>
      <p:sp>
        <p:nvSpPr>
          <p:cNvPr id="18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26</a:t>
            </a:fld>
            <a:endParaRPr lang="en-US" sz="1200" dirty="0">
              <a:latin typeface="Tahoma" charset="0"/>
            </a:endParaRPr>
          </a:p>
        </p:txBody>
      </p:sp>
      <p:sp>
        <p:nvSpPr>
          <p:cNvPr id="18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418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7" name="Picture 15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4772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1008063"/>
          </a:xfrm>
        </p:spPr>
        <p:txBody>
          <a:bodyPr/>
          <a:lstStyle/>
          <a:p>
            <a:r>
              <a:rPr lang="en-US" sz="3600">
                <a:latin typeface="Gill Sans MT" charset="0"/>
              </a:rPr>
              <a:t>Distance vector: link cost changes</a:t>
            </a:r>
            <a:endParaRPr lang="en-US">
              <a:latin typeface="Gill Sans MT" charset="0"/>
            </a:endParaRPr>
          </a:p>
        </p:txBody>
      </p:sp>
      <p:sp>
        <p:nvSpPr>
          <p:cNvPr id="139269" name="Rectangle 3"/>
          <p:cNvSpPr>
            <a:spLocks noChangeArrowheads="1"/>
          </p:cNvSpPr>
          <p:nvPr/>
        </p:nvSpPr>
        <p:spPr bwMode="auto">
          <a:xfrm>
            <a:off x="552450" y="1400175"/>
            <a:ext cx="4867275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link cost changes: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node detects local link cost change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updates routing info, recalculates </a:t>
            </a:r>
            <a:br>
              <a:rPr lang="en-US" sz="2400">
                <a:latin typeface="Gill Sans MT" charset="0"/>
              </a:rPr>
            </a:br>
            <a:r>
              <a:rPr lang="en-US" sz="2400">
                <a:latin typeface="Gill Sans MT" charset="0"/>
              </a:rPr>
              <a:t>distance vector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if DV changes, notify neighbors</a:t>
            </a:r>
            <a:r>
              <a:rPr lang="en-US" sz="2200">
                <a:latin typeface="Gill Sans MT" charset="0"/>
              </a:rPr>
              <a:t> </a:t>
            </a:r>
          </a:p>
        </p:txBody>
      </p:sp>
      <p:sp>
        <p:nvSpPr>
          <p:cNvPr id="139270" name="Text Box 4"/>
          <p:cNvSpPr txBox="1">
            <a:spLocks noChangeArrowheads="1"/>
          </p:cNvSpPr>
          <p:nvPr/>
        </p:nvSpPr>
        <p:spPr bwMode="auto">
          <a:xfrm>
            <a:off x="314325" y="3694113"/>
            <a:ext cx="1000125" cy="126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ja-JP" altLang="en-US">
                <a:solidFill>
                  <a:srgbClr val="CC0000"/>
                </a:solidFill>
                <a:latin typeface="Gill Sans MT" charset="0"/>
              </a:rPr>
              <a:t>“</a:t>
            </a:r>
            <a:r>
              <a:rPr lang="en-US" altLang="ja-JP">
                <a:solidFill>
                  <a:srgbClr val="CC0000"/>
                </a:solidFill>
                <a:latin typeface="Gill Sans MT" charset="0"/>
              </a:rPr>
              <a:t>good</a:t>
            </a:r>
          </a:p>
          <a:p>
            <a:pPr>
              <a:lnSpc>
                <a:spcPct val="80000"/>
              </a:lnSpc>
            </a:pPr>
            <a:r>
              <a:rPr lang="en-US">
                <a:solidFill>
                  <a:srgbClr val="CC0000"/>
                </a:solidFill>
                <a:latin typeface="Gill Sans MT" charset="0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>
                <a:solidFill>
                  <a:srgbClr val="CC0000"/>
                </a:solidFill>
                <a:latin typeface="Gill Sans MT" charset="0"/>
              </a:rPr>
              <a:t>travels</a:t>
            </a:r>
          </a:p>
          <a:p>
            <a:pPr>
              <a:lnSpc>
                <a:spcPct val="80000"/>
              </a:lnSpc>
            </a:pPr>
            <a:r>
              <a:rPr lang="en-US">
                <a:solidFill>
                  <a:srgbClr val="CC0000"/>
                </a:solidFill>
                <a:latin typeface="Gill Sans MT" charset="0"/>
              </a:rPr>
              <a:t>fast</a:t>
            </a:r>
            <a:r>
              <a:rPr lang="ja-JP" altLang="en-US">
                <a:solidFill>
                  <a:srgbClr val="CC0000"/>
                </a:solidFill>
                <a:latin typeface="Gill Sans MT" charset="0"/>
              </a:rPr>
              <a:t>”</a:t>
            </a:r>
            <a:endParaRPr lang="en-US" sz="1600">
              <a:solidFill>
                <a:srgbClr val="CC0000"/>
              </a:solidFill>
              <a:latin typeface="Gill Sans MT" charset="0"/>
            </a:endParaRPr>
          </a:p>
        </p:txBody>
      </p:sp>
      <p:grpSp>
        <p:nvGrpSpPr>
          <p:cNvPr id="139271" name="Group 5"/>
          <p:cNvGrpSpPr>
            <a:grpSpLocks/>
          </p:cNvGrpSpPr>
          <p:nvPr/>
        </p:nvGrpSpPr>
        <p:grpSpPr bwMode="auto">
          <a:xfrm>
            <a:off x="5838825" y="1609725"/>
            <a:ext cx="2184400" cy="1314450"/>
            <a:chOff x="3625" y="1076"/>
            <a:chExt cx="1376" cy="828"/>
          </a:xfrm>
        </p:grpSpPr>
        <p:sp>
          <p:nvSpPr>
            <p:cNvPr id="139275" name="Freeform 6"/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6" name="Freeform 7"/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7" name="Oval 8"/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8" name="Line 9"/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9" name="Line 10"/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11"/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39281" name="Oval 12"/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2" name="Freeform 13"/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3" name="Freeform 14"/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9284" name="Group 15"/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39308" name="Rectangle 1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9" name="Text Box 17"/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Comic Sans MS" charset="0"/>
                  </a:rPr>
                  <a:t>x</a:t>
                </a:r>
                <a:endParaRPr lang="en-US">
                  <a:latin typeface="Times New Roman" charset="0"/>
                </a:endParaRPr>
              </a:p>
            </p:txBody>
          </p:sp>
        </p:grpSp>
        <p:grpSp>
          <p:nvGrpSpPr>
            <p:cNvPr id="139285" name="Group 18"/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39300" name="Oval 19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1" name="Line 20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2" name="Line 21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3" name="Rectangle 22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39304" name="Oval 23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9305" name="Group 24"/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39306" name="Rectangle 2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7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z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39286" name="Text Box 27"/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1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39287" name="Text Box 28"/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4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39288" name="Text Box 29"/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50</a:t>
              </a:r>
              <a:endParaRPr lang="en-US">
                <a:latin typeface="Times New Roman" charset="0"/>
              </a:endParaRPr>
            </a:p>
          </p:txBody>
        </p:sp>
        <p:grpSp>
          <p:nvGrpSpPr>
            <p:cNvPr id="139289" name="Group 30"/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39292" name="Oval 31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3" name="Line 32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4" name="Line 33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5" name="Rectangle 34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39296" name="Oval 35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9297" name="Group 36"/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39298" name="Rectangle 3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99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y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39290" name="Text Box 39"/>
            <p:cNvSpPr txBox="1">
              <a:spLocks noChangeArrowheads="1"/>
            </p:cNvSpPr>
            <p:nvPr/>
          </p:nvSpPr>
          <p:spPr bwMode="auto">
            <a:xfrm>
              <a:off x="3839" y="1076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39291" name="Line 40"/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30153" name="Rectangle 41"/>
          <p:cNvSpPr>
            <a:spLocks noChangeArrowheads="1"/>
          </p:cNvSpPr>
          <p:nvPr/>
        </p:nvSpPr>
        <p:spPr bwMode="auto">
          <a:xfrm>
            <a:off x="1698625" y="3633788"/>
            <a:ext cx="6691313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/>
              <a:t>t</a:t>
            </a:r>
            <a:r>
              <a:rPr lang="en-US" i="1" baseline="-25000"/>
              <a:t>0 </a:t>
            </a:r>
            <a:r>
              <a:rPr lang="en-US"/>
              <a:t>: </a:t>
            </a:r>
            <a:r>
              <a:rPr lang="en-US" i="1"/>
              <a:t>y</a:t>
            </a:r>
            <a:r>
              <a:rPr lang="en-US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/>
          </a:p>
        </p:txBody>
      </p:sp>
      <p:sp>
        <p:nvSpPr>
          <p:cNvPr id="730154" name="Rectangle 42"/>
          <p:cNvSpPr>
            <a:spLocks noChangeArrowheads="1"/>
          </p:cNvSpPr>
          <p:nvPr/>
        </p:nvSpPr>
        <p:spPr bwMode="auto">
          <a:xfrm>
            <a:off x="1711325" y="4327525"/>
            <a:ext cx="6503988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/>
              <a:t>t</a:t>
            </a:r>
            <a:r>
              <a:rPr lang="en-US" i="1" baseline="-25000"/>
              <a:t>1 </a:t>
            </a:r>
            <a:r>
              <a:rPr lang="en-US"/>
              <a:t>: </a:t>
            </a:r>
            <a:r>
              <a:rPr lang="en-US" i="1"/>
              <a:t>z</a:t>
            </a:r>
            <a:r>
              <a:rPr lang="en-US"/>
              <a:t> receives update from </a:t>
            </a:r>
            <a:r>
              <a:rPr lang="en-US" i="1"/>
              <a:t>y</a:t>
            </a:r>
            <a:r>
              <a:rPr lang="en-US"/>
              <a:t>, updates its table, computes new least cost to </a:t>
            </a:r>
            <a:r>
              <a:rPr lang="en-US" i="1"/>
              <a:t>x</a:t>
            </a:r>
            <a:r>
              <a:rPr lang="en-US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/>
          </a:p>
        </p:txBody>
      </p:sp>
      <p:sp>
        <p:nvSpPr>
          <p:cNvPr id="730155" name="Rectangle 43"/>
          <p:cNvSpPr>
            <a:spLocks noChangeArrowheads="1"/>
          </p:cNvSpPr>
          <p:nvPr/>
        </p:nvSpPr>
        <p:spPr bwMode="auto">
          <a:xfrm>
            <a:off x="1733550" y="5151438"/>
            <a:ext cx="715803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/>
              <a:t>t</a:t>
            </a:r>
            <a:r>
              <a:rPr lang="en-US" i="1" baseline="-25000"/>
              <a:t>2 </a:t>
            </a:r>
            <a:r>
              <a:rPr lang="en-US"/>
              <a:t>: </a:t>
            </a:r>
            <a:r>
              <a:rPr lang="en-US" i="1"/>
              <a:t>y</a:t>
            </a:r>
            <a:r>
              <a:rPr lang="en-US"/>
              <a:t> receives </a:t>
            </a:r>
            <a:r>
              <a:rPr lang="en-US" i="1"/>
              <a:t>z</a:t>
            </a:r>
            <a:r>
              <a:rPr lang="ja-JP" altLang="en-US"/>
              <a:t>’</a:t>
            </a:r>
            <a:r>
              <a:rPr lang="en-US" altLang="ja-JP"/>
              <a:t>s update, updates its distance table.  </a:t>
            </a:r>
            <a:r>
              <a:rPr lang="en-US" altLang="ja-JP" i="1"/>
              <a:t>y</a:t>
            </a:r>
            <a:r>
              <a:rPr lang="ja-JP" altLang="en-US"/>
              <a:t>’</a:t>
            </a:r>
            <a:r>
              <a:rPr lang="en-US" altLang="ja-JP"/>
              <a:t>s least costs do </a:t>
            </a:r>
            <a:r>
              <a:rPr lang="en-US" altLang="ja-JP" i="1"/>
              <a:t>not</a:t>
            </a:r>
            <a:r>
              <a:rPr lang="en-US" altLang="ja-JP"/>
              <a:t> change, so </a:t>
            </a:r>
            <a:r>
              <a:rPr lang="en-US" altLang="ja-JP" i="1"/>
              <a:t>y</a:t>
            </a:r>
            <a:r>
              <a:rPr lang="en-US" altLang="ja-JP"/>
              <a:t>  does </a:t>
            </a:r>
            <a:r>
              <a:rPr lang="en-US" altLang="ja-JP" i="1"/>
              <a:t>not</a:t>
            </a:r>
            <a:r>
              <a:rPr lang="en-US" altLang="ja-JP"/>
              <a:t> send a message to </a:t>
            </a:r>
            <a:r>
              <a:rPr lang="en-US" altLang="ja-JP" i="1"/>
              <a:t>z</a:t>
            </a:r>
            <a:r>
              <a:rPr lang="en-US" altLang="ja-JP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/>
          </a:p>
        </p:txBody>
      </p:sp>
      <p:sp>
        <p:nvSpPr>
          <p:cNvPr id="4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27</a:t>
            </a:fld>
            <a:endParaRPr lang="en-US" sz="1200" dirty="0">
              <a:latin typeface="Tahoma" charset="0"/>
            </a:endParaRPr>
          </a:p>
        </p:txBody>
      </p:sp>
      <p:sp>
        <p:nvSpPr>
          <p:cNvPr id="4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smtClean="0"/>
              <a:t>* Check </a:t>
            </a:r>
            <a:r>
              <a:rPr lang="en-US" sz="1400" dirty="0"/>
              <a:t>out the online interactive exercises for more </a:t>
            </a:r>
            <a:r>
              <a:rPr lang="en-US" sz="1400" dirty="0" smtClean="0"/>
              <a:t>examples: h</a:t>
            </a:r>
            <a:r>
              <a:rPr lang="en-US" sz="1200" dirty="0" smtClean="0"/>
              <a:t>ttp</a:t>
            </a:r>
            <a:r>
              <a:rPr lang="en-US" sz="1200" dirty="0"/>
              <a:t>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352354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0153" grpId="0"/>
      <p:bldP spid="730154" grpId="0"/>
      <p:bldP spid="73015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1" name="Picture 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4772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1008063"/>
          </a:xfrm>
        </p:spPr>
        <p:txBody>
          <a:bodyPr/>
          <a:lstStyle/>
          <a:p>
            <a:r>
              <a:rPr lang="en-US" sz="3600">
                <a:latin typeface="Gill Sans MT" charset="0"/>
              </a:rPr>
              <a:t>Distance vector: link cost changes</a:t>
            </a:r>
            <a:endParaRPr lang="en-US">
              <a:latin typeface="Gill Sans MT" charset="0"/>
            </a:endParaRPr>
          </a:p>
        </p:txBody>
      </p:sp>
      <p:sp>
        <p:nvSpPr>
          <p:cNvPr id="140293" name="Rectangle 4"/>
          <p:cNvSpPr>
            <a:spLocks noChangeArrowheads="1"/>
          </p:cNvSpPr>
          <p:nvPr/>
        </p:nvSpPr>
        <p:spPr bwMode="auto">
          <a:xfrm>
            <a:off x="552450" y="1400175"/>
            <a:ext cx="4867275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link cost changes: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node detects local link cost change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bad news travels slow</a:t>
            </a:r>
            <a:r>
              <a:rPr lang="en-US" sz="2400">
                <a:latin typeface="Gill Sans MT" charset="0"/>
              </a:rPr>
              <a:t> - </a:t>
            </a:r>
            <a:r>
              <a:rPr lang="ja-JP" altLang="en-US" sz="2400">
                <a:latin typeface="Gill Sans MT" charset="0"/>
              </a:rPr>
              <a:t>“</a:t>
            </a:r>
            <a:r>
              <a:rPr lang="en-US" altLang="ja-JP" sz="2400">
                <a:latin typeface="Gill Sans MT" charset="0"/>
              </a:rPr>
              <a:t>count to infinity</a:t>
            </a:r>
            <a:r>
              <a:rPr lang="ja-JP" altLang="en-US" sz="2400">
                <a:latin typeface="Gill Sans MT" charset="0"/>
              </a:rPr>
              <a:t>”</a:t>
            </a:r>
            <a:r>
              <a:rPr lang="en-US" altLang="ja-JP" sz="2400">
                <a:latin typeface="Gill Sans MT" charset="0"/>
              </a:rPr>
              <a:t> problem!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44 iterations before algorithm stabilizes: see text</a:t>
            </a:r>
          </a:p>
        </p:txBody>
      </p:sp>
      <p:grpSp>
        <p:nvGrpSpPr>
          <p:cNvPr id="140294" name="Group 6"/>
          <p:cNvGrpSpPr>
            <a:grpSpLocks/>
          </p:cNvGrpSpPr>
          <p:nvPr/>
        </p:nvGrpSpPr>
        <p:grpSpPr bwMode="auto">
          <a:xfrm>
            <a:off x="5838825" y="1609725"/>
            <a:ext cx="2184400" cy="1314450"/>
            <a:chOff x="3625" y="1076"/>
            <a:chExt cx="1376" cy="828"/>
          </a:xfrm>
        </p:grpSpPr>
        <p:sp>
          <p:nvSpPr>
            <p:cNvPr id="140296" name="Freeform 7"/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7" name="Freeform 8"/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8" name="Oval 9"/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9" name="Line 10"/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0" name="Line 11"/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1" name="Rectangle 12"/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40302" name="Oval 13"/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3" name="Freeform 14"/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4" name="Freeform 15"/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0305" name="Group 16"/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40329" name="Rectangle 1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30" name="Text Box 18"/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Comic Sans MS" charset="0"/>
                  </a:rPr>
                  <a:t>x</a:t>
                </a:r>
                <a:endParaRPr lang="en-US">
                  <a:latin typeface="Times New Roman" charset="0"/>
                </a:endParaRPr>
              </a:p>
            </p:txBody>
          </p:sp>
        </p:grpSp>
        <p:grpSp>
          <p:nvGrpSpPr>
            <p:cNvPr id="140306" name="Group 19"/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40321" name="Oval 20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2" name="Line 21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3" name="Line 22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4" name="Rectangle 23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40325" name="Oval 24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0326" name="Group 25"/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40327" name="Rectangle 2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328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z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40307" name="Text Box 28"/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1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08" name="Text Box 29"/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4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09" name="Text Box 30"/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50</a:t>
              </a:r>
              <a:endParaRPr lang="en-US">
                <a:latin typeface="Times New Roman" charset="0"/>
              </a:endParaRPr>
            </a:p>
          </p:txBody>
        </p:sp>
        <p:grpSp>
          <p:nvGrpSpPr>
            <p:cNvPr id="140310" name="Group 31"/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40313" name="Oval 32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4" name="Line 33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5" name="Line 34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6" name="Rectangle 35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40317" name="Oval 36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0318" name="Group 37"/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40319" name="Rectangle 3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320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y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40311" name="Text Box 40"/>
            <p:cNvSpPr txBox="1">
              <a:spLocks noChangeArrowheads="1"/>
            </p:cNvSpPr>
            <p:nvPr/>
          </p:nvSpPr>
          <p:spPr bwMode="auto">
            <a:xfrm>
              <a:off x="3784" y="1076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Comic Sans MS" charset="0"/>
                </a:rPr>
                <a:t>60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12" name="Line 41"/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0295" name="Rectangle 45"/>
          <p:cNvSpPr>
            <a:spLocks noChangeArrowheads="1"/>
          </p:cNvSpPr>
          <p:nvPr/>
        </p:nvSpPr>
        <p:spPr bwMode="auto">
          <a:xfrm>
            <a:off x="604838" y="3787775"/>
            <a:ext cx="7210425" cy="148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  <a:latin typeface="Gill Sans MT" charset="0"/>
              </a:rPr>
              <a:t>poisoned reverse:</a:t>
            </a:r>
            <a:r>
              <a:rPr lang="en-US" sz="2000">
                <a:latin typeface="Gill Sans MT" charset="0"/>
              </a:rPr>
              <a:t>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If Z routes through Y to get to X :</a:t>
            </a:r>
          </a:p>
          <a:p>
            <a:pPr marL="742950" lvl="1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000">
                <a:latin typeface="Gill Sans MT" charset="0"/>
              </a:rPr>
              <a:t>Z tells Y its (Z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s) distance to X is infinite (so Y won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t route to X via Z)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>
                <a:latin typeface="Gill Sans MT" charset="0"/>
              </a:rPr>
              <a:t>will this completely solve count to infinity problem?</a:t>
            </a:r>
          </a:p>
        </p:txBody>
      </p:sp>
      <p:sp>
        <p:nvSpPr>
          <p:cNvPr id="4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28</a:t>
            </a:fld>
            <a:endParaRPr lang="en-US" sz="1200" dirty="0">
              <a:latin typeface="Tahoma" charset="0"/>
            </a:endParaRPr>
          </a:p>
        </p:txBody>
      </p:sp>
      <p:sp>
        <p:nvSpPr>
          <p:cNvPr id="4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4560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5" name="Picture 7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048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1" name="Rectangle 2"/>
          <p:cNvSpPr>
            <a:spLocks noGrp="1" noChangeArrowheads="1"/>
          </p:cNvSpPr>
          <p:nvPr>
            <p:ph type="title"/>
          </p:nvPr>
        </p:nvSpPr>
        <p:spPr>
          <a:xfrm>
            <a:off x="544513" y="452438"/>
            <a:ext cx="7772400" cy="528637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Comparison of LS and DV algorithms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3875" y="1295400"/>
            <a:ext cx="4029075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message complexity</a:t>
            </a:r>
          </a:p>
          <a:p>
            <a:r>
              <a:rPr lang="en-US" sz="2000" b="1" i="1">
                <a:solidFill>
                  <a:srgbClr val="CC0000"/>
                </a:solidFill>
                <a:latin typeface="Gill Sans MT" charset="0"/>
              </a:rPr>
              <a:t>LS:</a:t>
            </a:r>
            <a:r>
              <a:rPr lang="en-US" sz="2000">
                <a:latin typeface="Gill Sans MT" charset="0"/>
              </a:rPr>
              <a:t> with n nodes, E links, O(nE) msgs sent  </a:t>
            </a:r>
          </a:p>
          <a:p>
            <a:r>
              <a:rPr lang="en-US" sz="2000" b="1" i="1">
                <a:solidFill>
                  <a:srgbClr val="CC0000"/>
                </a:solidFill>
                <a:latin typeface="Gill Sans MT" charset="0"/>
              </a:rPr>
              <a:t>DV:</a:t>
            </a:r>
            <a:r>
              <a:rPr lang="en-US" sz="2000">
                <a:solidFill>
                  <a:srgbClr val="FF0000"/>
                </a:solidFill>
                <a:latin typeface="Gill Sans MT" charset="0"/>
              </a:rPr>
              <a:t> </a:t>
            </a:r>
            <a:r>
              <a:rPr lang="en-US" sz="2000">
                <a:latin typeface="Gill Sans MT" charset="0"/>
              </a:rPr>
              <a:t>exchange between neighbors only</a:t>
            </a:r>
          </a:p>
          <a:p>
            <a:pPr lvl="1"/>
            <a:r>
              <a:rPr lang="en-US" sz="2000">
                <a:latin typeface="Gill Sans MT" charset="0"/>
              </a:rPr>
              <a:t>convergence time varies</a:t>
            </a:r>
          </a:p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speed of convergence</a:t>
            </a:r>
          </a:p>
          <a:p>
            <a:r>
              <a:rPr lang="en-US" sz="2000" b="1" i="1">
                <a:solidFill>
                  <a:srgbClr val="CC0000"/>
                </a:solidFill>
                <a:latin typeface="Gill Sans MT" charset="0"/>
              </a:rPr>
              <a:t>LS:</a:t>
            </a:r>
            <a:r>
              <a:rPr lang="en-US" sz="2000">
                <a:latin typeface="Gill Sans MT" charset="0"/>
              </a:rPr>
              <a:t> O(n</a:t>
            </a:r>
            <a:r>
              <a:rPr lang="en-US" sz="2000" b="1" baseline="30000">
                <a:latin typeface="Gill Sans MT" charset="0"/>
              </a:rPr>
              <a:t>2</a:t>
            </a:r>
            <a:r>
              <a:rPr lang="en-US" sz="2000">
                <a:latin typeface="Gill Sans MT" charset="0"/>
              </a:rPr>
              <a:t>) algorithm requires O(nE) msgs</a:t>
            </a:r>
          </a:p>
          <a:p>
            <a:pPr lvl="1"/>
            <a:r>
              <a:rPr lang="en-US" sz="2000">
                <a:latin typeface="Gill Sans MT" charset="0"/>
              </a:rPr>
              <a:t>may have oscillations</a:t>
            </a:r>
            <a:endParaRPr lang="en-US" sz="1800">
              <a:latin typeface="Gill Sans MT" charset="0"/>
            </a:endParaRPr>
          </a:p>
          <a:p>
            <a:r>
              <a:rPr lang="en-US" sz="2000" b="1" i="1">
                <a:solidFill>
                  <a:srgbClr val="CC0000"/>
                </a:solidFill>
                <a:latin typeface="Gill Sans MT" charset="0"/>
              </a:rPr>
              <a:t>DV:</a:t>
            </a:r>
            <a:r>
              <a:rPr lang="en-US" sz="2000">
                <a:latin typeface="Gill Sans MT" charset="0"/>
              </a:rPr>
              <a:t> convergence time varies</a:t>
            </a:r>
          </a:p>
          <a:p>
            <a:pPr lvl="1"/>
            <a:r>
              <a:rPr lang="en-US" sz="2000">
                <a:latin typeface="Gill Sans MT" charset="0"/>
              </a:rPr>
              <a:t>may be routing loops</a:t>
            </a:r>
          </a:p>
          <a:p>
            <a:pPr lvl="1"/>
            <a:r>
              <a:rPr lang="en-US" sz="2000">
                <a:latin typeface="Gill Sans MT" charset="0"/>
              </a:rPr>
              <a:t>count-to-infinity problem</a:t>
            </a:r>
            <a:endParaRPr lang="en-US" sz="1800">
              <a:latin typeface="Gill Sans MT" charset="0"/>
            </a:endParaRP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43450" y="1328738"/>
            <a:ext cx="4010025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robustness:</a:t>
            </a:r>
            <a:r>
              <a:rPr lang="en-US" sz="2400">
                <a:latin typeface="Gill Sans MT" charset="0"/>
              </a:rPr>
              <a:t> what happens if router malfunctions?</a:t>
            </a:r>
          </a:p>
          <a:p>
            <a:pPr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LS:</a:t>
            </a:r>
            <a:r>
              <a:rPr lang="en-US" sz="2400">
                <a:latin typeface="Gill Sans MT" charset="0"/>
              </a:rPr>
              <a:t> </a:t>
            </a:r>
          </a:p>
          <a:p>
            <a:pPr lvl="1"/>
            <a:r>
              <a:rPr lang="en-US" sz="2000">
                <a:latin typeface="Gill Sans MT" charset="0"/>
              </a:rPr>
              <a:t>node can advertise incorrect </a:t>
            </a:r>
            <a:r>
              <a:rPr lang="en-US" sz="2000" i="1">
                <a:solidFill>
                  <a:srgbClr val="000099"/>
                </a:solidFill>
                <a:latin typeface="Gill Sans MT" charset="0"/>
              </a:rPr>
              <a:t>link</a:t>
            </a:r>
            <a:r>
              <a:rPr lang="en-US" sz="2000">
                <a:latin typeface="Gill Sans MT" charset="0"/>
              </a:rPr>
              <a:t> cost</a:t>
            </a:r>
          </a:p>
          <a:p>
            <a:pPr lvl="1"/>
            <a:r>
              <a:rPr lang="en-US" sz="2000">
                <a:latin typeface="Gill Sans MT" charset="0"/>
              </a:rPr>
              <a:t>each node computes only its </a:t>
            </a:r>
            <a:r>
              <a:rPr lang="en-US" sz="2000" i="1">
                <a:latin typeface="Gill Sans MT" charset="0"/>
              </a:rPr>
              <a:t>own</a:t>
            </a:r>
            <a:r>
              <a:rPr lang="en-US" sz="2000">
                <a:latin typeface="Gill Sans MT" charset="0"/>
              </a:rPr>
              <a:t> table</a:t>
            </a:r>
          </a:p>
          <a:p>
            <a:pPr>
              <a:buFont typeface="Wingdings" charset="0"/>
              <a:buNone/>
            </a:pPr>
            <a:r>
              <a:rPr lang="en-US" sz="2400" i="1">
                <a:solidFill>
                  <a:srgbClr val="CC0000"/>
                </a:solidFill>
                <a:latin typeface="Gill Sans MT" charset="0"/>
              </a:rPr>
              <a:t>DV:</a:t>
            </a:r>
          </a:p>
          <a:p>
            <a:pPr lvl="1"/>
            <a:r>
              <a:rPr lang="en-US" sz="2000">
                <a:latin typeface="Gill Sans MT" charset="0"/>
              </a:rPr>
              <a:t>DV node can advertise incorrect </a:t>
            </a:r>
            <a:r>
              <a:rPr lang="en-US" sz="2000" i="1">
                <a:solidFill>
                  <a:srgbClr val="000099"/>
                </a:solidFill>
                <a:latin typeface="Gill Sans MT" charset="0"/>
              </a:rPr>
              <a:t>path</a:t>
            </a:r>
            <a:r>
              <a:rPr lang="en-US" sz="2000">
                <a:latin typeface="Gill Sans MT" charset="0"/>
              </a:rPr>
              <a:t> cost</a:t>
            </a:r>
          </a:p>
          <a:p>
            <a:pPr lvl="1"/>
            <a:r>
              <a:rPr lang="en-US" sz="2000">
                <a:latin typeface="Gill Sans MT" charset="0"/>
              </a:rPr>
              <a:t>each node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s table used by others </a:t>
            </a:r>
          </a:p>
          <a:p>
            <a:pPr lvl="2"/>
            <a:r>
              <a:rPr lang="en-US" sz="1800">
                <a:latin typeface="Comic Sans MS" charset="0"/>
              </a:rPr>
              <a:t>error propagate thru network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29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8231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5.1 </a:t>
            </a: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5.6 </a:t>
            </a:r>
            <a:r>
              <a:rPr lang="en-US" sz="2400" dirty="0"/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CC0000"/>
                </a:solidFill>
              </a:rPr>
              <a:t>5.3 intra</a:t>
            </a:r>
            <a:r>
              <a:rPr lang="en-US" sz="2400" dirty="0">
                <a:solidFill>
                  <a:srgbClr val="CC0000"/>
                </a:solidFill>
              </a:rPr>
              <a:t>-AS </a:t>
            </a:r>
            <a:r>
              <a:rPr lang="en-US" sz="2400" dirty="0" smtClean="0">
                <a:solidFill>
                  <a:srgbClr val="CC0000"/>
                </a:solidFill>
              </a:rPr>
              <a:t>routing </a:t>
            </a:r>
            <a:r>
              <a:rPr lang="en-US" sz="2400" dirty="0">
                <a:solidFill>
                  <a:srgbClr val="CC0000"/>
                </a:solidFill>
              </a:rPr>
              <a:t>in the Internet: </a:t>
            </a:r>
            <a:r>
              <a:rPr lang="en-US" sz="2400" dirty="0" smtClean="0">
                <a:solidFill>
                  <a:srgbClr val="CC0000"/>
                </a:solidFill>
              </a:rPr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000000"/>
                </a:solidFill>
              </a:rPr>
              <a:t>5.6 </a:t>
            </a:r>
            <a:r>
              <a:rPr lang="en-US" sz="2400" dirty="0">
                <a:solidFill>
                  <a:srgbClr val="000000"/>
                </a:solidFill>
              </a:rPr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30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504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3" name="Picture 7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4964972" cy="232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41300"/>
            <a:ext cx="5164138" cy="885825"/>
          </a:xfrm>
        </p:spPr>
        <p:txBody>
          <a:bodyPr/>
          <a:lstStyle/>
          <a:p>
            <a:r>
              <a:rPr lang="en-US" sz="4000" dirty="0" smtClean="0">
                <a:latin typeface="Gill Sans MT" charset="0"/>
              </a:rPr>
              <a:t>Making routing scalable</a:t>
            </a:r>
            <a:endParaRPr lang="en-US" dirty="0">
              <a:latin typeface="Gill Sans MT" charset="0"/>
            </a:endParaRPr>
          </a:p>
        </p:txBody>
      </p:sp>
      <p:sp>
        <p:nvSpPr>
          <p:cNvPr id="1433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3467100"/>
            <a:ext cx="3810000" cy="226695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scale:</a:t>
            </a:r>
            <a:r>
              <a:rPr lang="en-US" dirty="0">
                <a:latin typeface="Gill Sans MT" charset="0"/>
              </a:rPr>
              <a:t> with </a:t>
            </a:r>
            <a:r>
              <a:rPr lang="en-US" dirty="0" smtClean="0">
                <a:latin typeface="Gill Sans MT" charset="0"/>
              </a:rPr>
              <a:t>billions of destinations</a:t>
            </a:r>
            <a:r>
              <a:rPr lang="en-US" dirty="0">
                <a:latin typeface="Gill Sans MT" charset="0"/>
              </a:rPr>
              <a:t>:</a:t>
            </a:r>
          </a:p>
          <a:p>
            <a:r>
              <a:rPr lang="en-US" sz="2400" dirty="0">
                <a:latin typeface="Gill Sans MT" charset="0"/>
              </a:rPr>
              <a:t>can</a:t>
            </a:r>
            <a:r>
              <a:rPr lang="ja-JP" altLang="en-US" sz="2400" dirty="0">
                <a:latin typeface="Gill Sans MT" charset="0"/>
              </a:rPr>
              <a:t>’</a:t>
            </a:r>
            <a:r>
              <a:rPr lang="en-US" altLang="ja-JP" sz="2400" dirty="0">
                <a:latin typeface="Gill Sans MT" charset="0"/>
              </a:rPr>
              <a:t>t store all </a:t>
            </a:r>
            <a:r>
              <a:rPr lang="en-US" altLang="ja-JP" sz="2400" dirty="0" smtClean="0">
                <a:latin typeface="Gill Sans MT" charset="0"/>
              </a:rPr>
              <a:t>destinations in </a:t>
            </a:r>
            <a:r>
              <a:rPr lang="en-US" altLang="ja-JP" sz="2400" dirty="0">
                <a:latin typeface="Gill Sans MT" charset="0"/>
              </a:rPr>
              <a:t>routing tables!</a:t>
            </a:r>
          </a:p>
          <a:p>
            <a:r>
              <a:rPr lang="en-US" sz="2400" dirty="0">
                <a:latin typeface="Gill Sans MT" charset="0"/>
              </a:rPr>
              <a:t>routing table exchange would swamp links!</a:t>
            </a:r>
            <a:r>
              <a:rPr lang="en-US" dirty="0">
                <a:latin typeface="Gill Sans MT" charset="0"/>
              </a:rPr>
              <a:t> </a:t>
            </a:r>
          </a:p>
          <a:p>
            <a:endParaRPr lang="en-US" dirty="0">
              <a:latin typeface="Gill Sans MT" charset="0"/>
            </a:endParaRPr>
          </a:p>
          <a:p>
            <a:endParaRPr lang="en-US" dirty="0">
              <a:latin typeface="Gill Sans MT" charset="0"/>
            </a:endParaRPr>
          </a:p>
        </p:txBody>
      </p:sp>
      <p:sp>
        <p:nvSpPr>
          <p:cNvPr id="9831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48175" y="3467100"/>
            <a:ext cx="4019550" cy="25146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administrative autonomy</a:t>
            </a:r>
          </a:p>
          <a:p>
            <a:pPr>
              <a:defRPr/>
            </a:pPr>
            <a:r>
              <a:rPr lang="en-US" sz="2400">
                <a:cs typeface="+mn-cs"/>
              </a:rPr>
              <a:t>internet = network of networks</a:t>
            </a:r>
          </a:p>
          <a:p>
            <a:pPr>
              <a:defRPr/>
            </a:pPr>
            <a:r>
              <a:rPr lang="en-US" sz="2400">
                <a:cs typeface="+mn-cs"/>
              </a:rPr>
              <a:t>each network admin may want to control routing in its own network</a:t>
            </a:r>
          </a:p>
        </p:txBody>
      </p:sp>
      <p:sp>
        <p:nvSpPr>
          <p:cNvPr id="143367" name="Rectangle 5"/>
          <p:cNvSpPr>
            <a:spLocks noChangeArrowheads="1"/>
          </p:cNvSpPr>
          <p:nvPr/>
        </p:nvSpPr>
        <p:spPr bwMode="auto">
          <a:xfrm>
            <a:off x="660531" y="1313250"/>
            <a:ext cx="65436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latin typeface="Gill Sans MT" charset="0"/>
              </a:rPr>
              <a:t>our routing study thus far - </a:t>
            </a:r>
            <a:r>
              <a:rPr lang="en-US" sz="2800" dirty="0" smtClean="0">
                <a:latin typeface="Gill Sans MT" charset="0"/>
              </a:rPr>
              <a:t>idealized </a:t>
            </a:r>
            <a:endParaRPr lang="en-US" sz="2800" dirty="0">
              <a:latin typeface="Gill Sans MT" charset="0"/>
            </a:endParaRPr>
          </a:p>
          <a:p>
            <a:pPr marL="457200" indent="-4572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latin typeface="Gill Sans MT" charset="0"/>
              </a:rPr>
              <a:t>all routers identical</a:t>
            </a:r>
          </a:p>
          <a:p>
            <a:pPr marL="457200" indent="-4572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latin typeface="Gill Sans MT" charset="0"/>
              </a:rPr>
              <a:t>network </a:t>
            </a:r>
            <a:r>
              <a:rPr lang="ja-JP" altLang="en-US" sz="2800" dirty="0">
                <a:latin typeface="Gill Sans MT" charset="0"/>
              </a:rPr>
              <a:t>“</a:t>
            </a:r>
            <a:r>
              <a:rPr lang="en-US" altLang="ja-JP" sz="2800" dirty="0">
                <a:latin typeface="Gill Sans MT" charset="0"/>
              </a:rPr>
              <a:t>flat</a:t>
            </a:r>
            <a:r>
              <a:rPr lang="ja-JP" altLang="en-US" sz="2800" dirty="0">
                <a:latin typeface="Gill Sans MT" charset="0"/>
              </a:rPr>
              <a:t>”</a:t>
            </a:r>
            <a:endParaRPr lang="en-US" altLang="ja-JP" sz="2800" dirty="0">
              <a:latin typeface="Gill Sans MT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 dirty="0">
                <a:latin typeface="Gill Sans MT" charset="0"/>
              </a:rPr>
              <a:t>… not</a:t>
            </a:r>
            <a:r>
              <a:rPr lang="en-US" sz="2800" dirty="0">
                <a:latin typeface="Gill Sans MT" charset="0"/>
              </a:rPr>
              <a:t> true in practice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31</a:t>
            </a:fld>
            <a:endParaRPr lang="en-US" sz="1200" dirty="0">
              <a:latin typeface="Tahoma" charset="0"/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5123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17100" y="1302987"/>
            <a:ext cx="8192217" cy="910047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dirty="0">
                <a:latin typeface="Gill Sans MT"/>
                <a:cs typeface="Gill Sans MT"/>
              </a:rPr>
              <a:t>aggregate routers into </a:t>
            </a:r>
            <a:r>
              <a:rPr lang="en-US" dirty="0" smtClean="0">
                <a:latin typeface="Gill Sans MT"/>
                <a:cs typeface="Gill Sans MT"/>
              </a:rPr>
              <a:t>regions known as</a:t>
            </a:r>
            <a:r>
              <a:rPr lang="en-US" dirty="0" smtClean="0">
                <a:solidFill>
                  <a:srgbClr val="FF0000"/>
                </a:solidFill>
                <a:latin typeface="Gill Sans MT"/>
                <a:cs typeface="Gill Sans MT"/>
              </a:rPr>
              <a:t> </a:t>
            </a:r>
            <a:r>
              <a:rPr lang="ja-JP" altLang="en-US" dirty="0">
                <a:solidFill>
                  <a:srgbClr val="CC0000"/>
                </a:solidFill>
                <a:latin typeface="Gill Sans MT"/>
                <a:cs typeface="Gill Sans MT"/>
              </a:rPr>
              <a:t>“</a:t>
            </a:r>
            <a:r>
              <a:rPr lang="en-US" altLang="ja-JP" dirty="0">
                <a:solidFill>
                  <a:srgbClr val="CC0000"/>
                </a:solidFill>
                <a:latin typeface="Gill Sans MT"/>
                <a:cs typeface="Gill Sans MT"/>
              </a:rPr>
              <a:t>autonomous systems</a:t>
            </a:r>
            <a:r>
              <a:rPr lang="ja-JP" altLang="en-US" dirty="0">
                <a:solidFill>
                  <a:srgbClr val="CC0000"/>
                </a:solidFill>
                <a:latin typeface="Gill Sans MT"/>
                <a:cs typeface="Gill Sans MT"/>
              </a:rPr>
              <a:t>”</a:t>
            </a:r>
            <a:r>
              <a:rPr lang="en-US" altLang="ja-JP" dirty="0">
                <a:solidFill>
                  <a:srgbClr val="CC0000"/>
                </a:solidFill>
                <a:latin typeface="Gill Sans MT"/>
                <a:cs typeface="Gill Sans MT"/>
              </a:rPr>
              <a:t> (AS</a:t>
            </a:r>
            <a:r>
              <a:rPr lang="en-US" altLang="ja-JP" dirty="0" smtClean="0">
                <a:solidFill>
                  <a:srgbClr val="CC0000"/>
                </a:solidFill>
                <a:latin typeface="Gill Sans MT"/>
                <a:cs typeface="Gill Sans MT"/>
              </a:rPr>
              <a:t>) (a.k.a. “domains”)</a:t>
            </a:r>
            <a:endParaRPr lang="en-US" dirty="0">
              <a:latin typeface="Gill Sans MT" charset="0"/>
            </a:endParaRPr>
          </a:p>
        </p:txBody>
      </p:sp>
      <p:sp>
        <p:nvSpPr>
          <p:cNvPr id="14438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06150" y="2636395"/>
            <a:ext cx="3748232" cy="1934001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dirty="0" smtClean="0">
                <a:solidFill>
                  <a:srgbClr val="000090"/>
                </a:solidFill>
                <a:latin typeface="Gill Sans MT" charset="0"/>
              </a:rPr>
              <a:t>inter-AS routing</a:t>
            </a:r>
          </a:p>
          <a:p>
            <a:r>
              <a:rPr lang="en-US" sz="2400" dirty="0" smtClean="0">
                <a:latin typeface="Gill Sans MT" charset="0"/>
              </a:rPr>
              <a:t>routing among </a:t>
            </a:r>
            <a:r>
              <a:rPr lang="en-US" sz="2400" dirty="0" err="1" smtClean="0">
                <a:latin typeface="Gill Sans MT" charset="0"/>
              </a:rPr>
              <a:t>AS’es</a:t>
            </a:r>
            <a:endParaRPr lang="en-US" sz="2400" dirty="0" smtClean="0">
              <a:latin typeface="Gill Sans MT" charset="0"/>
            </a:endParaRPr>
          </a:p>
          <a:p>
            <a:r>
              <a:rPr lang="en-US" sz="2400" dirty="0" smtClean="0">
                <a:latin typeface="Gill Sans MT" charset="0"/>
              </a:rPr>
              <a:t>gateways perform inter-domain routing (as well as intra-domain routing)</a:t>
            </a:r>
            <a:endParaRPr lang="en-US" sz="2400" dirty="0">
              <a:latin typeface="Gill Sans MT" charset="0"/>
            </a:endParaRPr>
          </a:p>
        </p:txBody>
      </p:sp>
      <p:pic>
        <p:nvPicPr>
          <p:cNvPr id="144389" name="Picture 6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7831792" cy="212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241300"/>
            <a:ext cx="8144020" cy="885825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Internet approach to scalable </a:t>
            </a:r>
            <a:r>
              <a:rPr lang="en-US" sz="4000" dirty="0">
                <a:cs typeface="+mj-cs"/>
              </a:rPr>
              <a:t>routing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74560" y="2540178"/>
            <a:ext cx="4246080" cy="391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ct val="90000"/>
              </a:lnSpc>
              <a:buNone/>
            </a:pPr>
            <a:r>
              <a:rPr lang="en-US" altLang="ja-JP" dirty="0" smtClean="0">
                <a:solidFill>
                  <a:srgbClr val="000090"/>
                </a:solidFill>
                <a:latin typeface="Gill Sans MT"/>
                <a:cs typeface="Gill Sans MT"/>
              </a:rPr>
              <a:t>intra-AS routing</a:t>
            </a:r>
          </a:p>
          <a:p>
            <a:pPr>
              <a:lnSpc>
                <a:spcPct val="90000"/>
              </a:lnSpc>
            </a:pPr>
            <a:r>
              <a:rPr lang="en-US" altLang="ja-JP" sz="2400" dirty="0" smtClean="0">
                <a:latin typeface="Gill Sans MT" charset="0"/>
              </a:rPr>
              <a:t>routing among hosts, routers in same AS (“network”)</a:t>
            </a:r>
          </a:p>
          <a:p>
            <a:pPr>
              <a:lnSpc>
                <a:spcPct val="90000"/>
              </a:lnSpc>
            </a:pPr>
            <a:r>
              <a:rPr lang="en-US" altLang="ja-JP" sz="2400" dirty="0" smtClean="0">
                <a:latin typeface="Gill Sans MT" charset="0"/>
              </a:rPr>
              <a:t>all routers in AS must run </a:t>
            </a:r>
            <a:r>
              <a:rPr lang="en-US" altLang="ja-JP" sz="2400" i="1" dirty="0" smtClean="0">
                <a:solidFill>
                  <a:srgbClr val="000090"/>
                </a:solidFill>
                <a:latin typeface="Gill Sans MT" charset="0"/>
              </a:rPr>
              <a:t>same</a:t>
            </a:r>
            <a:r>
              <a:rPr lang="en-US" altLang="ja-JP" sz="2400" dirty="0" smtClean="0">
                <a:latin typeface="Gill Sans MT" charset="0"/>
              </a:rPr>
              <a:t> intra-domain protocol</a:t>
            </a:r>
            <a:endParaRPr lang="en-US" altLang="ja-JP" sz="2400" dirty="0">
              <a:latin typeface="Gill Sans MT" charset="0"/>
            </a:endParaRPr>
          </a:p>
          <a:p>
            <a:pPr>
              <a:lnSpc>
                <a:spcPct val="90000"/>
              </a:lnSpc>
            </a:pPr>
            <a:r>
              <a:rPr lang="en-US" sz="2400" dirty="0" smtClean="0">
                <a:latin typeface="Gill Sans MT" charset="0"/>
              </a:rPr>
              <a:t>routers in </a:t>
            </a:r>
            <a:r>
              <a:rPr lang="en-US" sz="2400" i="1" dirty="0" smtClean="0">
                <a:latin typeface="Gill Sans MT" charset="0"/>
              </a:rPr>
              <a:t>different</a:t>
            </a:r>
            <a:r>
              <a:rPr lang="en-US" sz="2400" dirty="0" smtClean="0">
                <a:latin typeface="Gill Sans MT" charset="0"/>
              </a:rPr>
              <a:t> AS can run </a:t>
            </a:r>
            <a:r>
              <a:rPr lang="en-US" sz="2400" i="1" dirty="0" smtClean="0">
                <a:latin typeface="Gill Sans MT" charset="0"/>
              </a:rPr>
              <a:t>different</a:t>
            </a:r>
            <a:r>
              <a:rPr lang="en-US" sz="2400" dirty="0" smtClean="0">
                <a:latin typeface="Gill Sans MT" charset="0"/>
              </a:rPr>
              <a:t> intra-domain routing protocol</a:t>
            </a:r>
          </a:p>
          <a:p>
            <a:pPr>
              <a:lnSpc>
                <a:spcPct val="90000"/>
              </a:lnSpc>
            </a:pPr>
            <a:r>
              <a:rPr lang="en-US" sz="2400" dirty="0" smtClean="0">
                <a:latin typeface="Gill Sans MT" charset="0"/>
              </a:rPr>
              <a:t>gateway router: at “edge” of its own AS, has link(s) to router(s) in other </a:t>
            </a:r>
            <a:r>
              <a:rPr lang="en-US" sz="2400" dirty="0" err="1" smtClean="0">
                <a:latin typeface="Gill Sans MT" charset="0"/>
              </a:rPr>
              <a:t>AS’es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32</a:t>
            </a:fld>
            <a:endParaRPr lang="en-US" sz="1200" dirty="0">
              <a:latin typeface="Tahoma" charset="0"/>
            </a:endParaRPr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9338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頁尾版面配置區 3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400" smtClean="0">
                <a:solidFill>
                  <a:srgbClr val="000000"/>
                </a:solidFill>
              </a:rPr>
              <a:t>Network Layer</a:t>
            </a:r>
            <a:endParaRPr lang="en-US" altLang="zh-TW" sz="1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1507" name="投影片編號版面配置區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400" smtClean="0">
                <a:solidFill>
                  <a:srgbClr val="000000"/>
                </a:solidFill>
              </a:rPr>
              <a:t>4-</a:t>
            </a:r>
            <a:fld id="{DFA468C8-0DB3-4EC0-8817-A5DE4D30FA16}" type="slidenum">
              <a:rPr lang="en-US" altLang="zh-TW" sz="1400" smtClean="0">
                <a:solidFill>
                  <a:srgbClr val="000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zh-TW" sz="1400" smtClean="0">
              <a:solidFill>
                <a:srgbClr val="000000"/>
              </a:solidFill>
            </a:endParaRPr>
          </a:p>
        </p:txBody>
      </p:sp>
      <p:sp>
        <p:nvSpPr>
          <p:cNvPr id="2150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09550"/>
            <a:ext cx="7772400" cy="1143000"/>
          </a:xfrm>
        </p:spPr>
        <p:txBody>
          <a:bodyPr/>
          <a:lstStyle/>
          <a:p>
            <a:r>
              <a:rPr lang="en-US" altLang="zh-TW" sz="3600" smtClean="0">
                <a:ea typeface="新細明體" charset="-120"/>
              </a:rPr>
              <a:t>Intra-AS and Inter-AS routing</a:t>
            </a:r>
            <a:endParaRPr lang="en-US" altLang="zh-TW" smtClean="0">
              <a:ea typeface="新細明體" charset="-120"/>
            </a:endParaRPr>
          </a:p>
        </p:txBody>
      </p:sp>
      <p:pic>
        <p:nvPicPr>
          <p:cNvPr id="21509" name="Picture 3" descr="gaterout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7288" y="4076700"/>
            <a:ext cx="4244975" cy="235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0" name="Text Box 4"/>
          <p:cNvSpPr txBox="1">
            <a:spLocks noChangeArrowheads="1"/>
          </p:cNvSpPr>
          <p:nvPr/>
        </p:nvSpPr>
        <p:spPr bwMode="auto">
          <a:xfrm>
            <a:off x="5870575" y="1308100"/>
            <a:ext cx="2873375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smtClean="0">
                <a:solidFill>
                  <a:srgbClr val="3333CC"/>
                </a:solidFill>
                <a:ea typeface="新細明體" charset="-120"/>
                <a:cs typeface="+mn-cs"/>
              </a:rPr>
              <a:t>Gateways:</a:t>
            </a:r>
            <a:endParaRPr lang="en-US" altLang="zh-TW" sz="2000" smtClean="0">
              <a:solidFill>
                <a:srgbClr val="000000"/>
              </a:solidFill>
              <a:ea typeface="新細明體" charset="-120"/>
              <a:cs typeface="+mn-cs"/>
            </a:endParaRPr>
          </a:p>
          <a:p>
            <a:pPr lvl="1">
              <a:spcBef>
                <a:spcPct val="0"/>
              </a:spcBef>
              <a:buClrTx/>
              <a:buSzTx/>
              <a:buFontTx/>
              <a:buChar char="•"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perform inter-AS routing amongst themselves</a:t>
            </a:r>
          </a:p>
          <a:p>
            <a:pPr lvl="1">
              <a:spcBef>
                <a:spcPct val="0"/>
              </a:spcBef>
              <a:buClrTx/>
              <a:buSzTx/>
              <a:buFontTx/>
              <a:buChar char="•"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perform intra-AS routers with other routers in their AS</a:t>
            </a:r>
          </a:p>
        </p:txBody>
      </p:sp>
      <p:sp>
        <p:nvSpPr>
          <p:cNvPr id="21511" name="Text Box 5"/>
          <p:cNvSpPr txBox="1">
            <a:spLocks noChangeArrowheads="1"/>
          </p:cNvSpPr>
          <p:nvPr/>
        </p:nvSpPr>
        <p:spPr bwMode="auto">
          <a:xfrm>
            <a:off x="384175" y="4575175"/>
            <a:ext cx="26447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smtClean="0">
                <a:solidFill>
                  <a:srgbClr val="3333CC"/>
                </a:solidFill>
                <a:ea typeface="新細明體" charset="-120"/>
                <a:cs typeface="+mn-cs"/>
              </a:rPr>
              <a:t>inter-AS, intra-AS routing in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smtClean="0">
                <a:solidFill>
                  <a:srgbClr val="3333CC"/>
                </a:solidFill>
                <a:ea typeface="新細明體" charset="-120"/>
                <a:cs typeface="+mn-cs"/>
              </a:rPr>
              <a:t>gateway A.c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12" name="Text Box 6"/>
          <p:cNvSpPr txBox="1">
            <a:spLocks noChangeArrowheads="1"/>
          </p:cNvSpPr>
          <p:nvPr/>
        </p:nvSpPr>
        <p:spPr bwMode="auto">
          <a:xfrm>
            <a:off x="6565900" y="4222750"/>
            <a:ext cx="18446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smtClean="0">
                <a:solidFill>
                  <a:srgbClr val="3333CC"/>
                </a:solidFill>
                <a:ea typeface="新細明體" charset="-120"/>
                <a:cs typeface="+mn-cs"/>
              </a:rPr>
              <a:t>network layer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13" name="Text Box 7"/>
          <p:cNvSpPr txBox="1">
            <a:spLocks noChangeArrowheads="1"/>
          </p:cNvSpPr>
          <p:nvPr/>
        </p:nvSpPr>
        <p:spPr bwMode="auto">
          <a:xfrm>
            <a:off x="6661150" y="4622800"/>
            <a:ext cx="13493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smtClean="0">
                <a:solidFill>
                  <a:srgbClr val="3333CC"/>
                </a:solidFill>
                <a:ea typeface="新細明體" charset="-120"/>
                <a:cs typeface="+mn-cs"/>
              </a:rPr>
              <a:t>link layer</a:t>
            </a:r>
            <a:endParaRPr lang="en-US" altLang="zh-TW" sz="20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14" name="Text Box 8"/>
          <p:cNvSpPr txBox="1">
            <a:spLocks noChangeArrowheads="1"/>
          </p:cNvSpPr>
          <p:nvPr/>
        </p:nvSpPr>
        <p:spPr bwMode="auto">
          <a:xfrm>
            <a:off x="6823075" y="5013325"/>
            <a:ext cx="20732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smtClean="0">
                <a:solidFill>
                  <a:srgbClr val="3333CC"/>
                </a:solidFill>
                <a:ea typeface="新細明體" charset="-120"/>
                <a:cs typeface="+mn-cs"/>
              </a:rPr>
              <a:t>physical layer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15" name="Line 9"/>
          <p:cNvSpPr>
            <a:spLocks noChangeShapeType="1"/>
          </p:cNvSpPr>
          <p:nvPr/>
        </p:nvSpPr>
        <p:spPr bwMode="auto">
          <a:xfrm flipH="1">
            <a:off x="5981700" y="4429125"/>
            <a:ext cx="552450" cy="3429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16" name="Line 10"/>
          <p:cNvSpPr>
            <a:spLocks noChangeShapeType="1"/>
          </p:cNvSpPr>
          <p:nvPr/>
        </p:nvSpPr>
        <p:spPr bwMode="auto">
          <a:xfrm flipH="1">
            <a:off x="6038850" y="4867275"/>
            <a:ext cx="657225" cy="685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17" name="Line 11"/>
          <p:cNvSpPr>
            <a:spLocks noChangeShapeType="1"/>
          </p:cNvSpPr>
          <p:nvPr/>
        </p:nvSpPr>
        <p:spPr bwMode="auto">
          <a:xfrm flipH="1">
            <a:off x="6067425" y="5238750"/>
            <a:ext cx="809625" cy="752475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18" name="Freeform 12"/>
          <p:cNvSpPr>
            <a:spLocks/>
          </p:cNvSpPr>
          <p:nvPr/>
        </p:nvSpPr>
        <p:spPr bwMode="auto">
          <a:xfrm>
            <a:off x="4537075" y="2179638"/>
            <a:ext cx="1844675" cy="862012"/>
          </a:xfrm>
          <a:custGeom>
            <a:avLst/>
            <a:gdLst>
              <a:gd name="T0" fmla="*/ 2147483647 w 1162"/>
              <a:gd name="T1" fmla="*/ 2147483647 h 543"/>
              <a:gd name="T2" fmla="*/ 2147483647 w 1162"/>
              <a:gd name="T3" fmla="*/ 2147483647 h 543"/>
              <a:gd name="T4" fmla="*/ 2147483647 w 1162"/>
              <a:gd name="T5" fmla="*/ 2147483647 h 543"/>
              <a:gd name="T6" fmla="*/ 2147483647 w 1162"/>
              <a:gd name="T7" fmla="*/ 2147483647 h 543"/>
              <a:gd name="T8" fmla="*/ 2147483647 w 1162"/>
              <a:gd name="T9" fmla="*/ 2147483647 h 543"/>
              <a:gd name="T10" fmla="*/ 2147483647 w 1162"/>
              <a:gd name="T11" fmla="*/ 2147483647 h 543"/>
              <a:gd name="T12" fmla="*/ 2147483647 w 1162"/>
              <a:gd name="T13" fmla="*/ 2147483647 h 543"/>
              <a:gd name="T14" fmla="*/ 2147483647 w 1162"/>
              <a:gd name="T15" fmla="*/ 2147483647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19" name="Freeform 13"/>
          <p:cNvSpPr>
            <a:spLocks/>
          </p:cNvSpPr>
          <p:nvPr/>
        </p:nvSpPr>
        <p:spPr bwMode="auto">
          <a:xfrm>
            <a:off x="117475" y="2163763"/>
            <a:ext cx="1901825" cy="715962"/>
          </a:xfrm>
          <a:custGeom>
            <a:avLst/>
            <a:gdLst>
              <a:gd name="T0" fmla="*/ 2147483647 w 1198"/>
              <a:gd name="T1" fmla="*/ 2147483647 h 451"/>
              <a:gd name="T2" fmla="*/ 2147483647 w 1198"/>
              <a:gd name="T3" fmla="*/ 2147483647 h 451"/>
              <a:gd name="T4" fmla="*/ 2147483647 w 1198"/>
              <a:gd name="T5" fmla="*/ 2147483647 h 451"/>
              <a:gd name="T6" fmla="*/ 2147483647 w 1198"/>
              <a:gd name="T7" fmla="*/ 2147483647 h 451"/>
              <a:gd name="T8" fmla="*/ 2147483647 w 1198"/>
              <a:gd name="T9" fmla="*/ 2147483647 h 451"/>
              <a:gd name="T10" fmla="*/ 2147483647 w 1198"/>
              <a:gd name="T11" fmla="*/ 2147483647 h 451"/>
              <a:gd name="T12" fmla="*/ 2147483647 w 1198"/>
              <a:gd name="T13" fmla="*/ 2147483647 h 451"/>
              <a:gd name="T14" fmla="*/ 2147483647 w 1198"/>
              <a:gd name="T15" fmla="*/ 2147483647 h 451"/>
              <a:gd name="T16" fmla="*/ 2147483647 w 1198"/>
              <a:gd name="T17" fmla="*/ 2147483647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20" name="Line 14"/>
          <p:cNvSpPr>
            <a:spLocks noChangeShapeType="1"/>
          </p:cNvSpPr>
          <p:nvPr/>
        </p:nvSpPr>
        <p:spPr bwMode="auto">
          <a:xfrm>
            <a:off x="1806575" y="2374900"/>
            <a:ext cx="2832100" cy="222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21" name="Freeform 15"/>
          <p:cNvSpPr>
            <a:spLocks/>
          </p:cNvSpPr>
          <p:nvPr/>
        </p:nvSpPr>
        <p:spPr bwMode="auto">
          <a:xfrm>
            <a:off x="1433513" y="2692400"/>
            <a:ext cx="2513012" cy="1082675"/>
          </a:xfrm>
          <a:custGeom>
            <a:avLst/>
            <a:gdLst>
              <a:gd name="T0" fmla="*/ 2147483647 w 1583"/>
              <a:gd name="T1" fmla="*/ 2147483647 h 682"/>
              <a:gd name="T2" fmla="*/ 2147483647 w 1583"/>
              <a:gd name="T3" fmla="*/ 2147483647 h 682"/>
              <a:gd name="T4" fmla="*/ 2147483647 w 1583"/>
              <a:gd name="T5" fmla="*/ 2147483647 h 682"/>
              <a:gd name="T6" fmla="*/ 2147483647 w 1583"/>
              <a:gd name="T7" fmla="*/ 2147483647 h 682"/>
              <a:gd name="T8" fmla="*/ 2147483647 w 1583"/>
              <a:gd name="T9" fmla="*/ 2147483647 h 682"/>
              <a:gd name="T10" fmla="*/ 2147483647 w 1583"/>
              <a:gd name="T11" fmla="*/ 2147483647 h 682"/>
              <a:gd name="T12" fmla="*/ 2147483647 w 1583"/>
              <a:gd name="T13" fmla="*/ 2147483647 h 682"/>
              <a:gd name="T14" fmla="*/ 2147483647 w 1583"/>
              <a:gd name="T15" fmla="*/ 2147483647 h 682"/>
              <a:gd name="T16" fmla="*/ 2147483647 w 1583"/>
              <a:gd name="T17" fmla="*/ 2147483647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22" name="Oval 16"/>
          <p:cNvSpPr>
            <a:spLocks noChangeArrowheads="1"/>
          </p:cNvSpPr>
          <p:nvPr/>
        </p:nvSpPr>
        <p:spPr bwMode="auto">
          <a:xfrm>
            <a:off x="414338" y="2555875"/>
            <a:ext cx="496887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23" name="Line 17"/>
          <p:cNvSpPr>
            <a:spLocks noChangeShapeType="1"/>
          </p:cNvSpPr>
          <p:nvPr/>
        </p:nvSpPr>
        <p:spPr bwMode="auto">
          <a:xfrm>
            <a:off x="414338" y="254476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24" name="Line 18"/>
          <p:cNvSpPr>
            <a:spLocks noChangeShapeType="1"/>
          </p:cNvSpPr>
          <p:nvPr/>
        </p:nvSpPr>
        <p:spPr bwMode="auto">
          <a:xfrm>
            <a:off x="911225" y="254476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25" name="Rectangle 19"/>
          <p:cNvSpPr>
            <a:spLocks noChangeArrowheads="1"/>
          </p:cNvSpPr>
          <p:nvPr/>
        </p:nvSpPr>
        <p:spPr bwMode="auto">
          <a:xfrm>
            <a:off x="414338" y="2544763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26" name="Oval 20"/>
          <p:cNvSpPr>
            <a:spLocks noChangeArrowheads="1"/>
          </p:cNvSpPr>
          <p:nvPr/>
        </p:nvSpPr>
        <p:spPr bwMode="auto">
          <a:xfrm>
            <a:off x="409575" y="2451100"/>
            <a:ext cx="496888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27" name="Rectangle 21"/>
          <p:cNvSpPr>
            <a:spLocks noChangeArrowheads="1"/>
          </p:cNvSpPr>
          <p:nvPr/>
        </p:nvSpPr>
        <p:spPr bwMode="auto">
          <a:xfrm>
            <a:off x="547688" y="2471738"/>
            <a:ext cx="223837" cy="196850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28" name="Text Box 22"/>
          <p:cNvSpPr txBox="1">
            <a:spLocks noChangeArrowheads="1"/>
          </p:cNvSpPr>
          <p:nvPr/>
        </p:nvSpPr>
        <p:spPr bwMode="auto">
          <a:xfrm>
            <a:off x="508000" y="2374900"/>
            <a:ext cx="314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a</a:t>
            </a:r>
            <a:endParaRPr lang="en-US" altLang="zh-TW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29" name="Oval 23"/>
          <p:cNvSpPr>
            <a:spLocks noChangeArrowheads="1"/>
          </p:cNvSpPr>
          <p:nvPr/>
        </p:nvSpPr>
        <p:spPr bwMode="auto">
          <a:xfrm>
            <a:off x="2347913" y="3517900"/>
            <a:ext cx="496887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30" name="Line 24"/>
          <p:cNvSpPr>
            <a:spLocks noChangeShapeType="1"/>
          </p:cNvSpPr>
          <p:nvPr/>
        </p:nvSpPr>
        <p:spPr bwMode="auto">
          <a:xfrm>
            <a:off x="2347913" y="350678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31" name="Line 25"/>
          <p:cNvSpPr>
            <a:spLocks noChangeShapeType="1"/>
          </p:cNvSpPr>
          <p:nvPr/>
        </p:nvSpPr>
        <p:spPr bwMode="auto">
          <a:xfrm>
            <a:off x="2844800" y="350678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32" name="Rectangle 26"/>
          <p:cNvSpPr>
            <a:spLocks noChangeArrowheads="1"/>
          </p:cNvSpPr>
          <p:nvPr/>
        </p:nvSpPr>
        <p:spPr bwMode="auto">
          <a:xfrm>
            <a:off x="2347913" y="3506788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33" name="Oval 27"/>
          <p:cNvSpPr>
            <a:spLocks noChangeArrowheads="1"/>
          </p:cNvSpPr>
          <p:nvPr/>
        </p:nvSpPr>
        <p:spPr bwMode="auto">
          <a:xfrm>
            <a:off x="2343150" y="3413125"/>
            <a:ext cx="496888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grpSp>
        <p:nvGrpSpPr>
          <p:cNvPr id="21534" name="Group 28"/>
          <p:cNvGrpSpPr>
            <a:grpSpLocks/>
          </p:cNvGrpSpPr>
          <p:nvPr/>
        </p:nvGrpSpPr>
        <p:grpSpPr bwMode="auto">
          <a:xfrm>
            <a:off x="2432050" y="3327400"/>
            <a:ext cx="334963" cy="396875"/>
            <a:chOff x="2951" y="2429"/>
            <a:chExt cx="214" cy="250"/>
          </a:xfrm>
        </p:grpSpPr>
        <p:sp>
          <p:nvSpPr>
            <p:cNvPr id="21654" name="Rectangle 29"/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55" name="Text Box 30"/>
            <p:cNvSpPr txBox="1">
              <a:spLocks noChangeArrowheads="1"/>
            </p:cNvSpPr>
            <p:nvPr/>
          </p:nvSpPr>
          <p:spPr bwMode="auto">
            <a:xfrm>
              <a:off x="2951" y="2429"/>
              <a:ext cx="21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b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</p:grpSp>
      <p:sp>
        <p:nvSpPr>
          <p:cNvPr id="21535" name="Freeform 31"/>
          <p:cNvSpPr>
            <a:spLocks/>
          </p:cNvSpPr>
          <p:nvPr/>
        </p:nvSpPr>
        <p:spPr bwMode="auto">
          <a:xfrm>
            <a:off x="3071813" y="2519363"/>
            <a:ext cx="781050" cy="790575"/>
          </a:xfrm>
          <a:custGeom>
            <a:avLst/>
            <a:gdLst>
              <a:gd name="T0" fmla="*/ 2147483647 w 492"/>
              <a:gd name="T1" fmla="*/ 2147483647 h 498"/>
              <a:gd name="T2" fmla="*/ 0 w 492"/>
              <a:gd name="T3" fmla="*/ 0 h 498"/>
              <a:gd name="T4" fmla="*/ 2147483647 w 492"/>
              <a:gd name="T5" fmla="*/ 0 h 498"/>
              <a:gd name="T6" fmla="*/ 2147483647 w 492"/>
              <a:gd name="T7" fmla="*/ 2147483647 h 498"/>
              <a:gd name="T8" fmla="*/ 2147483647 w 492"/>
              <a:gd name="T9" fmla="*/ 2147483647 h 4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98">
                <a:moveTo>
                  <a:pt x="78" y="498"/>
                </a:moveTo>
                <a:lnTo>
                  <a:pt x="0" y="0"/>
                </a:lnTo>
                <a:lnTo>
                  <a:pt x="492" y="0"/>
                </a:lnTo>
                <a:lnTo>
                  <a:pt x="396" y="498"/>
                </a:lnTo>
                <a:lnTo>
                  <a:pt x="78" y="498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solidFill>
              <a:srgbClr val="DDDDDD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36" name="Freeform 32"/>
          <p:cNvSpPr>
            <a:spLocks/>
          </p:cNvSpPr>
          <p:nvPr/>
        </p:nvSpPr>
        <p:spPr bwMode="auto">
          <a:xfrm>
            <a:off x="2152650" y="2076450"/>
            <a:ext cx="781050" cy="790575"/>
          </a:xfrm>
          <a:custGeom>
            <a:avLst/>
            <a:gdLst>
              <a:gd name="T0" fmla="*/ 2147483647 w 492"/>
              <a:gd name="T1" fmla="*/ 2147483647 h 498"/>
              <a:gd name="T2" fmla="*/ 0 w 492"/>
              <a:gd name="T3" fmla="*/ 0 h 498"/>
              <a:gd name="T4" fmla="*/ 2147483647 w 492"/>
              <a:gd name="T5" fmla="*/ 0 h 498"/>
              <a:gd name="T6" fmla="*/ 2147483647 w 492"/>
              <a:gd name="T7" fmla="*/ 2147483647 h 498"/>
              <a:gd name="T8" fmla="*/ 2147483647 w 492"/>
              <a:gd name="T9" fmla="*/ 2147483647 h 4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98">
                <a:moveTo>
                  <a:pt x="78" y="498"/>
                </a:moveTo>
                <a:lnTo>
                  <a:pt x="0" y="0"/>
                </a:lnTo>
                <a:lnTo>
                  <a:pt x="492" y="0"/>
                </a:lnTo>
                <a:lnTo>
                  <a:pt x="396" y="498"/>
                </a:lnTo>
                <a:lnTo>
                  <a:pt x="78" y="49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37" name="Freeform 33"/>
          <p:cNvSpPr>
            <a:spLocks/>
          </p:cNvSpPr>
          <p:nvPr/>
        </p:nvSpPr>
        <p:spPr bwMode="auto">
          <a:xfrm>
            <a:off x="1162050" y="1549400"/>
            <a:ext cx="781050" cy="774700"/>
          </a:xfrm>
          <a:custGeom>
            <a:avLst/>
            <a:gdLst>
              <a:gd name="T0" fmla="*/ 2147483647 w 492"/>
              <a:gd name="T1" fmla="*/ 2147483647 h 488"/>
              <a:gd name="T2" fmla="*/ 0 w 492"/>
              <a:gd name="T3" fmla="*/ 0 h 488"/>
              <a:gd name="T4" fmla="*/ 2147483647 w 492"/>
              <a:gd name="T5" fmla="*/ 0 h 488"/>
              <a:gd name="T6" fmla="*/ 2147483647 w 492"/>
              <a:gd name="T7" fmla="*/ 2147483647 h 488"/>
              <a:gd name="T8" fmla="*/ 2147483647 w 492"/>
              <a:gd name="T9" fmla="*/ 2147483647 h 4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88">
                <a:moveTo>
                  <a:pt x="84" y="486"/>
                </a:moveTo>
                <a:lnTo>
                  <a:pt x="0" y="0"/>
                </a:lnTo>
                <a:lnTo>
                  <a:pt x="492" y="0"/>
                </a:lnTo>
                <a:lnTo>
                  <a:pt x="404" y="488"/>
                </a:lnTo>
                <a:lnTo>
                  <a:pt x="84" y="48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38" name="Oval 34"/>
          <p:cNvSpPr>
            <a:spLocks noChangeArrowheads="1"/>
          </p:cNvSpPr>
          <p:nvPr/>
        </p:nvSpPr>
        <p:spPr bwMode="auto">
          <a:xfrm>
            <a:off x="1304925" y="2346325"/>
            <a:ext cx="496888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39" name="Line 35"/>
          <p:cNvSpPr>
            <a:spLocks noChangeShapeType="1"/>
          </p:cNvSpPr>
          <p:nvPr/>
        </p:nvSpPr>
        <p:spPr bwMode="auto">
          <a:xfrm>
            <a:off x="1304925" y="233521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40" name="Line 36"/>
          <p:cNvSpPr>
            <a:spLocks noChangeShapeType="1"/>
          </p:cNvSpPr>
          <p:nvPr/>
        </p:nvSpPr>
        <p:spPr bwMode="auto">
          <a:xfrm>
            <a:off x="1801813" y="233521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41" name="Rectangle 37"/>
          <p:cNvSpPr>
            <a:spLocks noChangeArrowheads="1"/>
          </p:cNvSpPr>
          <p:nvPr/>
        </p:nvSpPr>
        <p:spPr bwMode="auto">
          <a:xfrm>
            <a:off x="1304925" y="2335213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42" name="Oval 38"/>
          <p:cNvSpPr>
            <a:spLocks noChangeArrowheads="1"/>
          </p:cNvSpPr>
          <p:nvPr/>
        </p:nvSpPr>
        <p:spPr bwMode="auto">
          <a:xfrm>
            <a:off x="1300163" y="2241550"/>
            <a:ext cx="496887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43" name="Rectangle 39"/>
          <p:cNvSpPr>
            <a:spLocks noChangeArrowheads="1"/>
          </p:cNvSpPr>
          <p:nvPr/>
        </p:nvSpPr>
        <p:spPr bwMode="auto">
          <a:xfrm>
            <a:off x="1438275" y="2262188"/>
            <a:ext cx="225425" cy="174625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44" name="Text Box 40"/>
          <p:cNvSpPr txBox="1">
            <a:spLocks noChangeArrowheads="1"/>
          </p:cNvSpPr>
          <p:nvPr/>
        </p:nvSpPr>
        <p:spPr bwMode="auto">
          <a:xfrm>
            <a:off x="1389063" y="2165350"/>
            <a:ext cx="334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b</a:t>
            </a:r>
            <a:endParaRPr lang="en-US" altLang="zh-TW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45" name="Oval 41"/>
          <p:cNvSpPr>
            <a:spLocks noChangeArrowheads="1"/>
          </p:cNvSpPr>
          <p:nvPr/>
        </p:nvSpPr>
        <p:spPr bwMode="auto">
          <a:xfrm>
            <a:off x="2290763" y="2889250"/>
            <a:ext cx="496887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46" name="Line 42"/>
          <p:cNvSpPr>
            <a:spLocks noChangeShapeType="1"/>
          </p:cNvSpPr>
          <p:nvPr/>
        </p:nvSpPr>
        <p:spPr bwMode="auto">
          <a:xfrm>
            <a:off x="2290763" y="287813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47" name="Line 43"/>
          <p:cNvSpPr>
            <a:spLocks noChangeShapeType="1"/>
          </p:cNvSpPr>
          <p:nvPr/>
        </p:nvSpPr>
        <p:spPr bwMode="auto">
          <a:xfrm>
            <a:off x="2787650" y="287813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48" name="Rectangle 44"/>
          <p:cNvSpPr>
            <a:spLocks noChangeArrowheads="1"/>
          </p:cNvSpPr>
          <p:nvPr/>
        </p:nvSpPr>
        <p:spPr bwMode="auto">
          <a:xfrm>
            <a:off x="2290763" y="2878138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49" name="Oval 45"/>
          <p:cNvSpPr>
            <a:spLocks noChangeArrowheads="1"/>
          </p:cNvSpPr>
          <p:nvPr/>
        </p:nvSpPr>
        <p:spPr bwMode="auto">
          <a:xfrm>
            <a:off x="2286000" y="2784475"/>
            <a:ext cx="496888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grpSp>
        <p:nvGrpSpPr>
          <p:cNvPr id="21550" name="Group 46"/>
          <p:cNvGrpSpPr>
            <a:grpSpLocks/>
          </p:cNvGrpSpPr>
          <p:nvPr/>
        </p:nvGrpSpPr>
        <p:grpSpPr bwMode="auto">
          <a:xfrm>
            <a:off x="2381250" y="2698750"/>
            <a:ext cx="314325" cy="396875"/>
            <a:chOff x="2957" y="2429"/>
            <a:chExt cx="201" cy="250"/>
          </a:xfrm>
        </p:grpSpPr>
        <p:sp>
          <p:nvSpPr>
            <p:cNvPr id="21652" name="Rectangle 47"/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53" name="Text Box 48"/>
            <p:cNvSpPr txBox="1">
              <a:spLocks noChangeArrowheads="1"/>
            </p:cNvSpPr>
            <p:nvPr/>
          </p:nvSpPr>
          <p:spPr bwMode="auto">
            <a:xfrm>
              <a:off x="2957" y="2429"/>
              <a:ext cx="20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a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</p:grpSp>
      <p:sp>
        <p:nvSpPr>
          <p:cNvPr id="21551" name="Freeform 49"/>
          <p:cNvSpPr>
            <a:spLocks/>
          </p:cNvSpPr>
          <p:nvPr/>
        </p:nvSpPr>
        <p:spPr bwMode="auto">
          <a:xfrm>
            <a:off x="4506913" y="1757363"/>
            <a:ext cx="781050" cy="790575"/>
          </a:xfrm>
          <a:custGeom>
            <a:avLst/>
            <a:gdLst>
              <a:gd name="T0" fmla="*/ 2147483647 w 492"/>
              <a:gd name="T1" fmla="*/ 2147483647 h 498"/>
              <a:gd name="T2" fmla="*/ 0 w 492"/>
              <a:gd name="T3" fmla="*/ 0 h 498"/>
              <a:gd name="T4" fmla="*/ 2147483647 w 492"/>
              <a:gd name="T5" fmla="*/ 0 h 498"/>
              <a:gd name="T6" fmla="*/ 2147483647 w 492"/>
              <a:gd name="T7" fmla="*/ 2147483647 h 498"/>
              <a:gd name="T8" fmla="*/ 2147483647 w 492"/>
              <a:gd name="T9" fmla="*/ 2147483647 h 4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98">
                <a:moveTo>
                  <a:pt x="78" y="498"/>
                </a:moveTo>
                <a:lnTo>
                  <a:pt x="0" y="0"/>
                </a:lnTo>
                <a:lnTo>
                  <a:pt x="492" y="0"/>
                </a:lnTo>
                <a:lnTo>
                  <a:pt x="396" y="498"/>
                </a:lnTo>
                <a:lnTo>
                  <a:pt x="78" y="49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2" name="Line 50"/>
          <p:cNvSpPr>
            <a:spLocks noChangeShapeType="1"/>
          </p:cNvSpPr>
          <p:nvPr/>
        </p:nvSpPr>
        <p:spPr bwMode="auto">
          <a:xfrm>
            <a:off x="5140325" y="2590800"/>
            <a:ext cx="488950" cy="152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3" name="Line 51"/>
          <p:cNvSpPr>
            <a:spLocks noChangeShapeType="1"/>
          </p:cNvSpPr>
          <p:nvPr/>
        </p:nvSpPr>
        <p:spPr bwMode="auto">
          <a:xfrm>
            <a:off x="5654675" y="2470150"/>
            <a:ext cx="146050" cy="1841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4" name="Line 52"/>
          <p:cNvSpPr>
            <a:spLocks noChangeShapeType="1"/>
          </p:cNvSpPr>
          <p:nvPr/>
        </p:nvSpPr>
        <p:spPr bwMode="auto">
          <a:xfrm flipV="1">
            <a:off x="5032375" y="2400300"/>
            <a:ext cx="180975" cy="120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5" name="Freeform 53"/>
          <p:cNvSpPr>
            <a:spLocks/>
          </p:cNvSpPr>
          <p:nvPr/>
        </p:nvSpPr>
        <p:spPr bwMode="auto">
          <a:xfrm>
            <a:off x="2841625" y="3406775"/>
            <a:ext cx="419100" cy="130175"/>
          </a:xfrm>
          <a:custGeom>
            <a:avLst/>
            <a:gdLst>
              <a:gd name="T0" fmla="*/ 0 w 264"/>
              <a:gd name="T1" fmla="*/ 2147483647 h 82"/>
              <a:gd name="T2" fmla="*/ 2147483647 w 264"/>
              <a:gd name="T3" fmla="*/ 0 h 8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6" name="Freeform 54"/>
          <p:cNvSpPr>
            <a:spLocks/>
          </p:cNvSpPr>
          <p:nvPr/>
        </p:nvSpPr>
        <p:spPr bwMode="auto">
          <a:xfrm>
            <a:off x="2111375" y="3349625"/>
            <a:ext cx="241300" cy="187325"/>
          </a:xfrm>
          <a:custGeom>
            <a:avLst/>
            <a:gdLst>
              <a:gd name="T0" fmla="*/ 0 w 152"/>
              <a:gd name="T1" fmla="*/ 0 h 118"/>
              <a:gd name="T2" fmla="*/ 2147483647 w 152"/>
              <a:gd name="T3" fmla="*/ 2147483647 h 11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7" name="Freeform 55"/>
          <p:cNvSpPr>
            <a:spLocks/>
          </p:cNvSpPr>
          <p:nvPr/>
        </p:nvSpPr>
        <p:spPr bwMode="auto">
          <a:xfrm>
            <a:off x="2308225" y="3238500"/>
            <a:ext cx="895350" cy="130175"/>
          </a:xfrm>
          <a:custGeom>
            <a:avLst/>
            <a:gdLst>
              <a:gd name="T0" fmla="*/ 0 w 564"/>
              <a:gd name="T1" fmla="*/ 0 h 82"/>
              <a:gd name="T2" fmla="*/ 2147483647 w 564"/>
              <a:gd name="T3" fmla="*/ 2147483647 h 8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8" name="Freeform 56"/>
          <p:cNvSpPr>
            <a:spLocks/>
          </p:cNvSpPr>
          <p:nvPr/>
        </p:nvSpPr>
        <p:spPr bwMode="auto">
          <a:xfrm>
            <a:off x="2209800" y="2981325"/>
            <a:ext cx="120650" cy="149225"/>
          </a:xfrm>
          <a:custGeom>
            <a:avLst/>
            <a:gdLst>
              <a:gd name="T0" fmla="*/ 0 w 76"/>
              <a:gd name="T1" fmla="*/ 2147483647 h 94"/>
              <a:gd name="T2" fmla="*/ 2147483647 w 76"/>
              <a:gd name="T3" fmla="*/ 0 h 9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59" name="Freeform 57"/>
          <p:cNvSpPr>
            <a:spLocks/>
          </p:cNvSpPr>
          <p:nvPr/>
        </p:nvSpPr>
        <p:spPr bwMode="auto">
          <a:xfrm>
            <a:off x="898525" y="2384425"/>
            <a:ext cx="400050" cy="180975"/>
          </a:xfrm>
          <a:custGeom>
            <a:avLst/>
            <a:gdLst>
              <a:gd name="T0" fmla="*/ 0 w 252"/>
              <a:gd name="T1" fmla="*/ 2147483647 h 114"/>
              <a:gd name="T2" fmla="*/ 2147483647 w 252"/>
              <a:gd name="T3" fmla="*/ 0 h 11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0" name="Freeform 58"/>
          <p:cNvSpPr>
            <a:spLocks/>
          </p:cNvSpPr>
          <p:nvPr/>
        </p:nvSpPr>
        <p:spPr bwMode="auto">
          <a:xfrm>
            <a:off x="1590675" y="2479675"/>
            <a:ext cx="704850" cy="409575"/>
          </a:xfrm>
          <a:custGeom>
            <a:avLst/>
            <a:gdLst>
              <a:gd name="T0" fmla="*/ 0 w 444"/>
              <a:gd name="T1" fmla="*/ 0 h 258"/>
              <a:gd name="T2" fmla="*/ 2147483647 w 444"/>
              <a:gd name="T3" fmla="*/ 2147483647 h 25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1" name="Freeform 59"/>
          <p:cNvSpPr>
            <a:spLocks/>
          </p:cNvSpPr>
          <p:nvPr/>
        </p:nvSpPr>
        <p:spPr bwMode="auto">
          <a:xfrm>
            <a:off x="3692525" y="2667000"/>
            <a:ext cx="1038225" cy="666750"/>
          </a:xfrm>
          <a:custGeom>
            <a:avLst/>
            <a:gdLst>
              <a:gd name="T0" fmla="*/ 0 w 654"/>
              <a:gd name="T1" fmla="*/ 2147483647 h 420"/>
              <a:gd name="T2" fmla="*/ 2147483647 w 654"/>
              <a:gd name="T3" fmla="*/ 0 h 4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2" name="Freeform 60"/>
          <p:cNvSpPr>
            <a:spLocks/>
          </p:cNvSpPr>
          <p:nvPr/>
        </p:nvSpPr>
        <p:spPr bwMode="auto">
          <a:xfrm>
            <a:off x="1403350" y="1581150"/>
            <a:ext cx="774700" cy="533400"/>
          </a:xfrm>
          <a:custGeom>
            <a:avLst/>
            <a:gdLst>
              <a:gd name="T0" fmla="*/ 0 w 272"/>
              <a:gd name="T1" fmla="*/ 0 h 318"/>
              <a:gd name="T2" fmla="*/ 2147483647 w 272"/>
              <a:gd name="T3" fmla="*/ 2147483647 h 31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72" h="318">
                <a:moveTo>
                  <a:pt x="0" y="0"/>
                </a:moveTo>
                <a:lnTo>
                  <a:pt x="272" y="318"/>
                </a:lnTo>
              </a:path>
            </a:pathLst>
          </a:custGeom>
          <a:noFill/>
          <a:ln w="7620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3" name="Freeform 61"/>
          <p:cNvSpPr>
            <a:spLocks/>
          </p:cNvSpPr>
          <p:nvPr/>
        </p:nvSpPr>
        <p:spPr bwMode="auto">
          <a:xfrm>
            <a:off x="1939925" y="1492250"/>
            <a:ext cx="2603500" cy="222250"/>
          </a:xfrm>
          <a:custGeom>
            <a:avLst/>
            <a:gdLst>
              <a:gd name="T0" fmla="*/ 0 w 1640"/>
              <a:gd name="T1" fmla="*/ 0 h 140"/>
              <a:gd name="T2" fmla="*/ 2147483647 w 1640"/>
              <a:gd name="T3" fmla="*/ 2147483647 h 1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40" h="140">
                <a:moveTo>
                  <a:pt x="0" y="0"/>
                </a:moveTo>
                <a:lnTo>
                  <a:pt x="1640" y="140"/>
                </a:lnTo>
              </a:path>
            </a:pathLst>
          </a:custGeom>
          <a:noFill/>
          <a:ln w="7620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4" name="Freeform 62"/>
          <p:cNvSpPr>
            <a:spLocks/>
          </p:cNvSpPr>
          <p:nvPr/>
        </p:nvSpPr>
        <p:spPr bwMode="auto">
          <a:xfrm>
            <a:off x="3803650" y="1841500"/>
            <a:ext cx="1117600" cy="657225"/>
          </a:xfrm>
          <a:custGeom>
            <a:avLst/>
            <a:gdLst>
              <a:gd name="T0" fmla="*/ 0 w 568"/>
              <a:gd name="T1" fmla="*/ 2147483647 h 344"/>
              <a:gd name="T2" fmla="*/ 2147483647 w 568"/>
              <a:gd name="T3" fmla="*/ 0 h 34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68" h="344">
                <a:moveTo>
                  <a:pt x="0" y="344"/>
                </a:moveTo>
                <a:lnTo>
                  <a:pt x="568" y="0"/>
                </a:lnTo>
              </a:path>
            </a:pathLst>
          </a:custGeom>
          <a:noFill/>
          <a:ln w="7620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5" name="Freeform 63"/>
          <p:cNvSpPr>
            <a:spLocks/>
          </p:cNvSpPr>
          <p:nvPr/>
        </p:nvSpPr>
        <p:spPr bwMode="auto">
          <a:xfrm>
            <a:off x="2705100" y="2152650"/>
            <a:ext cx="473075" cy="384175"/>
          </a:xfrm>
          <a:custGeom>
            <a:avLst/>
            <a:gdLst>
              <a:gd name="T0" fmla="*/ 0 w 272"/>
              <a:gd name="T1" fmla="*/ 0 h 212"/>
              <a:gd name="T2" fmla="*/ 2147483647 w 272"/>
              <a:gd name="T3" fmla="*/ 2147483647 h 21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72" h="212">
                <a:moveTo>
                  <a:pt x="0" y="0"/>
                </a:moveTo>
                <a:lnTo>
                  <a:pt x="272" y="212"/>
                </a:lnTo>
              </a:path>
            </a:pathLst>
          </a:custGeom>
          <a:noFill/>
          <a:ln w="7620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6" name="Oval 64"/>
          <p:cNvSpPr>
            <a:spLocks noChangeArrowheads="1"/>
          </p:cNvSpPr>
          <p:nvPr/>
        </p:nvSpPr>
        <p:spPr bwMode="auto">
          <a:xfrm>
            <a:off x="4643438" y="2565400"/>
            <a:ext cx="496887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67" name="Line 65"/>
          <p:cNvSpPr>
            <a:spLocks noChangeShapeType="1"/>
          </p:cNvSpPr>
          <p:nvPr/>
        </p:nvSpPr>
        <p:spPr bwMode="auto">
          <a:xfrm>
            <a:off x="4643438" y="255428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8" name="Line 66"/>
          <p:cNvSpPr>
            <a:spLocks noChangeShapeType="1"/>
          </p:cNvSpPr>
          <p:nvPr/>
        </p:nvSpPr>
        <p:spPr bwMode="auto">
          <a:xfrm>
            <a:off x="5140325" y="2554288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69" name="Rectangle 67"/>
          <p:cNvSpPr>
            <a:spLocks noChangeArrowheads="1"/>
          </p:cNvSpPr>
          <p:nvPr/>
        </p:nvSpPr>
        <p:spPr bwMode="auto">
          <a:xfrm>
            <a:off x="4643438" y="2554288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70" name="Oval 68"/>
          <p:cNvSpPr>
            <a:spLocks noChangeArrowheads="1"/>
          </p:cNvSpPr>
          <p:nvPr/>
        </p:nvSpPr>
        <p:spPr bwMode="auto">
          <a:xfrm>
            <a:off x="4638675" y="2460625"/>
            <a:ext cx="496888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1" name="Rectangle 69"/>
          <p:cNvSpPr>
            <a:spLocks noChangeArrowheads="1"/>
          </p:cNvSpPr>
          <p:nvPr/>
        </p:nvSpPr>
        <p:spPr bwMode="auto">
          <a:xfrm>
            <a:off x="4776788" y="2481263"/>
            <a:ext cx="223837" cy="190500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2" name="Text Box 70"/>
          <p:cNvSpPr txBox="1">
            <a:spLocks noChangeArrowheads="1"/>
          </p:cNvSpPr>
          <p:nvPr/>
        </p:nvSpPr>
        <p:spPr bwMode="auto">
          <a:xfrm>
            <a:off x="4737100" y="2384425"/>
            <a:ext cx="314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a</a:t>
            </a:r>
            <a:endParaRPr lang="en-US" altLang="zh-TW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73" name="Text Box 71"/>
          <p:cNvSpPr txBox="1">
            <a:spLocks noChangeArrowheads="1"/>
          </p:cNvSpPr>
          <p:nvPr/>
        </p:nvSpPr>
        <p:spPr bwMode="auto">
          <a:xfrm>
            <a:off x="1041400" y="2484438"/>
            <a:ext cx="336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C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4" name="Text Box 72"/>
          <p:cNvSpPr txBox="1">
            <a:spLocks noChangeArrowheads="1"/>
          </p:cNvSpPr>
          <p:nvPr/>
        </p:nvSpPr>
        <p:spPr bwMode="auto">
          <a:xfrm>
            <a:off x="1708150" y="3370263"/>
            <a:ext cx="3698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A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5" name="Text Box 73"/>
          <p:cNvSpPr txBox="1">
            <a:spLocks noChangeArrowheads="1"/>
          </p:cNvSpPr>
          <p:nvPr/>
        </p:nvSpPr>
        <p:spPr bwMode="auto">
          <a:xfrm>
            <a:off x="5118100" y="2697163"/>
            <a:ext cx="3444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B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6" name="Oval 74"/>
          <p:cNvSpPr>
            <a:spLocks noChangeArrowheads="1"/>
          </p:cNvSpPr>
          <p:nvPr/>
        </p:nvSpPr>
        <p:spPr bwMode="auto">
          <a:xfrm>
            <a:off x="1804988" y="3222625"/>
            <a:ext cx="496887" cy="128588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77" name="Line 75"/>
          <p:cNvSpPr>
            <a:spLocks noChangeShapeType="1"/>
          </p:cNvSpPr>
          <p:nvPr/>
        </p:nvSpPr>
        <p:spPr bwMode="auto">
          <a:xfrm>
            <a:off x="1804988" y="321151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78" name="Line 76"/>
          <p:cNvSpPr>
            <a:spLocks noChangeShapeType="1"/>
          </p:cNvSpPr>
          <p:nvPr/>
        </p:nvSpPr>
        <p:spPr bwMode="auto">
          <a:xfrm>
            <a:off x="2301875" y="3211513"/>
            <a:ext cx="0" cy="79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1579" name="Rectangle 77"/>
          <p:cNvSpPr>
            <a:spLocks noChangeArrowheads="1"/>
          </p:cNvSpPr>
          <p:nvPr/>
        </p:nvSpPr>
        <p:spPr bwMode="auto">
          <a:xfrm>
            <a:off x="1804988" y="3211513"/>
            <a:ext cx="492125" cy="77787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sp>
        <p:nvSpPr>
          <p:cNvPr id="21580" name="Oval 78"/>
          <p:cNvSpPr>
            <a:spLocks noChangeArrowheads="1"/>
          </p:cNvSpPr>
          <p:nvPr/>
        </p:nvSpPr>
        <p:spPr bwMode="auto">
          <a:xfrm>
            <a:off x="1800225" y="3124200"/>
            <a:ext cx="496888" cy="150813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81" name="Rectangle 79"/>
          <p:cNvSpPr>
            <a:spLocks noChangeArrowheads="1"/>
          </p:cNvSpPr>
          <p:nvPr/>
        </p:nvSpPr>
        <p:spPr bwMode="auto">
          <a:xfrm>
            <a:off x="1935163" y="3167063"/>
            <a:ext cx="225425" cy="152400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21582" name="Text Box 80"/>
          <p:cNvSpPr txBox="1">
            <a:spLocks noChangeArrowheads="1"/>
          </p:cNvSpPr>
          <p:nvPr/>
        </p:nvSpPr>
        <p:spPr bwMode="auto">
          <a:xfrm>
            <a:off x="1892300" y="3038475"/>
            <a:ext cx="3333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000000"/>
                </a:solidFill>
                <a:ea typeface="新細明體" charset="-120"/>
                <a:cs typeface="+mn-cs"/>
              </a:rPr>
              <a:t>d</a:t>
            </a:r>
            <a:endParaRPr lang="en-US" altLang="zh-TW" sz="2400" smtClean="0">
              <a:solidFill>
                <a:srgbClr val="000000"/>
              </a:solidFill>
              <a:latin typeface="Times New Roman" pitchFamily="18" charset="0"/>
              <a:ea typeface="新細明體" charset="-120"/>
              <a:cs typeface="+mn-cs"/>
            </a:endParaRPr>
          </a:p>
        </p:txBody>
      </p:sp>
      <p:grpSp>
        <p:nvGrpSpPr>
          <p:cNvPr id="21583" name="Group 81"/>
          <p:cNvGrpSpPr>
            <a:grpSpLocks/>
          </p:cNvGrpSpPr>
          <p:nvPr/>
        </p:nvGrpSpPr>
        <p:grpSpPr bwMode="auto">
          <a:xfrm>
            <a:off x="2143125" y="1866900"/>
            <a:ext cx="779463" cy="396875"/>
            <a:chOff x="2509" y="3533"/>
            <a:chExt cx="491" cy="250"/>
          </a:xfrm>
        </p:grpSpPr>
        <p:sp>
          <p:nvSpPr>
            <p:cNvPr id="21644" name="Oval 82"/>
            <p:cNvSpPr>
              <a:spLocks noChangeArrowheads="1"/>
            </p:cNvSpPr>
            <p:nvPr/>
          </p:nvSpPr>
          <p:spPr bwMode="auto">
            <a:xfrm>
              <a:off x="2514" y="3646"/>
              <a:ext cx="484" cy="113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45" name="Line 83"/>
            <p:cNvSpPr>
              <a:spLocks noChangeShapeType="1"/>
            </p:cNvSpPr>
            <p:nvPr/>
          </p:nvSpPr>
          <p:spPr bwMode="auto">
            <a:xfrm>
              <a:off x="2998" y="3637"/>
              <a:ext cx="2" cy="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46" name="Rectangle 84"/>
            <p:cNvSpPr>
              <a:spLocks noChangeArrowheads="1"/>
            </p:cNvSpPr>
            <p:nvPr/>
          </p:nvSpPr>
          <p:spPr bwMode="auto">
            <a:xfrm>
              <a:off x="2514" y="3637"/>
              <a:ext cx="480" cy="6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47" name="Oval 85"/>
            <p:cNvSpPr>
              <a:spLocks noChangeArrowheads="1"/>
            </p:cNvSpPr>
            <p:nvPr/>
          </p:nvSpPr>
          <p:spPr bwMode="auto">
            <a:xfrm>
              <a:off x="2509" y="3555"/>
              <a:ext cx="485" cy="132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48" name="Line 86"/>
            <p:cNvSpPr>
              <a:spLocks noChangeShapeType="1"/>
            </p:cNvSpPr>
            <p:nvPr/>
          </p:nvSpPr>
          <p:spPr bwMode="auto">
            <a:xfrm>
              <a:off x="2511" y="3637"/>
              <a:ext cx="1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grpSp>
          <p:nvGrpSpPr>
            <p:cNvPr id="21649" name="Group 87"/>
            <p:cNvGrpSpPr>
              <a:grpSpLocks/>
            </p:cNvGrpSpPr>
            <p:nvPr/>
          </p:nvGrpSpPr>
          <p:grpSpPr bwMode="auto">
            <a:xfrm>
              <a:off x="2558" y="3533"/>
              <a:ext cx="355" cy="250"/>
              <a:chOff x="2012" y="3629"/>
              <a:chExt cx="355" cy="250"/>
            </a:xfrm>
          </p:grpSpPr>
          <p:sp>
            <p:nvSpPr>
              <p:cNvPr id="21650" name="Rectangle 88"/>
              <p:cNvSpPr>
                <a:spLocks noChangeArrowheads="1"/>
              </p:cNvSpPr>
              <p:nvPr/>
            </p:nvSpPr>
            <p:spPr bwMode="auto">
              <a:xfrm>
                <a:off x="2065" y="3690"/>
                <a:ext cx="265" cy="13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1651" name="Text Box 89"/>
              <p:cNvSpPr txBox="1">
                <a:spLocks noChangeArrowheads="1"/>
              </p:cNvSpPr>
              <p:nvPr/>
            </p:nvSpPr>
            <p:spPr bwMode="auto">
              <a:xfrm>
                <a:off x="2012" y="3629"/>
                <a:ext cx="355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A.a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</p:grpSp>
      <p:grpSp>
        <p:nvGrpSpPr>
          <p:cNvPr id="21584" name="Group 90"/>
          <p:cNvGrpSpPr>
            <a:grpSpLocks/>
          </p:cNvGrpSpPr>
          <p:nvPr/>
        </p:nvGrpSpPr>
        <p:grpSpPr bwMode="auto">
          <a:xfrm>
            <a:off x="3068638" y="2251075"/>
            <a:ext cx="779462" cy="396875"/>
            <a:chOff x="2509" y="3533"/>
            <a:chExt cx="491" cy="250"/>
          </a:xfrm>
        </p:grpSpPr>
        <p:sp>
          <p:nvSpPr>
            <p:cNvPr id="21636" name="Oval 91"/>
            <p:cNvSpPr>
              <a:spLocks noChangeArrowheads="1"/>
            </p:cNvSpPr>
            <p:nvPr/>
          </p:nvSpPr>
          <p:spPr bwMode="auto">
            <a:xfrm>
              <a:off x="2514" y="3646"/>
              <a:ext cx="484" cy="113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37" name="Line 92"/>
            <p:cNvSpPr>
              <a:spLocks noChangeShapeType="1"/>
            </p:cNvSpPr>
            <p:nvPr/>
          </p:nvSpPr>
          <p:spPr bwMode="auto">
            <a:xfrm>
              <a:off x="2998" y="3637"/>
              <a:ext cx="2" cy="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38" name="Rectangle 93"/>
            <p:cNvSpPr>
              <a:spLocks noChangeArrowheads="1"/>
            </p:cNvSpPr>
            <p:nvPr/>
          </p:nvSpPr>
          <p:spPr bwMode="auto">
            <a:xfrm>
              <a:off x="2514" y="3637"/>
              <a:ext cx="480" cy="6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39" name="Oval 94"/>
            <p:cNvSpPr>
              <a:spLocks noChangeArrowheads="1"/>
            </p:cNvSpPr>
            <p:nvPr/>
          </p:nvSpPr>
          <p:spPr bwMode="auto">
            <a:xfrm>
              <a:off x="2509" y="3555"/>
              <a:ext cx="485" cy="132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40" name="Line 95"/>
            <p:cNvSpPr>
              <a:spLocks noChangeShapeType="1"/>
            </p:cNvSpPr>
            <p:nvPr/>
          </p:nvSpPr>
          <p:spPr bwMode="auto">
            <a:xfrm>
              <a:off x="2511" y="3637"/>
              <a:ext cx="1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grpSp>
          <p:nvGrpSpPr>
            <p:cNvPr id="21641" name="Group 96"/>
            <p:cNvGrpSpPr>
              <a:grpSpLocks/>
            </p:cNvGrpSpPr>
            <p:nvPr/>
          </p:nvGrpSpPr>
          <p:grpSpPr bwMode="auto">
            <a:xfrm>
              <a:off x="2558" y="3533"/>
              <a:ext cx="355" cy="250"/>
              <a:chOff x="2012" y="3629"/>
              <a:chExt cx="355" cy="250"/>
            </a:xfrm>
          </p:grpSpPr>
          <p:sp>
            <p:nvSpPr>
              <p:cNvPr id="21642" name="Rectangle 97"/>
              <p:cNvSpPr>
                <a:spLocks noChangeArrowheads="1"/>
              </p:cNvSpPr>
              <p:nvPr/>
            </p:nvSpPr>
            <p:spPr bwMode="auto">
              <a:xfrm>
                <a:off x="2065" y="3690"/>
                <a:ext cx="265" cy="13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1643" name="Text Box 98"/>
              <p:cNvSpPr txBox="1">
                <a:spLocks noChangeArrowheads="1"/>
              </p:cNvSpPr>
              <p:nvPr/>
            </p:nvSpPr>
            <p:spPr bwMode="auto">
              <a:xfrm>
                <a:off x="2012" y="3629"/>
                <a:ext cx="355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A.c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</p:grpSp>
      <p:grpSp>
        <p:nvGrpSpPr>
          <p:cNvPr id="21585" name="Group 99"/>
          <p:cNvGrpSpPr>
            <a:grpSpLocks/>
          </p:cNvGrpSpPr>
          <p:nvPr/>
        </p:nvGrpSpPr>
        <p:grpSpPr bwMode="auto">
          <a:xfrm>
            <a:off x="1166813" y="1287463"/>
            <a:ext cx="779462" cy="396875"/>
            <a:chOff x="2509" y="3533"/>
            <a:chExt cx="491" cy="250"/>
          </a:xfrm>
        </p:grpSpPr>
        <p:sp>
          <p:nvSpPr>
            <p:cNvPr id="21628" name="Oval 100"/>
            <p:cNvSpPr>
              <a:spLocks noChangeArrowheads="1"/>
            </p:cNvSpPr>
            <p:nvPr/>
          </p:nvSpPr>
          <p:spPr bwMode="auto">
            <a:xfrm>
              <a:off x="2514" y="3646"/>
              <a:ext cx="484" cy="113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29" name="Line 101"/>
            <p:cNvSpPr>
              <a:spLocks noChangeShapeType="1"/>
            </p:cNvSpPr>
            <p:nvPr/>
          </p:nvSpPr>
          <p:spPr bwMode="auto">
            <a:xfrm>
              <a:off x="2998" y="3637"/>
              <a:ext cx="2" cy="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30" name="Rectangle 102"/>
            <p:cNvSpPr>
              <a:spLocks noChangeArrowheads="1"/>
            </p:cNvSpPr>
            <p:nvPr/>
          </p:nvSpPr>
          <p:spPr bwMode="auto">
            <a:xfrm>
              <a:off x="2514" y="3637"/>
              <a:ext cx="480" cy="6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31" name="Oval 103"/>
            <p:cNvSpPr>
              <a:spLocks noChangeArrowheads="1"/>
            </p:cNvSpPr>
            <p:nvPr/>
          </p:nvSpPr>
          <p:spPr bwMode="auto">
            <a:xfrm>
              <a:off x="2509" y="3555"/>
              <a:ext cx="485" cy="132"/>
            </a:xfrm>
            <a:prstGeom prst="ellipse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32" name="Line 104"/>
            <p:cNvSpPr>
              <a:spLocks noChangeShapeType="1"/>
            </p:cNvSpPr>
            <p:nvPr/>
          </p:nvSpPr>
          <p:spPr bwMode="auto">
            <a:xfrm>
              <a:off x="2511" y="3637"/>
              <a:ext cx="1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grpSp>
          <p:nvGrpSpPr>
            <p:cNvPr id="21633" name="Group 105"/>
            <p:cNvGrpSpPr>
              <a:grpSpLocks/>
            </p:cNvGrpSpPr>
            <p:nvPr/>
          </p:nvGrpSpPr>
          <p:grpSpPr bwMode="auto">
            <a:xfrm>
              <a:off x="2562" y="3533"/>
              <a:ext cx="347" cy="250"/>
              <a:chOff x="2016" y="3629"/>
              <a:chExt cx="347" cy="250"/>
            </a:xfrm>
          </p:grpSpPr>
          <p:sp>
            <p:nvSpPr>
              <p:cNvPr id="21634" name="Rectangle 106"/>
              <p:cNvSpPr>
                <a:spLocks noChangeArrowheads="1"/>
              </p:cNvSpPr>
              <p:nvPr/>
            </p:nvSpPr>
            <p:spPr bwMode="auto">
              <a:xfrm>
                <a:off x="2065" y="3690"/>
                <a:ext cx="265" cy="13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1635" name="Text Box 107"/>
              <p:cNvSpPr txBox="1">
                <a:spLocks noChangeArrowheads="1"/>
              </p:cNvSpPr>
              <p:nvPr/>
            </p:nvSpPr>
            <p:spPr bwMode="auto">
              <a:xfrm>
                <a:off x="2016" y="3629"/>
                <a:ext cx="34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C.b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</p:grpSp>
      <p:grpSp>
        <p:nvGrpSpPr>
          <p:cNvPr id="21587" name="Group 117"/>
          <p:cNvGrpSpPr>
            <a:grpSpLocks/>
          </p:cNvGrpSpPr>
          <p:nvPr/>
        </p:nvGrpSpPr>
        <p:grpSpPr bwMode="auto">
          <a:xfrm>
            <a:off x="5191125" y="2203450"/>
            <a:ext cx="501650" cy="396875"/>
            <a:chOff x="4320" y="1940"/>
            <a:chExt cx="316" cy="250"/>
          </a:xfrm>
        </p:grpSpPr>
        <p:sp>
          <p:nvSpPr>
            <p:cNvPr id="21613" name="Oval 118"/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14" name="Line 119"/>
            <p:cNvSpPr>
              <a:spLocks noChangeShapeType="1"/>
            </p:cNvSpPr>
            <p:nvPr/>
          </p:nvSpPr>
          <p:spPr bwMode="auto">
            <a:xfrm>
              <a:off x="4323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15" name="Line 120"/>
            <p:cNvSpPr>
              <a:spLocks noChangeShapeType="1"/>
            </p:cNvSpPr>
            <p:nvPr/>
          </p:nvSpPr>
          <p:spPr bwMode="auto">
            <a:xfrm>
              <a:off x="4636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16" name="Rectangle 121"/>
            <p:cNvSpPr>
              <a:spLocks noChangeArrowheads="1"/>
            </p:cNvSpPr>
            <p:nvPr/>
          </p:nvSpPr>
          <p:spPr bwMode="auto">
            <a:xfrm>
              <a:off x="4323" y="204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17" name="Oval 122"/>
            <p:cNvSpPr>
              <a:spLocks noChangeArrowheads="1"/>
            </p:cNvSpPr>
            <p:nvPr/>
          </p:nvSpPr>
          <p:spPr bwMode="auto">
            <a:xfrm>
              <a:off x="4320" y="198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18" name="Rectangle 123"/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19" name="Text Box 124"/>
            <p:cNvSpPr txBox="1">
              <a:spLocks noChangeArrowheads="1"/>
            </p:cNvSpPr>
            <p:nvPr/>
          </p:nvSpPr>
          <p:spPr bwMode="auto">
            <a:xfrm>
              <a:off x="4382" y="1940"/>
              <a:ext cx="1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c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</p:grpSp>
      <p:grpSp>
        <p:nvGrpSpPr>
          <p:cNvPr id="21588" name="Group 125"/>
          <p:cNvGrpSpPr>
            <a:grpSpLocks/>
          </p:cNvGrpSpPr>
          <p:nvPr/>
        </p:nvGrpSpPr>
        <p:grpSpPr bwMode="auto">
          <a:xfrm>
            <a:off x="5629275" y="2555875"/>
            <a:ext cx="501650" cy="396875"/>
            <a:chOff x="4596" y="2162"/>
            <a:chExt cx="316" cy="250"/>
          </a:xfrm>
        </p:grpSpPr>
        <p:sp>
          <p:nvSpPr>
            <p:cNvPr id="21606" name="Oval 126"/>
            <p:cNvSpPr>
              <a:spLocks noChangeArrowheads="1"/>
            </p:cNvSpPr>
            <p:nvPr/>
          </p:nvSpPr>
          <p:spPr bwMode="auto">
            <a:xfrm>
              <a:off x="4599" y="227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07" name="Line 127"/>
            <p:cNvSpPr>
              <a:spLocks noChangeShapeType="1"/>
            </p:cNvSpPr>
            <p:nvPr/>
          </p:nvSpPr>
          <p:spPr bwMode="auto">
            <a:xfrm>
              <a:off x="4599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08" name="Line 128"/>
            <p:cNvSpPr>
              <a:spLocks noChangeShapeType="1"/>
            </p:cNvSpPr>
            <p:nvPr/>
          </p:nvSpPr>
          <p:spPr bwMode="auto">
            <a:xfrm>
              <a:off x="4912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09" name="Rectangle 129"/>
            <p:cNvSpPr>
              <a:spLocks noChangeArrowheads="1"/>
            </p:cNvSpPr>
            <p:nvPr/>
          </p:nvSpPr>
          <p:spPr bwMode="auto">
            <a:xfrm>
              <a:off x="4599" y="226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10" name="Oval 130"/>
            <p:cNvSpPr>
              <a:spLocks noChangeArrowheads="1"/>
            </p:cNvSpPr>
            <p:nvPr/>
          </p:nvSpPr>
          <p:spPr bwMode="auto">
            <a:xfrm>
              <a:off x="4596" y="221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11" name="Rectangle 131"/>
            <p:cNvSpPr>
              <a:spLocks noChangeArrowheads="1"/>
            </p:cNvSpPr>
            <p:nvPr/>
          </p:nvSpPr>
          <p:spPr bwMode="auto">
            <a:xfrm>
              <a:off x="4683" y="2223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612" name="Text Box 132"/>
            <p:cNvSpPr txBox="1">
              <a:spLocks noChangeArrowheads="1"/>
            </p:cNvSpPr>
            <p:nvPr/>
          </p:nvSpPr>
          <p:spPr bwMode="auto">
            <a:xfrm>
              <a:off x="4652" y="2162"/>
              <a:ext cx="21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b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</p:grpSp>
      <p:sp>
        <p:nvSpPr>
          <p:cNvPr id="21589" name="Freeform 133"/>
          <p:cNvSpPr>
            <a:spLocks/>
          </p:cNvSpPr>
          <p:nvPr/>
        </p:nvSpPr>
        <p:spPr bwMode="auto">
          <a:xfrm>
            <a:off x="3086100" y="3429000"/>
            <a:ext cx="2933700" cy="657225"/>
          </a:xfrm>
          <a:custGeom>
            <a:avLst/>
            <a:gdLst>
              <a:gd name="T0" fmla="*/ 0 w 1848"/>
              <a:gd name="T1" fmla="*/ 2147483647 h 414"/>
              <a:gd name="T2" fmla="*/ 2147483647 w 1848"/>
              <a:gd name="T3" fmla="*/ 0 h 414"/>
              <a:gd name="T4" fmla="*/ 2147483647 w 1848"/>
              <a:gd name="T5" fmla="*/ 2147483647 h 414"/>
              <a:gd name="T6" fmla="*/ 2147483647 w 1848"/>
              <a:gd name="T7" fmla="*/ 2147483647 h 414"/>
              <a:gd name="T8" fmla="*/ 0 w 1848"/>
              <a:gd name="T9" fmla="*/ 2147483647 h 4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8" h="414">
                <a:moveTo>
                  <a:pt x="0" y="414"/>
                </a:moveTo>
                <a:lnTo>
                  <a:pt x="84" y="0"/>
                </a:lnTo>
                <a:lnTo>
                  <a:pt x="384" y="6"/>
                </a:lnTo>
                <a:lnTo>
                  <a:pt x="1848" y="414"/>
                </a:lnTo>
                <a:lnTo>
                  <a:pt x="0" y="414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solidFill>
              <a:srgbClr val="DDDDDD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grpSp>
        <p:nvGrpSpPr>
          <p:cNvPr id="21590" name="Group 134"/>
          <p:cNvGrpSpPr>
            <a:grpSpLocks/>
          </p:cNvGrpSpPr>
          <p:nvPr/>
        </p:nvGrpSpPr>
        <p:grpSpPr bwMode="auto">
          <a:xfrm>
            <a:off x="3200400" y="3143250"/>
            <a:ext cx="501650" cy="396875"/>
            <a:chOff x="2016" y="1980"/>
            <a:chExt cx="316" cy="250"/>
          </a:xfrm>
        </p:grpSpPr>
        <p:sp>
          <p:nvSpPr>
            <p:cNvPr id="21598" name="Oval 135"/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1599" name="Line 136"/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00" name="Line 137"/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1601" name="Rectangle 138"/>
            <p:cNvSpPr>
              <a:spLocks noChangeArrowheads="1"/>
            </p:cNvSpPr>
            <p:nvPr/>
          </p:nvSpPr>
          <p:spPr bwMode="auto">
            <a:xfrm>
              <a:off x="2019" y="20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1602" name="Oval 139"/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grpSp>
          <p:nvGrpSpPr>
            <p:cNvPr id="21603" name="Group 140"/>
            <p:cNvGrpSpPr>
              <a:grpSpLocks/>
            </p:cNvGrpSpPr>
            <p:nvPr/>
          </p:nvGrpSpPr>
          <p:grpSpPr bwMode="auto">
            <a:xfrm>
              <a:off x="2076" y="1980"/>
              <a:ext cx="198" cy="250"/>
              <a:chOff x="2957" y="2429"/>
              <a:chExt cx="201" cy="250"/>
            </a:xfrm>
          </p:grpSpPr>
          <p:sp>
            <p:nvSpPr>
              <p:cNvPr id="21604" name="Rectangle 14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1605" name="Text Box 142"/>
              <p:cNvSpPr txBox="1">
                <a:spLocks noChangeArrowheads="1"/>
              </p:cNvSpPr>
              <p:nvPr/>
            </p:nvSpPr>
            <p:spPr bwMode="auto">
              <a:xfrm>
                <a:off x="2957" y="2429"/>
                <a:ext cx="20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c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1107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頁尾版面配置區 3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400" smtClean="0">
                <a:solidFill>
                  <a:srgbClr val="000000"/>
                </a:solidFill>
              </a:rPr>
              <a:t>Network Layer</a:t>
            </a:r>
            <a:endParaRPr lang="en-US" altLang="zh-TW" sz="1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2531" name="投影片編號版面配置區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400" smtClean="0">
                <a:solidFill>
                  <a:srgbClr val="000000"/>
                </a:solidFill>
              </a:rPr>
              <a:t>4-</a:t>
            </a:r>
            <a:fld id="{BAC6F5CB-7CF4-4489-8288-5D74632A0D04}" type="slidenum">
              <a:rPr lang="en-US" altLang="zh-TW" sz="1400" smtClean="0">
                <a:solidFill>
                  <a:srgbClr val="000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zh-TW" sz="1400" smtClean="0">
              <a:solidFill>
                <a:srgbClr val="000000"/>
              </a:solidFill>
            </a:endParaRPr>
          </a:p>
        </p:txBody>
      </p:sp>
      <p:sp>
        <p:nvSpPr>
          <p:cNvPr id="22532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9550"/>
            <a:ext cx="7772400" cy="1143000"/>
          </a:xfrm>
        </p:spPr>
        <p:txBody>
          <a:bodyPr/>
          <a:lstStyle/>
          <a:p>
            <a:r>
              <a:rPr lang="en-US" altLang="zh-TW" sz="3600" smtClean="0">
                <a:ea typeface="新細明體" charset="-120"/>
              </a:rPr>
              <a:t>Intra-AS and Inter-AS routing</a:t>
            </a:r>
          </a:p>
        </p:txBody>
      </p:sp>
      <p:sp>
        <p:nvSpPr>
          <p:cNvPr id="22533" name="Text Box 3"/>
          <p:cNvSpPr txBox="1">
            <a:spLocks noChangeArrowheads="1"/>
          </p:cNvSpPr>
          <p:nvPr/>
        </p:nvSpPr>
        <p:spPr bwMode="auto">
          <a:xfrm>
            <a:off x="7051675" y="2351088"/>
            <a:ext cx="8318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3333CC"/>
                </a:solidFill>
                <a:ea typeface="新細明體" charset="-120"/>
                <a:cs typeface="+mn-cs"/>
              </a:rPr>
              <a:t>Host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3333CC"/>
                </a:solidFill>
                <a:ea typeface="新細明體" charset="-120"/>
                <a:cs typeface="+mn-cs"/>
              </a:rPr>
              <a:t>h2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grpSp>
        <p:nvGrpSpPr>
          <p:cNvPr id="22534" name="Group 4"/>
          <p:cNvGrpSpPr>
            <a:grpSpLocks/>
          </p:cNvGrpSpPr>
          <p:nvPr/>
        </p:nvGrpSpPr>
        <p:grpSpPr bwMode="auto">
          <a:xfrm>
            <a:off x="1050925" y="1754188"/>
            <a:ext cx="6264275" cy="2487612"/>
            <a:chOff x="1124" y="1363"/>
            <a:chExt cx="3946" cy="1567"/>
          </a:xfrm>
        </p:grpSpPr>
        <p:sp>
          <p:nvSpPr>
            <p:cNvPr id="22559" name="Freeform 5"/>
            <p:cNvSpPr>
              <a:spLocks/>
            </p:cNvSpPr>
            <p:nvPr/>
          </p:nvSpPr>
          <p:spPr bwMode="auto">
            <a:xfrm>
              <a:off x="3908" y="1925"/>
              <a:ext cx="1162" cy="543"/>
            </a:xfrm>
            <a:custGeom>
              <a:avLst/>
              <a:gdLst>
                <a:gd name="T0" fmla="*/ 56 w 1162"/>
                <a:gd name="T1" fmla="*/ 162 h 543"/>
                <a:gd name="T2" fmla="*/ 368 w 1162"/>
                <a:gd name="T3" fmla="*/ 14 h 543"/>
                <a:gd name="T4" fmla="*/ 940 w 1162"/>
                <a:gd name="T5" fmla="*/ 79 h 543"/>
                <a:gd name="T6" fmla="*/ 1144 w 1162"/>
                <a:gd name="T7" fmla="*/ 239 h 543"/>
                <a:gd name="T8" fmla="*/ 1048 w 1162"/>
                <a:gd name="T9" fmla="*/ 451 h 543"/>
                <a:gd name="T10" fmla="*/ 586 w 1162"/>
                <a:gd name="T11" fmla="*/ 541 h 543"/>
                <a:gd name="T12" fmla="*/ 88 w 1162"/>
                <a:gd name="T13" fmla="*/ 439 h 543"/>
                <a:gd name="T14" fmla="*/ 56 w 1162"/>
                <a:gd name="T15" fmla="*/ 162 h 5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2" h="543">
                  <a:moveTo>
                    <a:pt x="56" y="162"/>
                  </a:moveTo>
                  <a:cubicBezTo>
                    <a:pt x="115" y="100"/>
                    <a:pt x="221" y="28"/>
                    <a:pt x="368" y="14"/>
                  </a:cubicBezTo>
                  <a:cubicBezTo>
                    <a:pt x="515" y="0"/>
                    <a:pt x="811" y="42"/>
                    <a:pt x="940" y="79"/>
                  </a:cubicBezTo>
                  <a:cubicBezTo>
                    <a:pt x="1069" y="116"/>
                    <a:pt x="1126" y="177"/>
                    <a:pt x="1144" y="239"/>
                  </a:cubicBezTo>
                  <a:cubicBezTo>
                    <a:pt x="1162" y="301"/>
                    <a:pt x="1141" y="401"/>
                    <a:pt x="1048" y="451"/>
                  </a:cubicBezTo>
                  <a:cubicBezTo>
                    <a:pt x="955" y="501"/>
                    <a:pt x="746" y="543"/>
                    <a:pt x="586" y="541"/>
                  </a:cubicBezTo>
                  <a:cubicBezTo>
                    <a:pt x="426" y="539"/>
                    <a:pt x="176" y="502"/>
                    <a:pt x="88" y="439"/>
                  </a:cubicBezTo>
                  <a:cubicBezTo>
                    <a:pt x="0" y="376"/>
                    <a:pt x="63" y="220"/>
                    <a:pt x="56" y="162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0" name="Freeform 6"/>
            <p:cNvSpPr>
              <a:spLocks/>
            </p:cNvSpPr>
            <p:nvPr/>
          </p:nvSpPr>
          <p:spPr bwMode="auto">
            <a:xfrm>
              <a:off x="1124" y="1915"/>
              <a:ext cx="1198" cy="451"/>
            </a:xfrm>
            <a:custGeom>
              <a:avLst/>
              <a:gdLst>
                <a:gd name="T0" fmla="*/ 88 w 1198"/>
                <a:gd name="T1" fmla="*/ 181 h 451"/>
                <a:gd name="T2" fmla="*/ 180 w 1198"/>
                <a:gd name="T3" fmla="*/ 89 h 451"/>
                <a:gd name="T4" fmla="*/ 448 w 1198"/>
                <a:gd name="T5" fmla="*/ 49 h 451"/>
                <a:gd name="T6" fmla="*/ 988 w 1198"/>
                <a:gd name="T7" fmla="*/ 25 h 451"/>
                <a:gd name="T8" fmla="*/ 1181 w 1198"/>
                <a:gd name="T9" fmla="*/ 197 h 451"/>
                <a:gd name="T10" fmla="*/ 889 w 1198"/>
                <a:gd name="T11" fmla="*/ 413 h 451"/>
                <a:gd name="T12" fmla="*/ 307 w 1198"/>
                <a:gd name="T13" fmla="*/ 425 h 451"/>
                <a:gd name="T14" fmla="*/ 36 w 1198"/>
                <a:gd name="T15" fmla="*/ 337 h 451"/>
                <a:gd name="T16" fmla="*/ 88 w 1198"/>
                <a:gd name="T17" fmla="*/ 181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8" h="451">
                  <a:moveTo>
                    <a:pt x="88" y="181"/>
                  </a:moveTo>
                  <a:cubicBezTo>
                    <a:pt x="159" y="143"/>
                    <a:pt x="120" y="111"/>
                    <a:pt x="180" y="89"/>
                  </a:cubicBezTo>
                  <a:cubicBezTo>
                    <a:pt x="240" y="67"/>
                    <a:pt x="313" y="60"/>
                    <a:pt x="448" y="49"/>
                  </a:cubicBezTo>
                  <a:cubicBezTo>
                    <a:pt x="583" y="38"/>
                    <a:pt x="866" y="0"/>
                    <a:pt x="988" y="25"/>
                  </a:cubicBezTo>
                  <a:cubicBezTo>
                    <a:pt x="1110" y="50"/>
                    <a:pt x="1198" y="132"/>
                    <a:pt x="1181" y="197"/>
                  </a:cubicBezTo>
                  <a:cubicBezTo>
                    <a:pt x="1164" y="262"/>
                    <a:pt x="1034" y="375"/>
                    <a:pt x="889" y="413"/>
                  </a:cubicBezTo>
                  <a:cubicBezTo>
                    <a:pt x="744" y="451"/>
                    <a:pt x="449" y="438"/>
                    <a:pt x="307" y="425"/>
                  </a:cubicBezTo>
                  <a:cubicBezTo>
                    <a:pt x="165" y="412"/>
                    <a:pt x="72" y="378"/>
                    <a:pt x="36" y="337"/>
                  </a:cubicBezTo>
                  <a:cubicBezTo>
                    <a:pt x="0" y="296"/>
                    <a:pt x="77" y="213"/>
                    <a:pt x="88" y="18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1" name="Line 7"/>
            <p:cNvSpPr>
              <a:spLocks noChangeShapeType="1"/>
            </p:cNvSpPr>
            <p:nvPr/>
          </p:nvSpPr>
          <p:spPr bwMode="auto">
            <a:xfrm>
              <a:off x="2188" y="2048"/>
              <a:ext cx="1784" cy="1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2" name="Freeform 8"/>
            <p:cNvSpPr>
              <a:spLocks/>
            </p:cNvSpPr>
            <p:nvPr/>
          </p:nvSpPr>
          <p:spPr bwMode="auto">
            <a:xfrm>
              <a:off x="1953" y="2248"/>
              <a:ext cx="1583" cy="682"/>
            </a:xfrm>
            <a:custGeom>
              <a:avLst/>
              <a:gdLst>
                <a:gd name="T0" fmla="*/ 155 w 1583"/>
                <a:gd name="T1" fmla="*/ 224 h 682"/>
                <a:gd name="T2" fmla="*/ 407 w 1583"/>
                <a:gd name="T3" fmla="*/ 74 h 682"/>
                <a:gd name="T4" fmla="*/ 785 w 1583"/>
                <a:gd name="T5" fmla="*/ 20 h 682"/>
                <a:gd name="T6" fmla="*/ 1157 w 1583"/>
                <a:gd name="T7" fmla="*/ 194 h 682"/>
                <a:gd name="T8" fmla="*/ 1564 w 1583"/>
                <a:gd name="T9" fmla="*/ 428 h 682"/>
                <a:gd name="T10" fmla="*/ 1272 w 1583"/>
                <a:gd name="T11" fmla="*/ 644 h 682"/>
                <a:gd name="T12" fmla="*/ 690 w 1583"/>
                <a:gd name="T13" fmla="*/ 656 h 682"/>
                <a:gd name="T14" fmla="*/ 89 w 1583"/>
                <a:gd name="T15" fmla="*/ 596 h 682"/>
                <a:gd name="T16" fmla="*/ 155 w 1583"/>
                <a:gd name="T17" fmla="*/ 224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3" name="Oval 9"/>
            <p:cNvSpPr>
              <a:spLocks noChangeArrowheads="1"/>
            </p:cNvSpPr>
            <p:nvPr/>
          </p:nvSpPr>
          <p:spPr bwMode="auto">
            <a:xfrm>
              <a:off x="1311" y="21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64" name="Line 10"/>
            <p:cNvSpPr>
              <a:spLocks noChangeShapeType="1"/>
            </p:cNvSpPr>
            <p:nvPr/>
          </p:nvSpPr>
          <p:spPr bwMode="auto">
            <a:xfrm>
              <a:off x="1311" y="21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5" name="Line 11"/>
            <p:cNvSpPr>
              <a:spLocks noChangeShapeType="1"/>
            </p:cNvSpPr>
            <p:nvPr/>
          </p:nvSpPr>
          <p:spPr bwMode="auto">
            <a:xfrm>
              <a:off x="1624" y="21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66" name="Rectangle 12"/>
            <p:cNvSpPr>
              <a:spLocks noChangeArrowheads="1"/>
            </p:cNvSpPr>
            <p:nvPr/>
          </p:nvSpPr>
          <p:spPr bwMode="auto">
            <a:xfrm>
              <a:off x="1311" y="21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67" name="Oval 13"/>
            <p:cNvSpPr>
              <a:spLocks noChangeArrowheads="1"/>
            </p:cNvSpPr>
            <p:nvPr/>
          </p:nvSpPr>
          <p:spPr bwMode="auto">
            <a:xfrm>
              <a:off x="1308" y="20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68" name="Rectangle 14"/>
            <p:cNvSpPr>
              <a:spLocks noChangeArrowheads="1"/>
            </p:cNvSpPr>
            <p:nvPr/>
          </p:nvSpPr>
          <p:spPr bwMode="auto">
            <a:xfrm>
              <a:off x="1395" y="2109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69" name="Text Box 15"/>
            <p:cNvSpPr txBox="1">
              <a:spLocks noChangeArrowheads="1"/>
            </p:cNvSpPr>
            <p:nvPr/>
          </p:nvSpPr>
          <p:spPr bwMode="auto">
            <a:xfrm>
              <a:off x="1370" y="2048"/>
              <a:ext cx="1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a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70" name="Oval 16"/>
            <p:cNvSpPr>
              <a:spLocks noChangeArrowheads="1"/>
            </p:cNvSpPr>
            <p:nvPr/>
          </p:nvSpPr>
          <p:spPr bwMode="auto">
            <a:xfrm>
              <a:off x="2529" y="276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71" name="Line 17"/>
            <p:cNvSpPr>
              <a:spLocks noChangeShapeType="1"/>
            </p:cNvSpPr>
            <p:nvPr/>
          </p:nvSpPr>
          <p:spPr bwMode="auto">
            <a:xfrm>
              <a:off x="2529" y="276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72" name="Line 18"/>
            <p:cNvSpPr>
              <a:spLocks noChangeShapeType="1"/>
            </p:cNvSpPr>
            <p:nvPr/>
          </p:nvSpPr>
          <p:spPr bwMode="auto">
            <a:xfrm>
              <a:off x="2842" y="276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73" name="Rectangle 19"/>
            <p:cNvSpPr>
              <a:spLocks noChangeArrowheads="1"/>
            </p:cNvSpPr>
            <p:nvPr/>
          </p:nvSpPr>
          <p:spPr bwMode="auto">
            <a:xfrm>
              <a:off x="2529" y="276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74" name="Oval 20"/>
            <p:cNvSpPr>
              <a:spLocks noChangeArrowheads="1"/>
            </p:cNvSpPr>
            <p:nvPr/>
          </p:nvSpPr>
          <p:spPr bwMode="auto">
            <a:xfrm>
              <a:off x="2526" y="270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grpSp>
          <p:nvGrpSpPr>
            <p:cNvPr id="22575" name="Group 21"/>
            <p:cNvGrpSpPr>
              <a:grpSpLocks/>
            </p:cNvGrpSpPr>
            <p:nvPr/>
          </p:nvGrpSpPr>
          <p:grpSpPr bwMode="auto">
            <a:xfrm>
              <a:off x="2582" y="2648"/>
              <a:ext cx="211" cy="250"/>
              <a:chOff x="2951" y="2429"/>
              <a:chExt cx="214" cy="250"/>
            </a:xfrm>
          </p:grpSpPr>
          <p:sp>
            <p:nvSpPr>
              <p:cNvPr id="22686" name="Rectangle 2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87" name="Text Box 23"/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b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  <p:sp>
          <p:nvSpPr>
            <p:cNvPr id="22576" name="Freeform 24"/>
            <p:cNvSpPr>
              <a:spLocks/>
            </p:cNvSpPr>
            <p:nvPr/>
          </p:nvSpPr>
          <p:spPr bwMode="auto">
            <a:xfrm>
              <a:off x="2985" y="2139"/>
              <a:ext cx="492" cy="498"/>
            </a:xfrm>
            <a:custGeom>
              <a:avLst/>
              <a:gdLst>
                <a:gd name="T0" fmla="*/ 78 w 492"/>
                <a:gd name="T1" fmla="*/ 498 h 498"/>
                <a:gd name="T2" fmla="*/ 0 w 492"/>
                <a:gd name="T3" fmla="*/ 0 h 498"/>
                <a:gd name="T4" fmla="*/ 492 w 492"/>
                <a:gd name="T5" fmla="*/ 0 h 498"/>
                <a:gd name="T6" fmla="*/ 396 w 492"/>
                <a:gd name="T7" fmla="*/ 498 h 498"/>
                <a:gd name="T8" fmla="*/ 78 w 492"/>
                <a:gd name="T9" fmla="*/ 498 h 4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498">
                  <a:moveTo>
                    <a:pt x="78" y="498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396" y="498"/>
                  </a:lnTo>
                  <a:lnTo>
                    <a:pt x="78" y="498"/>
                  </a:lnTo>
                  <a:close/>
                </a:path>
              </a:pathLst>
            </a:custGeom>
            <a:solidFill>
              <a:srgbClr val="DDDDDD"/>
            </a:solidFill>
            <a:ln w="9525" cap="flat" cmpd="sng">
              <a:solidFill>
                <a:srgbClr val="DDDDDD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77" name="Freeform 25"/>
            <p:cNvSpPr>
              <a:spLocks/>
            </p:cNvSpPr>
            <p:nvPr/>
          </p:nvSpPr>
          <p:spPr bwMode="auto">
            <a:xfrm>
              <a:off x="2406" y="1860"/>
              <a:ext cx="492" cy="498"/>
            </a:xfrm>
            <a:custGeom>
              <a:avLst/>
              <a:gdLst>
                <a:gd name="T0" fmla="*/ 78 w 492"/>
                <a:gd name="T1" fmla="*/ 498 h 498"/>
                <a:gd name="T2" fmla="*/ 0 w 492"/>
                <a:gd name="T3" fmla="*/ 0 h 498"/>
                <a:gd name="T4" fmla="*/ 492 w 492"/>
                <a:gd name="T5" fmla="*/ 0 h 498"/>
                <a:gd name="T6" fmla="*/ 396 w 492"/>
                <a:gd name="T7" fmla="*/ 498 h 498"/>
                <a:gd name="T8" fmla="*/ 78 w 492"/>
                <a:gd name="T9" fmla="*/ 498 h 4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498">
                  <a:moveTo>
                    <a:pt x="78" y="498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396" y="498"/>
                  </a:lnTo>
                  <a:lnTo>
                    <a:pt x="78" y="49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78" name="Freeform 26"/>
            <p:cNvSpPr>
              <a:spLocks/>
            </p:cNvSpPr>
            <p:nvPr/>
          </p:nvSpPr>
          <p:spPr bwMode="auto">
            <a:xfrm>
              <a:off x="1782" y="1528"/>
              <a:ext cx="492" cy="488"/>
            </a:xfrm>
            <a:custGeom>
              <a:avLst/>
              <a:gdLst>
                <a:gd name="T0" fmla="*/ 84 w 492"/>
                <a:gd name="T1" fmla="*/ 486 h 488"/>
                <a:gd name="T2" fmla="*/ 0 w 492"/>
                <a:gd name="T3" fmla="*/ 0 h 488"/>
                <a:gd name="T4" fmla="*/ 492 w 492"/>
                <a:gd name="T5" fmla="*/ 0 h 488"/>
                <a:gd name="T6" fmla="*/ 404 w 492"/>
                <a:gd name="T7" fmla="*/ 488 h 488"/>
                <a:gd name="T8" fmla="*/ 84 w 492"/>
                <a:gd name="T9" fmla="*/ 486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488">
                  <a:moveTo>
                    <a:pt x="84" y="486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404" y="488"/>
                  </a:lnTo>
                  <a:lnTo>
                    <a:pt x="84" y="486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79" name="Oval 27"/>
            <p:cNvSpPr>
              <a:spLocks noChangeArrowheads="1"/>
            </p:cNvSpPr>
            <p:nvPr/>
          </p:nvSpPr>
          <p:spPr bwMode="auto">
            <a:xfrm>
              <a:off x="1872" y="203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80" name="Line 28"/>
            <p:cNvSpPr>
              <a:spLocks noChangeShapeType="1"/>
            </p:cNvSpPr>
            <p:nvPr/>
          </p:nvSpPr>
          <p:spPr bwMode="auto">
            <a:xfrm>
              <a:off x="1872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81" name="Line 29"/>
            <p:cNvSpPr>
              <a:spLocks noChangeShapeType="1"/>
            </p:cNvSpPr>
            <p:nvPr/>
          </p:nvSpPr>
          <p:spPr bwMode="auto">
            <a:xfrm>
              <a:off x="2185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82" name="Rectangle 30"/>
            <p:cNvSpPr>
              <a:spLocks noChangeArrowheads="1"/>
            </p:cNvSpPr>
            <p:nvPr/>
          </p:nvSpPr>
          <p:spPr bwMode="auto">
            <a:xfrm>
              <a:off x="1872" y="202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83" name="Oval 31"/>
            <p:cNvSpPr>
              <a:spLocks noChangeArrowheads="1"/>
            </p:cNvSpPr>
            <p:nvPr/>
          </p:nvSpPr>
          <p:spPr bwMode="auto">
            <a:xfrm>
              <a:off x="1869" y="196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84" name="Rectangle 32"/>
            <p:cNvSpPr>
              <a:spLocks noChangeArrowheads="1"/>
            </p:cNvSpPr>
            <p:nvPr/>
          </p:nvSpPr>
          <p:spPr bwMode="auto">
            <a:xfrm>
              <a:off x="1956" y="1977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85" name="Text Box 33"/>
            <p:cNvSpPr txBox="1">
              <a:spLocks noChangeArrowheads="1"/>
            </p:cNvSpPr>
            <p:nvPr/>
          </p:nvSpPr>
          <p:spPr bwMode="auto">
            <a:xfrm>
              <a:off x="1925" y="1916"/>
              <a:ext cx="21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b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86" name="Oval 34"/>
            <p:cNvSpPr>
              <a:spLocks noChangeArrowheads="1"/>
            </p:cNvSpPr>
            <p:nvPr/>
          </p:nvSpPr>
          <p:spPr bwMode="auto">
            <a:xfrm>
              <a:off x="2493" y="237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87" name="Line 35"/>
            <p:cNvSpPr>
              <a:spLocks noChangeShapeType="1"/>
            </p:cNvSpPr>
            <p:nvPr/>
          </p:nvSpPr>
          <p:spPr bwMode="auto">
            <a:xfrm>
              <a:off x="2493" y="236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88" name="Line 36"/>
            <p:cNvSpPr>
              <a:spLocks noChangeShapeType="1"/>
            </p:cNvSpPr>
            <p:nvPr/>
          </p:nvSpPr>
          <p:spPr bwMode="auto">
            <a:xfrm>
              <a:off x="2806" y="236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89" name="Rectangle 37"/>
            <p:cNvSpPr>
              <a:spLocks noChangeArrowheads="1"/>
            </p:cNvSpPr>
            <p:nvPr/>
          </p:nvSpPr>
          <p:spPr bwMode="auto">
            <a:xfrm>
              <a:off x="2493" y="236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590" name="Oval 38"/>
            <p:cNvSpPr>
              <a:spLocks noChangeArrowheads="1"/>
            </p:cNvSpPr>
            <p:nvPr/>
          </p:nvSpPr>
          <p:spPr bwMode="auto">
            <a:xfrm>
              <a:off x="2490" y="230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grpSp>
          <p:nvGrpSpPr>
            <p:cNvPr id="22591" name="Group 39"/>
            <p:cNvGrpSpPr>
              <a:grpSpLocks/>
            </p:cNvGrpSpPr>
            <p:nvPr/>
          </p:nvGrpSpPr>
          <p:grpSpPr bwMode="auto">
            <a:xfrm>
              <a:off x="2550" y="2252"/>
              <a:ext cx="198" cy="250"/>
              <a:chOff x="2957" y="2429"/>
              <a:chExt cx="201" cy="250"/>
            </a:xfrm>
          </p:grpSpPr>
          <p:sp>
            <p:nvSpPr>
              <p:cNvPr id="22684" name="Rectangle 4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85" name="Text Box 41"/>
              <p:cNvSpPr txBox="1">
                <a:spLocks noChangeArrowheads="1"/>
              </p:cNvSpPr>
              <p:nvPr/>
            </p:nvSpPr>
            <p:spPr bwMode="auto">
              <a:xfrm>
                <a:off x="2957" y="2429"/>
                <a:ext cx="20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a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  <p:sp>
          <p:nvSpPr>
            <p:cNvPr id="22592" name="Freeform 42"/>
            <p:cNvSpPr>
              <a:spLocks/>
            </p:cNvSpPr>
            <p:nvPr/>
          </p:nvSpPr>
          <p:spPr bwMode="auto">
            <a:xfrm>
              <a:off x="3889" y="1659"/>
              <a:ext cx="492" cy="498"/>
            </a:xfrm>
            <a:custGeom>
              <a:avLst/>
              <a:gdLst>
                <a:gd name="T0" fmla="*/ 78 w 492"/>
                <a:gd name="T1" fmla="*/ 498 h 498"/>
                <a:gd name="T2" fmla="*/ 0 w 492"/>
                <a:gd name="T3" fmla="*/ 0 h 498"/>
                <a:gd name="T4" fmla="*/ 492 w 492"/>
                <a:gd name="T5" fmla="*/ 0 h 498"/>
                <a:gd name="T6" fmla="*/ 396 w 492"/>
                <a:gd name="T7" fmla="*/ 498 h 498"/>
                <a:gd name="T8" fmla="*/ 78 w 492"/>
                <a:gd name="T9" fmla="*/ 498 h 4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498">
                  <a:moveTo>
                    <a:pt x="78" y="498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396" y="498"/>
                  </a:lnTo>
                  <a:lnTo>
                    <a:pt x="78" y="49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3" name="Line 43"/>
            <p:cNvSpPr>
              <a:spLocks noChangeShapeType="1"/>
            </p:cNvSpPr>
            <p:nvPr/>
          </p:nvSpPr>
          <p:spPr bwMode="auto">
            <a:xfrm>
              <a:off x="4288" y="2184"/>
              <a:ext cx="308" cy="9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4" name="Line 44"/>
            <p:cNvSpPr>
              <a:spLocks noChangeShapeType="1"/>
            </p:cNvSpPr>
            <p:nvPr/>
          </p:nvSpPr>
          <p:spPr bwMode="auto">
            <a:xfrm>
              <a:off x="4612" y="2108"/>
              <a:ext cx="92" cy="1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5" name="Line 45"/>
            <p:cNvSpPr>
              <a:spLocks noChangeShapeType="1"/>
            </p:cNvSpPr>
            <p:nvPr/>
          </p:nvSpPr>
          <p:spPr bwMode="auto">
            <a:xfrm flipV="1">
              <a:off x="4220" y="2064"/>
              <a:ext cx="114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6" name="Freeform 46"/>
            <p:cNvSpPr>
              <a:spLocks/>
            </p:cNvSpPr>
            <p:nvPr/>
          </p:nvSpPr>
          <p:spPr bwMode="auto">
            <a:xfrm>
              <a:off x="2840" y="2698"/>
              <a:ext cx="264" cy="82"/>
            </a:xfrm>
            <a:custGeom>
              <a:avLst/>
              <a:gdLst>
                <a:gd name="T0" fmla="*/ 0 w 264"/>
                <a:gd name="T1" fmla="*/ 82 h 82"/>
                <a:gd name="T2" fmla="*/ 264 w 264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82">
                  <a:moveTo>
                    <a:pt x="0" y="82"/>
                  </a:moveTo>
                  <a:lnTo>
                    <a:pt x="26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7" name="Freeform 47"/>
            <p:cNvSpPr>
              <a:spLocks/>
            </p:cNvSpPr>
            <p:nvPr/>
          </p:nvSpPr>
          <p:spPr bwMode="auto">
            <a:xfrm>
              <a:off x="2380" y="2662"/>
              <a:ext cx="152" cy="118"/>
            </a:xfrm>
            <a:custGeom>
              <a:avLst/>
              <a:gdLst>
                <a:gd name="T0" fmla="*/ 0 w 152"/>
                <a:gd name="T1" fmla="*/ 0 h 118"/>
                <a:gd name="T2" fmla="*/ 152 w 152"/>
                <a:gd name="T3" fmla="*/ 118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18">
                  <a:moveTo>
                    <a:pt x="0" y="0"/>
                  </a:moveTo>
                  <a:lnTo>
                    <a:pt x="152" y="11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8" name="Freeform 48"/>
            <p:cNvSpPr>
              <a:spLocks/>
            </p:cNvSpPr>
            <p:nvPr/>
          </p:nvSpPr>
          <p:spPr bwMode="auto">
            <a:xfrm>
              <a:off x="2504" y="2592"/>
              <a:ext cx="564" cy="82"/>
            </a:xfrm>
            <a:custGeom>
              <a:avLst/>
              <a:gdLst>
                <a:gd name="T0" fmla="*/ 0 w 564"/>
                <a:gd name="T1" fmla="*/ 0 h 82"/>
                <a:gd name="T2" fmla="*/ 564 w 564"/>
                <a:gd name="T3" fmla="*/ 8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4" h="82">
                  <a:moveTo>
                    <a:pt x="0" y="0"/>
                  </a:moveTo>
                  <a:lnTo>
                    <a:pt x="564" y="82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599" name="Freeform 49"/>
            <p:cNvSpPr>
              <a:spLocks/>
            </p:cNvSpPr>
            <p:nvPr/>
          </p:nvSpPr>
          <p:spPr bwMode="auto">
            <a:xfrm>
              <a:off x="2442" y="2430"/>
              <a:ext cx="76" cy="94"/>
            </a:xfrm>
            <a:custGeom>
              <a:avLst/>
              <a:gdLst>
                <a:gd name="T0" fmla="*/ 0 w 76"/>
                <a:gd name="T1" fmla="*/ 94 h 94"/>
                <a:gd name="T2" fmla="*/ 76 w 76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94">
                  <a:moveTo>
                    <a:pt x="0" y="94"/>
                  </a:moveTo>
                  <a:lnTo>
                    <a:pt x="76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0" name="Freeform 50"/>
            <p:cNvSpPr>
              <a:spLocks/>
            </p:cNvSpPr>
            <p:nvPr/>
          </p:nvSpPr>
          <p:spPr bwMode="auto">
            <a:xfrm>
              <a:off x="1616" y="2054"/>
              <a:ext cx="252" cy="114"/>
            </a:xfrm>
            <a:custGeom>
              <a:avLst/>
              <a:gdLst>
                <a:gd name="T0" fmla="*/ 0 w 252"/>
                <a:gd name="T1" fmla="*/ 114 h 114"/>
                <a:gd name="T2" fmla="*/ 252 w 252"/>
                <a:gd name="T3" fmla="*/ 0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2" h="114">
                  <a:moveTo>
                    <a:pt x="0" y="114"/>
                  </a:moveTo>
                  <a:lnTo>
                    <a:pt x="252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1" name="Freeform 51"/>
            <p:cNvSpPr>
              <a:spLocks/>
            </p:cNvSpPr>
            <p:nvPr/>
          </p:nvSpPr>
          <p:spPr bwMode="auto">
            <a:xfrm>
              <a:off x="2052" y="2114"/>
              <a:ext cx="444" cy="258"/>
            </a:xfrm>
            <a:custGeom>
              <a:avLst/>
              <a:gdLst>
                <a:gd name="T0" fmla="*/ 0 w 444"/>
                <a:gd name="T1" fmla="*/ 0 h 258"/>
                <a:gd name="T2" fmla="*/ 444 w 444"/>
                <a:gd name="T3" fmla="*/ 258 h 2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4" h="258">
                  <a:moveTo>
                    <a:pt x="0" y="0"/>
                  </a:moveTo>
                  <a:lnTo>
                    <a:pt x="444" y="25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2" name="Freeform 52"/>
            <p:cNvSpPr>
              <a:spLocks/>
            </p:cNvSpPr>
            <p:nvPr/>
          </p:nvSpPr>
          <p:spPr bwMode="auto">
            <a:xfrm>
              <a:off x="3376" y="2232"/>
              <a:ext cx="654" cy="420"/>
            </a:xfrm>
            <a:custGeom>
              <a:avLst/>
              <a:gdLst>
                <a:gd name="T0" fmla="*/ 0 w 654"/>
                <a:gd name="T1" fmla="*/ 420 h 420"/>
                <a:gd name="T2" fmla="*/ 654 w 654"/>
                <a:gd name="T3" fmla="*/ 0 h 4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4" h="420">
                  <a:moveTo>
                    <a:pt x="0" y="420"/>
                  </a:moveTo>
                  <a:lnTo>
                    <a:pt x="65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3" name="Freeform 53"/>
            <p:cNvSpPr>
              <a:spLocks/>
            </p:cNvSpPr>
            <p:nvPr/>
          </p:nvSpPr>
          <p:spPr bwMode="auto">
            <a:xfrm>
              <a:off x="1934" y="1548"/>
              <a:ext cx="488" cy="336"/>
            </a:xfrm>
            <a:custGeom>
              <a:avLst/>
              <a:gdLst>
                <a:gd name="T0" fmla="*/ 0 w 272"/>
                <a:gd name="T1" fmla="*/ 0 h 318"/>
                <a:gd name="T2" fmla="*/ 2820 w 272"/>
                <a:gd name="T3" fmla="*/ 396 h 3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2" h="318">
                  <a:moveTo>
                    <a:pt x="0" y="0"/>
                  </a:moveTo>
                  <a:lnTo>
                    <a:pt x="272" y="318"/>
                  </a:lnTo>
                </a:path>
              </a:pathLst>
            </a:custGeom>
            <a:noFill/>
            <a:ln w="7620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4" name="Freeform 54"/>
            <p:cNvSpPr>
              <a:spLocks/>
            </p:cNvSpPr>
            <p:nvPr/>
          </p:nvSpPr>
          <p:spPr bwMode="auto">
            <a:xfrm>
              <a:off x="2272" y="1492"/>
              <a:ext cx="1640" cy="140"/>
            </a:xfrm>
            <a:custGeom>
              <a:avLst/>
              <a:gdLst>
                <a:gd name="T0" fmla="*/ 0 w 1640"/>
                <a:gd name="T1" fmla="*/ 0 h 140"/>
                <a:gd name="T2" fmla="*/ 1640 w 1640"/>
                <a:gd name="T3" fmla="*/ 140 h 1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0" h="140">
                  <a:moveTo>
                    <a:pt x="0" y="0"/>
                  </a:moveTo>
                  <a:lnTo>
                    <a:pt x="1640" y="140"/>
                  </a:lnTo>
                </a:path>
              </a:pathLst>
            </a:custGeom>
            <a:noFill/>
            <a:ln w="7620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5" name="Freeform 55"/>
            <p:cNvSpPr>
              <a:spLocks/>
            </p:cNvSpPr>
            <p:nvPr/>
          </p:nvSpPr>
          <p:spPr bwMode="auto">
            <a:xfrm>
              <a:off x="3446" y="1712"/>
              <a:ext cx="704" cy="414"/>
            </a:xfrm>
            <a:custGeom>
              <a:avLst/>
              <a:gdLst>
                <a:gd name="T0" fmla="*/ 0 w 568"/>
                <a:gd name="T1" fmla="*/ 721 h 344"/>
                <a:gd name="T2" fmla="*/ 1341 w 568"/>
                <a:gd name="T3" fmla="*/ 0 h 3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8" h="344">
                  <a:moveTo>
                    <a:pt x="0" y="344"/>
                  </a:moveTo>
                  <a:lnTo>
                    <a:pt x="568" y="0"/>
                  </a:lnTo>
                </a:path>
              </a:pathLst>
            </a:custGeom>
            <a:noFill/>
            <a:ln w="7620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6" name="Freeform 56"/>
            <p:cNvSpPr>
              <a:spLocks/>
            </p:cNvSpPr>
            <p:nvPr/>
          </p:nvSpPr>
          <p:spPr bwMode="auto">
            <a:xfrm>
              <a:off x="2754" y="1908"/>
              <a:ext cx="298" cy="242"/>
            </a:xfrm>
            <a:custGeom>
              <a:avLst/>
              <a:gdLst>
                <a:gd name="T0" fmla="*/ 0 w 272"/>
                <a:gd name="T1" fmla="*/ 0 h 212"/>
                <a:gd name="T2" fmla="*/ 391 w 272"/>
                <a:gd name="T3" fmla="*/ 360 h 2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2" h="212">
                  <a:moveTo>
                    <a:pt x="0" y="0"/>
                  </a:moveTo>
                  <a:lnTo>
                    <a:pt x="272" y="212"/>
                  </a:lnTo>
                </a:path>
              </a:pathLst>
            </a:custGeom>
            <a:noFill/>
            <a:ln w="7620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7" name="Oval 57"/>
            <p:cNvSpPr>
              <a:spLocks noChangeArrowheads="1"/>
            </p:cNvSpPr>
            <p:nvPr/>
          </p:nvSpPr>
          <p:spPr bwMode="auto">
            <a:xfrm>
              <a:off x="3975" y="216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08" name="Line 58"/>
            <p:cNvSpPr>
              <a:spLocks noChangeShapeType="1"/>
            </p:cNvSpPr>
            <p:nvPr/>
          </p:nvSpPr>
          <p:spPr bwMode="auto">
            <a:xfrm>
              <a:off x="3975" y="216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09" name="Line 59"/>
            <p:cNvSpPr>
              <a:spLocks noChangeShapeType="1"/>
            </p:cNvSpPr>
            <p:nvPr/>
          </p:nvSpPr>
          <p:spPr bwMode="auto">
            <a:xfrm>
              <a:off x="4288" y="216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10" name="Rectangle 60"/>
            <p:cNvSpPr>
              <a:spLocks noChangeArrowheads="1"/>
            </p:cNvSpPr>
            <p:nvPr/>
          </p:nvSpPr>
          <p:spPr bwMode="auto">
            <a:xfrm>
              <a:off x="3975" y="216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611" name="Oval 61"/>
            <p:cNvSpPr>
              <a:spLocks noChangeArrowheads="1"/>
            </p:cNvSpPr>
            <p:nvPr/>
          </p:nvSpPr>
          <p:spPr bwMode="auto">
            <a:xfrm>
              <a:off x="3972" y="210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2" name="Rectangle 62"/>
            <p:cNvSpPr>
              <a:spLocks noChangeArrowheads="1"/>
            </p:cNvSpPr>
            <p:nvPr/>
          </p:nvSpPr>
          <p:spPr bwMode="auto">
            <a:xfrm>
              <a:off x="4059" y="2115"/>
              <a:ext cx="141" cy="12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3" name="Text Box 63"/>
            <p:cNvSpPr txBox="1">
              <a:spLocks noChangeArrowheads="1"/>
            </p:cNvSpPr>
            <p:nvPr/>
          </p:nvSpPr>
          <p:spPr bwMode="auto">
            <a:xfrm>
              <a:off x="4034" y="2054"/>
              <a:ext cx="1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a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614" name="Text Box 64"/>
            <p:cNvSpPr txBox="1">
              <a:spLocks noChangeArrowheads="1"/>
            </p:cNvSpPr>
            <p:nvPr/>
          </p:nvSpPr>
          <p:spPr bwMode="auto">
            <a:xfrm>
              <a:off x="1706" y="2117"/>
              <a:ext cx="21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C</a:t>
              </a:r>
              <a:endParaRPr lang="en-US" altLang="zh-TW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5" name="Text Box 65"/>
            <p:cNvSpPr txBox="1">
              <a:spLocks noChangeArrowheads="1"/>
            </p:cNvSpPr>
            <p:nvPr/>
          </p:nvSpPr>
          <p:spPr bwMode="auto">
            <a:xfrm>
              <a:off x="2126" y="2675"/>
              <a:ext cx="23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A</a:t>
              </a:r>
              <a:endParaRPr lang="en-US" altLang="zh-TW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6" name="Text Box 66"/>
            <p:cNvSpPr txBox="1">
              <a:spLocks noChangeArrowheads="1"/>
            </p:cNvSpPr>
            <p:nvPr/>
          </p:nvSpPr>
          <p:spPr bwMode="auto">
            <a:xfrm>
              <a:off x="4274" y="2251"/>
              <a:ext cx="2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B</a:t>
              </a:r>
              <a:endParaRPr lang="en-US" altLang="zh-TW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7" name="Oval 67"/>
            <p:cNvSpPr>
              <a:spLocks noChangeArrowheads="1"/>
            </p:cNvSpPr>
            <p:nvPr/>
          </p:nvSpPr>
          <p:spPr bwMode="auto">
            <a:xfrm>
              <a:off x="2187" y="25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18" name="Line 68"/>
            <p:cNvSpPr>
              <a:spLocks noChangeShapeType="1"/>
            </p:cNvSpPr>
            <p:nvPr/>
          </p:nvSpPr>
          <p:spPr bwMode="auto">
            <a:xfrm>
              <a:off x="2187" y="25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19" name="Line 69"/>
            <p:cNvSpPr>
              <a:spLocks noChangeShapeType="1"/>
            </p:cNvSpPr>
            <p:nvPr/>
          </p:nvSpPr>
          <p:spPr bwMode="auto">
            <a:xfrm>
              <a:off x="2500" y="25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20" name="Rectangle 70"/>
            <p:cNvSpPr>
              <a:spLocks noChangeArrowheads="1"/>
            </p:cNvSpPr>
            <p:nvPr/>
          </p:nvSpPr>
          <p:spPr bwMode="auto">
            <a:xfrm>
              <a:off x="2187" y="25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621" name="Oval 71"/>
            <p:cNvSpPr>
              <a:spLocks noChangeArrowheads="1"/>
            </p:cNvSpPr>
            <p:nvPr/>
          </p:nvSpPr>
          <p:spPr bwMode="auto">
            <a:xfrm>
              <a:off x="2184" y="252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22" name="Rectangle 72"/>
            <p:cNvSpPr>
              <a:spLocks noChangeArrowheads="1"/>
            </p:cNvSpPr>
            <p:nvPr/>
          </p:nvSpPr>
          <p:spPr bwMode="auto">
            <a:xfrm>
              <a:off x="2269" y="2547"/>
              <a:ext cx="142" cy="96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23" name="Text Box 73"/>
            <p:cNvSpPr txBox="1">
              <a:spLocks noChangeArrowheads="1"/>
            </p:cNvSpPr>
            <p:nvPr/>
          </p:nvSpPr>
          <p:spPr bwMode="auto">
            <a:xfrm>
              <a:off x="2242" y="2466"/>
              <a:ext cx="21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0000"/>
                  </a:solidFill>
                  <a:ea typeface="新細明體" charset="-120"/>
                  <a:cs typeface="+mn-cs"/>
                </a:rPr>
                <a:t>d</a:t>
              </a:r>
              <a:endParaRPr lang="en-US" altLang="zh-TW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624" name="Oval 74"/>
            <p:cNvSpPr>
              <a:spLocks noChangeArrowheads="1"/>
            </p:cNvSpPr>
            <p:nvPr/>
          </p:nvSpPr>
          <p:spPr bwMode="auto">
            <a:xfrm>
              <a:off x="3069" y="265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625" name="Line 75"/>
            <p:cNvSpPr>
              <a:spLocks noChangeShapeType="1"/>
            </p:cNvSpPr>
            <p:nvPr/>
          </p:nvSpPr>
          <p:spPr bwMode="auto">
            <a:xfrm>
              <a:off x="3069" y="26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26" name="Line 76"/>
            <p:cNvSpPr>
              <a:spLocks noChangeShapeType="1"/>
            </p:cNvSpPr>
            <p:nvPr/>
          </p:nvSpPr>
          <p:spPr bwMode="auto">
            <a:xfrm>
              <a:off x="3382" y="26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TW" altLang="en-US" smtClean="0">
                <a:solidFill>
                  <a:srgbClr val="000000"/>
                </a:solidFill>
                <a:latin typeface="Comic Sans MS" pitchFamily="66" charset="0"/>
                <a:ea typeface="+mn-ea"/>
                <a:cs typeface="+mn-cs"/>
              </a:endParaRPr>
            </a:p>
          </p:txBody>
        </p:sp>
        <p:sp>
          <p:nvSpPr>
            <p:cNvPr id="22627" name="Rectangle 77"/>
            <p:cNvSpPr>
              <a:spLocks noChangeArrowheads="1"/>
            </p:cNvSpPr>
            <p:nvPr/>
          </p:nvSpPr>
          <p:spPr bwMode="auto">
            <a:xfrm>
              <a:off x="3069" y="264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 smtClean="0">
                <a:solidFill>
                  <a:srgbClr val="000000"/>
                </a:solidFill>
                <a:latin typeface="Times New Roman" pitchFamily="18" charset="0"/>
                <a:ea typeface="新細明體" charset="-120"/>
                <a:cs typeface="+mn-cs"/>
              </a:endParaRPr>
            </a:p>
          </p:txBody>
        </p:sp>
        <p:sp>
          <p:nvSpPr>
            <p:cNvPr id="22628" name="Oval 78"/>
            <p:cNvSpPr>
              <a:spLocks noChangeArrowheads="1"/>
            </p:cNvSpPr>
            <p:nvPr/>
          </p:nvSpPr>
          <p:spPr bwMode="auto">
            <a:xfrm>
              <a:off x="3066" y="258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grpSp>
          <p:nvGrpSpPr>
            <p:cNvPr id="22629" name="Group 79"/>
            <p:cNvGrpSpPr>
              <a:grpSpLocks/>
            </p:cNvGrpSpPr>
            <p:nvPr/>
          </p:nvGrpSpPr>
          <p:grpSpPr bwMode="auto">
            <a:xfrm>
              <a:off x="3126" y="2532"/>
              <a:ext cx="198" cy="250"/>
              <a:chOff x="2957" y="2429"/>
              <a:chExt cx="201" cy="250"/>
            </a:xfrm>
          </p:grpSpPr>
          <p:sp>
            <p:nvSpPr>
              <p:cNvPr id="22682" name="Rectangle 8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83" name="Text Box 81"/>
              <p:cNvSpPr txBox="1">
                <a:spLocks noChangeArrowheads="1"/>
              </p:cNvSpPr>
              <p:nvPr/>
            </p:nvSpPr>
            <p:spPr bwMode="auto">
              <a:xfrm>
                <a:off x="2957" y="2429"/>
                <a:ext cx="20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c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  <p:grpSp>
          <p:nvGrpSpPr>
            <p:cNvPr id="22630" name="Group 82"/>
            <p:cNvGrpSpPr>
              <a:grpSpLocks/>
            </p:cNvGrpSpPr>
            <p:nvPr/>
          </p:nvGrpSpPr>
          <p:grpSpPr bwMode="auto">
            <a:xfrm>
              <a:off x="2400" y="1728"/>
              <a:ext cx="491" cy="250"/>
              <a:chOff x="2509" y="3533"/>
              <a:chExt cx="491" cy="250"/>
            </a:xfrm>
          </p:grpSpPr>
          <p:sp>
            <p:nvSpPr>
              <p:cNvPr id="22674" name="Oval 83"/>
              <p:cNvSpPr>
                <a:spLocks noChangeArrowheads="1"/>
              </p:cNvSpPr>
              <p:nvPr/>
            </p:nvSpPr>
            <p:spPr bwMode="auto">
              <a:xfrm>
                <a:off x="2514" y="3646"/>
                <a:ext cx="484" cy="113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75" name="Line 84"/>
              <p:cNvSpPr>
                <a:spLocks noChangeShapeType="1"/>
              </p:cNvSpPr>
              <p:nvPr/>
            </p:nvSpPr>
            <p:spPr bwMode="auto">
              <a:xfrm>
                <a:off x="2998" y="3637"/>
                <a:ext cx="2" cy="6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76" name="Rectangle 85"/>
              <p:cNvSpPr>
                <a:spLocks noChangeArrowheads="1"/>
              </p:cNvSpPr>
              <p:nvPr/>
            </p:nvSpPr>
            <p:spPr bwMode="auto">
              <a:xfrm>
                <a:off x="2514" y="3637"/>
                <a:ext cx="480" cy="6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77" name="Oval 86"/>
              <p:cNvSpPr>
                <a:spLocks noChangeArrowheads="1"/>
              </p:cNvSpPr>
              <p:nvPr/>
            </p:nvSpPr>
            <p:spPr bwMode="auto">
              <a:xfrm>
                <a:off x="2509" y="3555"/>
                <a:ext cx="485" cy="132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78" name="Line 87"/>
              <p:cNvSpPr>
                <a:spLocks noChangeShapeType="1"/>
              </p:cNvSpPr>
              <p:nvPr/>
            </p:nvSpPr>
            <p:spPr bwMode="auto">
              <a:xfrm>
                <a:off x="2511" y="3637"/>
                <a:ext cx="1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grpSp>
            <p:nvGrpSpPr>
              <p:cNvPr id="22679" name="Group 88"/>
              <p:cNvGrpSpPr>
                <a:grpSpLocks/>
              </p:cNvGrpSpPr>
              <p:nvPr/>
            </p:nvGrpSpPr>
            <p:grpSpPr bwMode="auto">
              <a:xfrm>
                <a:off x="2558" y="3533"/>
                <a:ext cx="355" cy="250"/>
                <a:chOff x="2012" y="3629"/>
                <a:chExt cx="355" cy="250"/>
              </a:xfrm>
            </p:grpSpPr>
            <p:sp>
              <p:nvSpPr>
                <p:cNvPr id="22680" name="Rectangle 89"/>
                <p:cNvSpPr>
                  <a:spLocks noChangeArrowheads="1"/>
                </p:cNvSpPr>
                <p:nvPr/>
              </p:nvSpPr>
              <p:spPr bwMode="auto">
                <a:xfrm>
                  <a:off x="2065" y="3690"/>
                  <a:ext cx="265" cy="138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800" smtClean="0">
                    <a:solidFill>
                      <a:srgbClr val="000000"/>
                    </a:solidFill>
                    <a:ea typeface="新細明體" charset="-120"/>
                    <a:cs typeface="+mn-cs"/>
                  </a:endParaRPr>
                </a:p>
              </p:txBody>
            </p:sp>
            <p:sp>
              <p:nvSpPr>
                <p:cNvPr id="22681" name="Text Box 90"/>
                <p:cNvSpPr txBox="1">
                  <a:spLocks noChangeArrowheads="1"/>
                </p:cNvSpPr>
                <p:nvPr/>
              </p:nvSpPr>
              <p:spPr bwMode="auto">
                <a:xfrm>
                  <a:off x="2012" y="3629"/>
                  <a:ext cx="355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smtClean="0">
                      <a:solidFill>
                        <a:srgbClr val="000000"/>
                      </a:solidFill>
                      <a:ea typeface="新細明體" charset="-120"/>
                      <a:cs typeface="+mn-cs"/>
                    </a:rPr>
                    <a:t>A.a</a:t>
                  </a:r>
                  <a:endParaRPr lang="en-US" altLang="zh-TW" sz="2400" smtClean="0">
                    <a:solidFill>
                      <a:srgbClr val="000000"/>
                    </a:solidFill>
                    <a:latin typeface="Times New Roman" pitchFamily="18" charset="0"/>
                    <a:ea typeface="新細明體" charset="-120"/>
                    <a:cs typeface="+mn-cs"/>
                  </a:endParaRPr>
                </a:p>
              </p:txBody>
            </p:sp>
          </p:grpSp>
        </p:grpSp>
        <p:grpSp>
          <p:nvGrpSpPr>
            <p:cNvPr id="22631" name="Group 91"/>
            <p:cNvGrpSpPr>
              <a:grpSpLocks/>
            </p:cNvGrpSpPr>
            <p:nvPr/>
          </p:nvGrpSpPr>
          <p:grpSpPr bwMode="auto">
            <a:xfrm>
              <a:off x="2983" y="1970"/>
              <a:ext cx="491" cy="250"/>
              <a:chOff x="2509" y="3533"/>
              <a:chExt cx="491" cy="250"/>
            </a:xfrm>
          </p:grpSpPr>
          <p:sp>
            <p:nvSpPr>
              <p:cNvPr id="22666" name="Oval 92"/>
              <p:cNvSpPr>
                <a:spLocks noChangeArrowheads="1"/>
              </p:cNvSpPr>
              <p:nvPr/>
            </p:nvSpPr>
            <p:spPr bwMode="auto">
              <a:xfrm>
                <a:off x="2514" y="3646"/>
                <a:ext cx="484" cy="113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67" name="Line 93"/>
              <p:cNvSpPr>
                <a:spLocks noChangeShapeType="1"/>
              </p:cNvSpPr>
              <p:nvPr/>
            </p:nvSpPr>
            <p:spPr bwMode="auto">
              <a:xfrm>
                <a:off x="2998" y="3637"/>
                <a:ext cx="2" cy="6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68" name="Rectangle 94"/>
              <p:cNvSpPr>
                <a:spLocks noChangeArrowheads="1"/>
              </p:cNvSpPr>
              <p:nvPr/>
            </p:nvSpPr>
            <p:spPr bwMode="auto">
              <a:xfrm>
                <a:off x="2514" y="3637"/>
                <a:ext cx="480" cy="6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69" name="Oval 95"/>
              <p:cNvSpPr>
                <a:spLocks noChangeArrowheads="1"/>
              </p:cNvSpPr>
              <p:nvPr/>
            </p:nvSpPr>
            <p:spPr bwMode="auto">
              <a:xfrm>
                <a:off x="2509" y="3555"/>
                <a:ext cx="485" cy="132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70" name="Line 96"/>
              <p:cNvSpPr>
                <a:spLocks noChangeShapeType="1"/>
              </p:cNvSpPr>
              <p:nvPr/>
            </p:nvSpPr>
            <p:spPr bwMode="auto">
              <a:xfrm>
                <a:off x="2511" y="3637"/>
                <a:ext cx="1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grpSp>
            <p:nvGrpSpPr>
              <p:cNvPr id="22671" name="Group 97"/>
              <p:cNvGrpSpPr>
                <a:grpSpLocks/>
              </p:cNvGrpSpPr>
              <p:nvPr/>
            </p:nvGrpSpPr>
            <p:grpSpPr bwMode="auto">
              <a:xfrm>
                <a:off x="2558" y="3533"/>
                <a:ext cx="355" cy="250"/>
                <a:chOff x="2012" y="3629"/>
                <a:chExt cx="355" cy="250"/>
              </a:xfrm>
            </p:grpSpPr>
            <p:sp>
              <p:nvSpPr>
                <p:cNvPr id="22672" name="Rectangle 98"/>
                <p:cNvSpPr>
                  <a:spLocks noChangeArrowheads="1"/>
                </p:cNvSpPr>
                <p:nvPr/>
              </p:nvSpPr>
              <p:spPr bwMode="auto">
                <a:xfrm>
                  <a:off x="2065" y="3690"/>
                  <a:ext cx="265" cy="138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800" smtClean="0">
                    <a:solidFill>
                      <a:srgbClr val="000000"/>
                    </a:solidFill>
                    <a:ea typeface="新細明體" charset="-120"/>
                    <a:cs typeface="+mn-cs"/>
                  </a:endParaRPr>
                </a:p>
              </p:txBody>
            </p:sp>
            <p:sp>
              <p:nvSpPr>
                <p:cNvPr id="22673" name="Text Box 99"/>
                <p:cNvSpPr txBox="1">
                  <a:spLocks noChangeArrowheads="1"/>
                </p:cNvSpPr>
                <p:nvPr/>
              </p:nvSpPr>
              <p:spPr bwMode="auto">
                <a:xfrm>
                  <a:off x="2012" y="3629"/>
                  <a:ext cx="355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smtClean="0">
                      <a:solidFill>
                        <a:srgbClr val="000000"/>
                      </a:solidFill>
                      <a:ea typeface="新細明體" charset="-120"/>
                      <a:cs typeface="+mn-cs"/>
                    </a:rPr>
                    <a:t>A.c</a:t>
                  </a:r>
                  <a:endParaRPr lang="en-US" altLang="zh-TW" sz="2400" smtClean="0">
                    <a:solidFill>
                      <a:srgbClr val="000000"/>
                    </a:solidFill>
                    <a:latin typeface="Times New Roman" pitchFamily="18" charset="0"/>
                    <a:ea typeface="新細明體" charset="-120"/>
                    <a:cs typeface="+mn-cs"/>
                  </a:endParaRPr>
                </a:p>
              </p:txBody>
            </p:sp>
          </p:grpSp>
        </p:grpSp>
        <p:grpSp>
          <p:nvGrpSpPr>
            <p:cNvPr id="22632" name="Group 100"/>
            <p:cNvGrpSpPr>
              <a:grpSpLocks/>
            </p:cNvGrpSpPr>
            <p:nvPr/>
          </p:nvGrpSpPr>
          <p:grpSpPr bwMode="auto">
            <a:xfrm>
              <a:off x="1785" y="1363"/>
              <a:ext cx="491" cy="250"/>
              <a:chOff x="2509" y="3533"/>
              <a:chExt cx="491" cy="250"/>
            </a:xfrm>
          </p:grpSpPr>
          <p:sp>
            <p:nvSpPr>
              <p:cNvPr id="22658" name="Oval 101"/>
              <p:cNvSpPr>
                <a:spLocks noChangeArrowheads="1"/>
              </p:cNvSpPr>
              <p:nvPr/>
            </p:nvSpPr>
            <p:spPr bwMode="auto">
              <a:xfrm>
                <a:off x="2514" y="3646"/>
                <a:ext cx="484" cy="113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59" name="Line 102"/>
              <p:cNvSpPr>
                <a:spLocks noChangeShapeType="1"/>
              </p:cNvSpPr>
              <p:nvPr/>
            </p:nvSpPr>
            <p:spPr bwMode="auto">
              <a:xfrm>
                <a:off x="2998" y="3637"/>
                <a:ext cx="2" cy="6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60" name="Rectangle 103"/>
              <p:cNvSpPr>
                <a:spLocks noChangeArrowheads="1"/>
              </p:cNvSpPr>
              <p:nvPr/>
            </p:nvSpPr>
            <p:spPr bwMode="auto">
              <a:xfrm>
                <a:off x="2514" y="3637"/>
                <a:ext cx="480" cy="6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61" name="Oval 104"/>
              <p:cNvSpPr>
                <a:spLocks noChangeArrowheads="1"/>
              </p:cNvSpPr>
              <p:nvPr/>
            </p:nvSpPr>
            <p:spPr bwMode="auto">
              <a:xfrm>
                <a:off x="2509" y="3555"/>
                <a:ext cx="485" cy="132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62" name="Line 105"/>
              <p:cNvSpPr>
                <a:spLocks noChangeShapeType="1"/>
              </p:cNvSpPr>
              <p:nvPr/>
            </p:nvSpPr>
            <p:spPr bwMode="auto">
              <a:xfrm>
                <a:off x="2511" y="3637"/>
                <a:ext cx="1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grpSp>
            <p:nvGrpSpPr>
              <p:cNvPr id="22663" name="Group 106"/>
              <p:cNvGrpSpPr>
                <a:grpSpLocks/>
              </p:cNvGrpSpPr>
              <p:nvPr/>
            </p:nvGrpSpPr>
            <p:grpSpPr bwMode="auto">
              <a:xfrm>
                <a:off x="2562" y="3533"/>
                <a:ext cx="347" cy="250"/>
                <a:chOff x="2016" y="3629"/>
                <a:chExt cx="347" cy="250"/>
              </a:xfrm>
            </p:grpSpPr>
            <p:sp>
              <p:nvSpPr>
                <p:cNvPr id="22664" name="Rectangle 107"/>
                <p:cNvSpPr>
                  <a:spLocks noChangeArrowheads="1"/>
                </p:cNvSpPr>
                <p:nvPr/>
              </p:nvSpPr>
              <p:spPr bwMode="auto">
                <a:xfrm>
                  <a:off x="2065" y="3690"/>
                  <a:ext cx="265" cy="138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800" smtClean="0">
                    <a:solidFill>
                      <a:srgbClr val="000000"/>
                    </a:solidFill>
                    <a:ea typeface="新細明體" charset="-120"/>
                    <a:cs typeface="+mn-cs"/>
                  </a:endParaRPr>
                </a:p>
              </p:txBody>
            </p:sp>
            <p:sp>
              <p:nvSpPr>
                <p:cNvPr id="22665" name="Text Box 108"/>
                <p:cNvSpPr txBox="1">
                  <a:spLocks noChangeArrowheads="1"/>
                </p:cNvSpPr>
                <p:nvPr/>
              </p:nvSpPr>
              <p:spPr bwMode="auto">
                <a:xfrm>
                  <a:off x="2016" y="3629"/>
                  <a:ext cx="347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smtClean="0">
                      <a:solidFill>
                        <a:srgbClr val="000000"/>
                      </a:solidFill>
                      <a:ea typeface="新細明體" charset="-120"/>
                      <a:cs typeface="+mn-cs"/>
                    </a:rPr>
                    <a:t>C.b</a:t>
                  </a:r>
                  <a:endParaRPr lang="en-US" altLang="zh-TW" sz="2400" smtClean="0">
                    <a:solidFill>
                      <a:srgbClr val="000000"/>
                    </a:solidFill>
                    <a:latin typeface="Times New Roman" pitchFamily="18" charset="0"/>
                    <a:ea typeface="新細明體" charset="-120"/>
                    <a:cs typeface="+mn-cs"/>
                  </a:endParaRPr>
                </a:p>
              </p:txBody>
            </p:sp>
          </p:grpSp>
        </p:grpSp>
        <p:grpSp>
          <p:nvGrpSpPr>
            <p:cNvPr id="22633" name="Group 109"/>
            <p:cNvGrpSpPr>
              <a:grpSpLocks/>
            </p:cNvGrpSpPr>
            <p:nvPr/>
          </p:nvGrpSpPr>
          <p:grpSpPr bwMode="auto">
            <a:xfrm>
              <a:off x="3883" y="1499"/>
              <a:ext cx="491" cy="250"/>
              <a:chOff x="2509" y="3533"/>
              <a:chExt cx="491" cy="250"/>
            </a:xfrm>
          </p:grpSpPr>
          <p:sp>
            <p:nvSpPr>
              <p:cNvPr id="22650" name="Oval 110"/>
              <p:cNvSpPr>
                <a:spLocks noChangeArrowheads="1"/>
              </p:cNvSpPr>
              <p:nvPr/>
            </p:nvSpPr>
            <p:spPr bwMode="auto">
              <a:xfrm>
                <a:off x="2514" y="3646"/>
                <a:ext cx="484" cy="113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51" name="Line 111"/>
              <p:cNvSpPr>
                <a:spLocks noChangeShapeType="1"/>
              </p:cNvSpPr>
              <p:nvPr/>
            </p:nvSpPr>
            <p:spPr bwMode="auto">
              <a:xfrm>
                <a:off x="2998" y="3637"/>
                <a:ext cx="2" cy="6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52" name="Rectangle 112"/>
              <p:cNvSpPr>
                <a:spLocks noChangeArrowheads="1"/>
              </p:cNvSpPr>
              <p:nvPr/>
            </p:nvSpPr>
            <p:spPr bwMode="auto">
              <a:xfrm>
                <a:off x="2514" y="3637"/>
                <a:ext cx="480" cy="6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53" name="Oval 113"/>
              <p:cNvSpPr>
                <a:spLocks noChangeArrowheads="1"/>
              </p:cNvSpPr>
              <p:nvPr/>
            </p:nvSpPr>
            <p:spPr bwMode="auto">
              <a:xfrm>
                <a:off x="2509" y="3555"/>
                <a:ext cx="485" cy="132"/>
              </a:xfrm>
              <a:prstGeom prst="ellipse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54" name="Line 114"/>
              <p:cNvSpPr>
                <a:spLocks noChangeShapeType="1"/>
              </p:cNvSpPr>
              <p:nvPr/>
            </p:nvSpPr>
            <p:spPr bwMode="auto">
              <a:xfrm>
                <a:off x="2511" y="3637"/>
                <a:ext cx="1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grpSp>
            <p:nvGrpSpPr>
              <p:cNvPr id="22655" name="Group 115"/>
              <p:cNvGrpSpPr>
                <a:grpSpLocks/>
              </p:cNvGrpSpPr>
              <p:nvPr/>
            </p:nvGrpSpPr>
            <p:grpSpPr bwMode="auto">
              <a:xfrm>
                <a:off x="2566" y="3533"/>
                <a:ext cx="339" cy="250"/>
                <a:chOff x="2020" y="3629"/>
                <a:chExt cx="339" cy="250"/>
              </a:xfrm>
            </p:grpSpPr>
            <p:sp>
              <p:nvSpPr>
                <p:cNvPr id="226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2065" y="3690"/>
                  <a:ext cx="265" cy="138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800" smtClean="0">
                    <a:solidFill>
                      <a:srgbClr val="000000"/>
                    </a:solidFill>
                    <a:ea typeface="新細明體" charset="-120"/>
                    <a:cs typeface="+mn-cs"/>
                  </a:endParaRPr>
                </a:p>
              </p:txBody>
            </p:sp>
            <p:sp>
              <p:nvSpPr>
                <p:cNvPr id="22657" name="Text Box 117"/>
                <p:cNvSpPr txBox="1">
                  <a:spLocks noChangeArrowheads="1"/>
                </p:cNvSpPr>
                <p:nvPr/>
              </p:nvSpPr>
              <p:spPr bwMode="auto">
                <a:xfrm>
                  <a:off x="2020" y="3629"/>
                  <a:ext cx="339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pitchFamily="82" charset="2"/>
                    <a:buChar char="r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75000"/>
                    <a:buFont typeface="ZapfDingbats" pitchFamily="82" charset="2"/>
                    <a:buChar char="m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smtClean="0">
                      <a:solidFill>
                        <a:srgbClr val="000000"/>
                      </a:solidFill>
                      <a:ea typeface="新細明體" charset="-120"/>
                      <a:cs typeface="+mn-cs"/>
                    </a:rPr>
                    <a:t>B.a</a:t>
                  </a:r>
                  <a:endParaRPr lang="en-US" altLang="zh-TW" sz="2400" smtClean="0">
                    <a:solidFill>
                      <a:srgbClr val="000000"/>
                    </a:solidFill>
                    <a:latin typeface="Times New Roman" pitchFamily="18" charset="0"/>
                    <a:ea typeface="新細明體" charset="-120"/>
                    <a:cs typeface="+mn-cs"/>
                  </a:endParaRPr>
                </a:p>
              </p:txBody>
            </p:sp>
          </p:grpSp>
        </p:grpSp>
        <p:grpSp>
          <p:nvGrpSpPr>
            <p:cNvPr id="22634" name="Group 118"/>
            <p:cNvGrpSpPr>
              <a:grpSpLocks/>
            </p:cNvGrpSpPr>
            <p:nvPr/>
          </p:nvGrpSpPr>
          <p:grpSpPr bwMode="auto">
            <a:xfrm>
              <a:off x="4320" y="1940"/>
              <a:ext cx="316" cy="250"/>
              <a:chOff x="4320" y="1940"/>
              <a:chExt cx="316" cy="250"/>
            </a:xfrm>
          </p:grpSpPr>
          <p:sp>
            <p:nvSpPr>
              <p:cNvPr id="22643" name="Oval 119"/>
              <p:cNvSpPr>
                <a:spLocks noChangeArrowheads="1"/>
              </p:cNvSpPr>
              <p:nvPr/>
            </p:nvSpPr>
            <p:spPr bwMode="auto">
              <a:xfrm>
                <a:off x="4323" y="20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44" name="Line 120"/>
              <p:cNvSpPr>
                <a:spLocks noChangeShapeType="1"/>
              </p:cNvSpPr>
              <p:nvPr/>
            </p:nvSpPr>
            <p:spPr bwMode="auto">
              <a:xfrm>
                <a:off x="4323" y="20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45" name="Line 121"/>
              <p:cNvSpPr>
                <a:spLocks noChangeShapeType="1"/>
              </p:cNvSpPr>
              <p:nvPr/>
            </p:nvSpPr>
            <p:spPr bwMode="auto">
              <a:xfrm>
                <a:off x="4636" y="20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46" name="Rectangle 122"/>
              <p:cNvSpPr>
                <a:spLocks noChangeArrowheads="1"/>
              </p:cNvSpPr>
              <p:nvPr/>
            </p:nvSpPr>
            <p:spPr bwMode="auto">
              <a:xfrm>
                <a:off x="4323" y="20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47" name="Oval 123"/>
              <p:cNvSpPr>
                <a:spLocks noChangeArrowheads="1"/>
              </p:cNvSpPr>
              <p:nvPr/>
            </p:nvSpPr>
            <p:spPr bwMode="auto">
              <a:xfrm>
                <a:off x="4320" y="19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48" name="Rectangle 124"/>
              <p:cNvSpPr>
                <a:spLocks noChangeArrowheads="1"/>
              </p:cNvSpPr>
              <p:nvPr/>
            </p:nvSpPr>
            <p:spPr bwMode="auto">
              <a:xfrm>
                <a:off x="4407" y="2001"/>
                <a:ext cx="141" cy="11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49" name="Text Box 125"/>
              <p:cNvSpPr txBox="1">
                <a:spLocks noChangeArrowheads="1"/>
              </p:cNvSpPr>
              <p:nvPr/>
            </p:nvSpPr>
            <p:spPr bwMode="auto">
              <a:xfrm>
                <a:off x="4382" y="1940"/>
                <a:ext cx="19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c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  <p:grpSp>
          <p:nvGrpSpPr>
            <p:cNvPr id="22635" name="Group 126"/>
            <p:cNvGrpSpPr>
              <a:grpSpLocks/>
            </p:cNvGrpSpPr>
            <p:nvPr/>
          </p:nvGrpSpPr>
          <p:grpSpPr bwMode="auto">
            <a:xfrm>
              <a:off x="4596" y="2162"/>
              <a:ext cx="316" cy="250"/>
              <a:chOff x="4596" y="2162"/>
              <a:chExt cx="316" cy="250"/>
            </a:xfrm>
          </p:grpSpPr>
          <p:sp>
            <p:nvSpPr>
              <p:cNvPr id="22636" name="Oval 127"/>
              <p:cNvSpPr>
                <a:spLocks noChangeArrowheads="1"/>
              </p:cNvSpPr>
              <p:nvPr/>
            </p:nvSpPr>
            <p:spPr bwMode="auto">
              <a:xfrm>
                <a:off x="4599" y="2276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37" name="Line 128"/>
              <p:cNvSpPr>
                <a:spLocks noChangeShapeType="1"/>
              </p:cNvSpPr>
              <p:nvPr/>
            </p:nvSpPr>
            <p:spPr bwMode="auto">
              <a:xfrm>
                <a:off x="4599" y="226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38" name="Line 129"/>
              <p:cNvSpPr>
                <a:spLocks noChangeShapeType="1"/>
              </p:cNvSpPr>
              <p:nvPr/>
            </p:nvSpPr>
            <p:spPr bwMode="auto">
              <a:xfrm>
                <a:off x="4912" y="226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TW" altLang="en-US" smtClean="0">
                  <a:solidFill>
                    <a:srgbClr val="000000"/>
                  </a:solidFill>
                  <a:latin typeface="Comic Sans MS" pitchFamily="66" charset="0"/>
                  <a:ea typeface="+mn-ea"/>
                  <a:cs typeface="+mn-cs"/>
                </a:endParaRPr>
              </a:p>
            </p:txBody>
          </p:sp>
          <p:sp>
            <p:nvSpPr>
              <p:cNvPr id="22639" name="Rectangle 130"/>
              <p:cNvSpPr>
                <a:spLocks noChangeArrowheads="1"/>
              </p:cNvSpPr>
              <p:nvPr/>
            </p:nvSpPr>
            <p:spPr bwMode="auto">
              <a:xfrm>
                <a:off x="4599" y="2269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  <p:sp>
            <p:nvSpPr>
              <p:cNvPr id="22640" name="Oval 131"/>
              <p:cNvSpPr>
                <a:spLocks noChangeArrowheads="1"/>
              </p:cNvSpPr>
              <p:nvPr/>
            </p:nvSpPr>
            <p:spPr bwMode="auto">
              <a:xfrm>
                <a:off x="4596" y="2210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41" name="Rectangle 132"/>
              <p:cNvSpPr>
                <a:spLocks noChangeArrowheads="1"/>
              </p:cNvSpPr>
              <p:nvPr/>
            </p:nvSpPr>
            <p:spPr bwMode="auto">
              <a:xfrm>
                <a:off x="4683" y="2223"/>
                <a:ext cx="142" cy="11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 smtClean="0">
                  <a:solidFill>
                    <a:srgbClr val="000000"/>
                  </a:solidFill>
                  <a:ea typeface="新細明體" charset="-120"/>
                  <a:cs typeface="+mn-cs"/>
                </a:endParaRPr>
              </a:p>
            </p:txBody>
          </p:sp>
          <p:sp>
            <p:nvSpPr>
              <p:cNvPr id="22642" name="Text Box 133"/>
              <p:cNvSpPr txBox="1">
                <a:spLocks noChangeArrowheads="1"/>
              </p:cNvSpPr>
              <p:nvPr/>
            </p:nvSpPr>
            <p:spPr bwMode="auto">
              <a:xfrm>
                <a:off x="4652" y="2162"/>
                <a:ext cx="21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pitchFamily="82" charset="2"/>
                  <a:buChar char="r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75000"/>
                  <a:buFont typeface="ZapfDingbats" pitchFamily="82" charset="2"/>
                  <a:buChar char="m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smtClean="0">
                    <a:solidFill>
                      <a:srgbClr val="000000"/>
                    </a:solidFill>
                    <a:ea typeface="新細明體" charset="-120"/>
                    <a:cs typeface="+mn-cs"/>
                  </a:rPr>
                  <a:t>b</a:t>
                </a:r>
                <a:endParaRPr lang="en-US" altLang="zh-TW" sz="2400" smtClean="0">
                  <a:solidFill>
                    <a:srgbClr val="000000"/>
                  </a:solidFill>
                  <a:latin typeface="Times New Roman" pitchFamily="18" charset="0"/>
                  <a:ea typeface="新細明體" charset="-120"/>
                  <a:cs typeface="+mn-cs"/>
                </a:endParaRPr>
              </a:p>
            </p:txBody>
          </p:sp>
        </p:grpSp>
      </p:grpSp>
      <p:graphicFrame>
        <p:nvGraphicFramePr>
          <p:cNvPr id="22535" name="Object 134"/>
          <p:cNvGraphicFramePr>
            <a:graphicFrameLocks noChangeAspect="1"/>
          </p:cNvGraphicFramePr>
          <p:nvPr/>
        </p:nvGraphicFramePr>
        <p:xfrm>
          <a:off x="7210425" y="2989263"/>
          <a:ext cx="668338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lip" r:id="rId3" imgW="1307263" imgH="1084139" progId="MS_ClipArt_Gallery.2">
                  <p:embed/>
                </p:oleObj>
              </mc:Choice>
              <mc:Fallback>
                <p:oleObj name="Clip" r:id="rId3" imgW="1307263" imgH="108413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0425" y="2989263"/>
                        <a:ext cx="668338" cy="530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2536" name="Group 135"/>
          <p:cNvGrpSpPr>
            <a:grpSpLocks/>
          </p:cNvGrpSpPr>
          <p:nvPr/>
        </p:nvGrpSpPr>
        <p:grpSpPr bwMode="auto">
          <a:xfrm>
            <a:off x="1327150" y="3389313"/>
            <a:ext cx="1112838" cy="835025"/>
            <a:chOff x="1226" y="2531"/>
            <a:chExt cx="701" cy="526"/>
          </a:xfrm>
        </p:grpSpPr>
        <p:graphicFrame>
          <p:nvGraphicFramePr>
            <p:cNvPr id="22557" name="Object 136"/>
            <p:cNvGraphicFramePr>
              <a:graphicFrameLocks noChangeAspect="1"/>
            </p:cNvGraphicFramePr>
            <p:nvPr/>
          </p:nvGraphicFramePr>
          <p:xfrm>
            <a:off x="1506" y="2723"/>
            <a:ext cx="421" cy="3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51" name="Clip" r:id="rId5" imgW="1307263" imgH="1084139" progId="MS_ClipArt_Gallery.2">
                    <p:embed/>
                  </p:oleObj>
                </mc:Choice>
                <mc:Fallback>
                  <p:oleObj name="Clip" r:id="rId5" imgW="1307263" imgH="1084139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06" y="2723"/>
                          <a:ext cx="421" cy="3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2558" name="Text Box 137"/>
            <p:cNvSpPr txBox="1">
              <a:spLocks noChangeArrowheads="1"/>
            </p:cNvSpPr>
            <p:nvPr/>
          </p:nvSpPr>
          <p:spPr bwMode="auto">
            <a:xfrm>
              <a:off x="1226" y="2531"/>
              <a:ext cx="476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3333CC"/>
                  </a:solidFill>
                  <a:ea typeface="新細明體" charset="-120"/>
                  <a:cs typeface="+mn-cs"/>
                </a:rPr>
                <a:t>Host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3333CC"/>
                  </a:solidFill>
                  <a:ea typeface="新細明體" charset="-120"/>
                  <a:cs typeface="+mn-cs"/>
                </a:rPr>
                <a:t>h1</a:t>
              </a:r>
              <a:endParaRPr lang="en-US" altLang="zh-TW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</p:grpSp>
      <p:sp>
        <p:nvSpPr>
          <p:cNvPr id="22537" name="Line 138"/>
          <p:cNvSpPr>
            <a:spLocks noChangeShapeType="1"/>
          </p:cNvSpPr>
          <p:nvPr/>
        </p:nvSpPr>
        <p:spPr bwMode="auto">
          <a:xfrm flipV="1">
            <a:off x="2409825" y="3714750"/>
            <a:ext cx="333375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22538" name="Line 139"/>
          <p:cNvSpPr>
            <a:spLocks noChangeShapeType="1"/>
          </p:cNvSpPr>
          <p:nvPr/>
        </p:nvSpPr>
        <p:spPr bwMode="auto">
          <a:xfrm>
            <a:off x="7067550" y="3228975"/>
            <a:ext cx="209550" cy="666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08" name="Freeform 140"/>
          <p:cNvSpPr>
            <a:spLocks/>
          </p:cNvSpPr>
          <p:nvPr/>
        </p:nvSpPr>
        <p:spPr bwMode="auto">
          <a:xfrm>
            <a:off x="2409825" y="3343275"/>
            <a:ext cx="1971675" cy="723900"/>
          </a:xfrm>
          <a:custGeom>
            <a:avLst/>
            <a:gdLst>
              <a:gd name="T0" fmla="*/ 0 w 1242"/>
              <a:gd name="T1" fmla="*/ 2147483647 h 456"/>
              <a:gd name="T2" fmla="*/ 2147483647 w 1242"/>
              <a:gd name="T3" fmla="*/ 2147483647 h 456"/>
              <a:gd name="T4" fmla="*/ 2147483647 w 1242"/>
              <a:gd name="T5" fmla="*/ 2147483647 h 456"/>
              <a:gd name="T6" fmla="*/ 2147483647 w 1242"/>
              <a:gd name="T7" fmla="*/ 2147483647 h 456"/>
              <a:gd name="T8" fmla="*/ 2147483647 w 1242"/>
              <a:gd name="T9" fmla="*/ 0 h 4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42" h="456">
                <a:moveTo>
                  <a:pt x="0" y="372"/>
                </a:moveTo>
                <a:lnTo>
                  <a:pt x="270" y="192"/>
                </a:lnTo>
                <a:lnTo>
                  <a:pt x="630" y="456"/>
                </a:lnTo>
                <a:lnTo>
                  <a:pt x="1242" y="294"/>
                </a:lnTo>
                <a:lnTo>
                  <a:pt x="1242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09" name="Text Box 141"/>
          <p:cNvSpPr txBox="1">
            <a:spLocks noChangeArrowheads="1"/>
          </p:cNvSpPr>
          <p:nvPr/>
        </p:nvSpPr>
        <p:spPr bwMode="auto">
          <a:xfrm>
            <a:off x="2670175" y="4141788"/>
            <a:ext cx="22177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FF0000"/>
                </a:solidFill>
                <a:ea typeface="新細明體" charset="-120"/>
                <a:cs typeface="+mn-cs"/>
              </a:rPr>
              <a:t>Intra-AS routing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FF0000"/>
                </a:solidFill>
                <a:ea typeface="新細明體" charset="-120"/>
                <a:cs typeface="+mn-cs"/>
              </a:rPr>
              <a:t>within AS A</a:t>
            </a:r>
            <a:endParaRPr lang="en-US" altLang="zh-TW" sz="1800" smtClean="0">
              <a:solidFill>
                <a:srgbClr val="000000"/>
              </a:solidFill>
              <a:ea typeface="新細明體" charset="-120"/>
              <a:cs typeface="+mn-cs"/>
            </a:endParaRPr>
          </a:p>
        </p:txBody>
      </p:sp>
      <p:sp>
        <p:nvSpPr>
          <p:cNvPr id="160910" name="Freeform 142"/>
          <p:cNvSpPr>
            <a:spLocks/>
          </p:cNvSpPr>
          <p:nvPr/>
        </p:nvSpPr>
        <p:spPr bwMode="auto">
          <a:xfrm>
            <a:off x="4381500" y="3119438"/>
            <a:ext cx="1588" cy="228600"/>
          </a:xfrm>
          <a:custGeom>
            <a:avLst/>
            <a:gdLst>
              <a:gd name="T0" fmla="*/ 0 w 1"/>
              <a:gd name="T1" fmla="*/ 2147483647 h 144"/>
              <a:gd name="T2" fmla="*/ 0 w 1"/>
              <a:gd name="T3" fmla="*/ 0 h 14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44">
                <a:moveTo>
                  <a:pt x="0" y="144"/>
                </a:moveTo>
                <a:lnTo>
                  <a:pt x="0" y="0"/>
                </a:lnTo>
              </a:path>
            </a:pathLst>
          </a:custGeom>
          <a:noFill/>
          <a:ln w="76200" cap="flat" cmpd="sng">
            <a:solidFill>
              <a:srgbClr val="00CC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11" name="Freeform 143"/>
          <p:cNvSpPr>
            <a:spLocks/>
          </p:cNvSpPr>
          <p:nvPr/>
        </p:nvSpPr>
        <p:spPr bwMode="auto">
          <a:xfrm>
            <a:off x="5908675" y="2214563"/>
            <a:ext cx="1588" cy="430212"/>
          </a:xfrm>
          <a:custGeom>
            <a:avLst/>
            <a:gdLst>
              <a:gd name="T0" fmla="*/ 0 w 1"/>
              <a:gd name="T1" fmla="*/ 2147483647 h 271"/>
              <a:gd name="T2" fmla="*/ 2147483647 w 1"/>
              <a:gd name="T3" fmla="*/ 0 h 27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271">
                <a:moveTo>
                  <a:pt x="0" y="271"/>
                </a:moveTo>
                <a:lnTo>
                  <a:pt x="1" y="0"/>
                </a:lnTo>
              </a:path>
            </a:pathLst>
          </a:custGeom>
          <a:noFill/>
          <a:ln w="76200" cap="flat" cmpd="sng">
            <a:solidFill>
              <a:srgbClr val="00CC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grpSp>
        <p:nvGrpSpPr>
          <p:cNvPr id="160912" name="Group 144"/>
          <p:cNvGrpSpPr>
            <a:grpSpLocks/>
          </p:cNvGrpSpPr>
          <p:nvPr/>
        </p:nvGrpSpPr>
        <p:grpSpPr bwMode="auto">
          <a:xfrm>
            <a:off x="4098925" y="1360488"/>
            <a:ext cx="1304925" cy="1311275"/>
            <a:chOff x="3008" y="905"/>
            <a:chExt cx="822" cy="826"/>
          </a:xfrm>
        </p:grpSpPr>
        <p:sp>
          <p:nvSpPr>
            <p:cNvPr id="22555" name="Rectangle 145"/>
            <p:cNvSpPr>
              <a:spLocks noChangeArrowheads="1"/>
            </p:cNvSpPr>
            <p:nvPr/>
          </p:nvSpPr>
          <p:spPr bwMode="auto">
            <a:xfrm>
              <a:off x="3048" y="948"/>
              <a:ext cx="756" cy="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 smtClean="0">
                <a:solidFill>
                  <a:srgbClr val="000000"/>
                </a:solidFill>
                <a:ea typeface="新細明體" charset="-120"/>
                <a:cs typeface="+mn-cs"/>
              </a:endParaRPr>
            </a:p>
          </p:txBody>
        </p:sp>
        <p:sp>
          <p:nvSpPr>
            <p:cNvPr id="22556" name="Text Box 146"/>
            <p:cNvSpPr txBox="1">
              <a:spLocks noChangeArrowheads="1"/>
            </p:cNvSpPr>
            <p:nvPr/>
          </p:nvSpPr>
          <p:spPr bwMode="auto">
            <a:xfrm>
              <a:off x="3008" y="905"/>
              <a:ext cx="822" cy="8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pitchFamily="82" charset="2"/>
                <a:buChar char="r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ZapfDingbats" pitchFamily="82" charset="2"/>
                <a:buChar char="m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CC66"/>
                  </a:solidFill>
                  <a:ea typeface="新細明體" charset="-120"/>
                  <a:cs typeface="+mn-cs"/>
                </a:rPr>
                <a:t>Inter-AS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CC66"/>
                  </a:solidFill>
                  <a:ea typeface="新細明體" charset="-120"/>
                  <a:cs typeface="+mn-cs"/>
                </a:rPr>
                <a:t> routing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CC66"/>
                  </a:solidFill>
                  <a:ea typeface="新細明體" charset="-120"/>
                  <a:cs typeface="+mn-cs"/>
                </a:rPr>
                <a:t>between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smtClean="0">
                  <a:solidFill>
                    <a:srgbClr val="00CC66"/>
                  </a:solidFill>
                  <a:ea typeface="新細明體" charset="-120"/>
                  <a:cs typeface="+mn-cs"/>
                </a:rPr>
                <a:t>A and B</a:t>
              </a:r>
              <a:endParaRPr lang="en-US" altLang="zh-TW" sz="1800" smtClean="0">
                <a:solidFill>
                  <a:srgbClr val="00CC66"/>
                </a:solidFill>
                <a:ea typeface="新細明體" charset="-120"/>
                <a:cs typeface="+mn-cs"/>
              </a:endParaRPr>
            </a:p>
          </p:txBody>
        </p:sp>
      </p:grpSp>
      <p:sp>
        <p:nvSpPr>
          <p:cNvPr id="160915" name="Freeform 147"/>
          <p:cNvSpPr>
            <a:spLocks/>
          </p:cNvSpPr>
          <p:nvPr/>
        </p:nvSpPr>
        <p:spPr bwMode="auto">
          <a:xfrm>
            <a:off x="4362450" y="2233613"/>
            <a:ext cx="1562100" cy="909637"/>
          </a:xfrm>
          <a:custGeom>
            <a:avLst/>
            <a:gdLst>
              <a:gd name="T0" fmla="*/ 0 w 984"/>
              <a:gd name="T1" fmla="*/ 2147483647 h 573"/>
              <a:gd name="T2" fmla="*/ 2147483647 w 984"/>
              <a:gd name="T3" fmla="*/ 0 h 57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84" h="573">
                <a:moveTo>
                  <a:pt x="0" y="573"/>
                </a:moveTo>
                <a:lnTo>
                  <a:pt x="984" y="0"/>
                </a:lnTo>
              </a:path>
            </a:pathLst>
          </a:custGeom>
          <a:noFill/>
          <a:ln w="76200" cap="flat" cmpd="sng">
            <a:solidFill>
              <a:srgbClr val="00CC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16" name="Line 148"/>
          <p:cNvSpPr>
            <a:spLocks noChangeShapeType="1"/>
          </p:cNvSpPr>
          <p:nvPr/>
        </p:nvSpPr>
        <p:spPr bwMode="auto">
          <a:xfrm>
            <a:off x="5908675" y="2644775"/>
            <a:ext cx="0" cy="3556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17" name="Line 149"/>
          <p:cNvSpPr>
            <a:spLocks noChangeShapeType="1"/>
          </p:cNvSpPr>
          <p:nvPr/>
        </p:nvSpPr>
        <p:spPr bwMode="auto">
          <a:xfrm>
            <a:off x="5886450" y="2962275"/>
            <a:ext cx="914400" cy="288925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18" name="Line 150"/>
          <p:cNvSpPr>
            <a:spLocks noChangeShapeType="1"/>
          </p:cNvSpPr>
          <p:nvPr/>
        </p:nvSpPr>
        <p:spPr bwMode="auto">
          <a:xfrm>
            <a:off x="6788150" y="3254375"/>
            <a:ext cx="488950" cy="3175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TW" altLang="en-US" smtClean="0">
              <a:solidFill>
                <a:srgbClr val="000000"/>
              </a:solidFill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60919" name="Text Box 151"/>
          <p:cNvSpPr txBox="1">
            <a:spLocks noChangeArrowheads="1"/>
          </p:cNvSpPr>
          <p:nvPr/>
        </p:nvSpPr>
        <p:spPr bwMode="auto">
          <a:xfrm>
            <a:off x="5670550" y="3560763"/>
            <a:ext cx="24558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3333CC"/>
                </a:solidFill>
                <a:ea typeface="新細明體" charset="-120"/>
                <a:cs typeface="+mn-cs"/>
              </a:rPr>
              <a:t>Intra-AS routing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smtClean="0">
                <a:solidFill>
                  <a:srgbClr val="3333CC"/>
                </a:solidFill>
                <a:ea typeface="新細明體" charset="-120"/>
                <a:cs typeface="+mn-cs"/>
              </a:rPr>
              <a:t>within AS B</a:t>
            </a:r>
            <a:endParaRPr lang="en-US" altLang="zh-TW" sz="1800" smtClean="0">
              <a:solidFill>
                <a:srgbClr val="3333CC"/>
              </a:solidFill>
              <a:ea typeface="新細明體" charset="-120"/>
              <a:cs typeface="+mn-cs"/>
            </a:endParaRPr>
          </a:p>
        </p:txBody>
      </p:sp>
      <p:sp>
        <p:nvSpPr>
          <p:cNvPr id="22549" name="Rectangle 152"/>
          <p:cNvSpPr>
            <a:spLocks noChangeArrowheads="1"/>
          </p:cNvSpPr>
          <p:nvPr/>
        </p:nvSpPr>
        <p:spPr bwMode="auto">
          <a:xfrm>
            <a:off x="1019175" y="5229225"/>
            <a:ext cx="7419975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Char char="r"/>
              <a:defRPr sz="28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5000"/>
              <a:buFont typeface="ZapfDingbats" pitchFamily="82" charset="2"/>
              <a:buChar char="m"/>
              <a:defRPr sz="24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zh-TW" sz="2400" smtClean="0">
                <a:solidFill>
                  <a:srgbClr val="000000"/>
                </a:solidFill>
                <a:ea typeface="新細明體" charset="-120"/>
                <a:cs typeface="+mn-cs"/>
              </a:rPr>
              <a:t>We’ll examine specific inter-AS and intra-AS Internet routing protocols shortly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0934" name="Ink 1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48038" y="2438400"/>
              <a:ext cx="9525" cy="7938"/>
            </p14:xfrm>
          </p:contentPart>
        </mc:Choice>
        <mc:Fallback>
          <p:pic>
            <p:nvPicPr>
              <p:cNvPr id="160934" name="Ink 1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9097" y="2323660"/>
                <a:ext cx="67408" cy="2370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1221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0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609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0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0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0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60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609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60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0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60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609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0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908" grpId="0" animBg="1"/>
      <p:bldP spid="160909" grpId="0" autoUpdateAnimBg="0"/>
      <p:bldP spid="160910" grpId="0" animBg="1"/>
      <p:bldP spid="160911" grpId="0" animBg="1"/>
      <p:bldP spid="160915" grpId="0" animBg="1"/>
      <p:bldP spid="160916" grpId="0" animBg="1"/>
      <p:bldP spid="160917" grpId="0" animBg="1"/>
      <p:bldP spid="160918" grpId="0" animBg="1"/>
      <p:bldP spid="160919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2"/>
          <p:cNvGrpSpPr>
            <a:grpSpLocks/>
          </p:cNvGrpSpPr>
          <p:nvPr/>
        </p:nvGrpSpPr>
        <p:grpSpPr bwMode="auto">
          <a:xfrm>
            <a:off x="204788" y="1254125"/>
            <a:ext cx="6178550" cy="4376738"/>
            <a:chOff x="0" y="878"/>
            <a:chExt cx="4232" cy="2968"/>
          </a:xfrm>
        </p:grpSpPr>
        <p:sp>
          <p:nvSpPr>
            <p:cNvPr id="145415" name="Freeform 3"/>
            <p:cNvSpPr>
              <a:spLocks/>
            </p:cNvSpPr>
            <p:nvPr/>
          </p:nvSpPr>
          <p:spPr bwMode="auto">
            <a:xfrm>
              <a:off x="2621" y="1050"/>
              <a:ext cx="1611" cy="1025"/>
            </a:xfrm>
            <a:custGeom>
              <a:avLst/>
              <a:gdLst>
                <a:gd name="T0" fmla="*/ 1063 w 1162"/>
                <a:gd name="T1" fmla="*/ 49351 h 543"/>
                <a:gd name="T2" fmla="*/ 6960 w 1162"/>
                <a:gd name="T3" fmla="*/ 4162 h 543"/>
                <a:gd name="T4" fmla="*/ 17785 w 1162"/>
                <a:gd name="T5" fmla="*/ 23973 h 543"/>
                <a:gd name="T6" fmla="*/ 21649 w 1162"/>
                <a:gd name="T7" fmla="*/ 72662 h 543"/>
                <a:gd name="T8" fmla="*/ 19828 w 1162"/>
                <a:gd name="T9" fmla="*/ 137161 h 543"/>
                <a:gd name="T10" fmla="*/ 11083 w 1162"/>
                <a:gd name="T11" fmla="*/ 164591 h 543"/>
                <a:gd name="T12" fmla="*/ 1657 w 1162"/>
                <a:gd name="T13" fmla="*/ 133650 h 543"/>
                <a:gd name="T14" fmla="*/ 1063 w 1162"/>
                <a:gd name="T15" fmla="*/ 49351 h 5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62"/>
                <a:gd name="T25" fmla="*/ 0 h 543"/>
                <a:gd name="T26" fmla="*/ 1162 w 1162"/>
                <a:gd name="T27" fmla="*/ 543 h 5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62" h="543">
                  <a:moveTo>
                    <a:pt x="56" y="162"/>
                  </a:moveTo>
                  <a:cubicBezTo>
                    <a:pt x="115" y="100"/>
                    <a:pt x="221" y="28"/>
                    <a:pt x="368" y="14"/>
                  </a:cubicBezTo>
                  <a:cubicBezTo>
                    <a:pt x="515" y="0"/>
                    <a:pt x="811" y="42"/>
                    <a:pt x="940" y="79"/>
                  </a:cubicBezTo>
                  <a:cubicBezTo>
                    <a:pt x="1069" y="116"/>
                    <a:pt x="1126" y="177"/>
                    <a:pt x="1144" y="239"/>
                  </a:cubicBezTo>
                  <a:cubicBezTo>
                    <a:pt x="1162" y="301"/>
                    <a:pt x="1141" y="401"/>
                    <a:pt x="1048" y="451"/>
                  </a:cubicBezTo>
                  <a:cubicBezTo>
                    <a:pt x="955" y="501"/>
                    <a:pt x="746" y="543"/>
                    <a:pt x="586" y="541"/>
                  </a:cubicBezTo>
                  <a:cubicBezTo>
                    <a:pt x="426" y="539"/>
                    <a:pt x="176" y="502"/>
                    <a:pt x="88" y="439"/>
                  </a:cubicBezTo>
                  <a:cubicBezTo>
                    <a:pt x="0" y="376"/>
                    <a:pt x="63" y="220"/>
                    <a:pt x="56" y="162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6" name="Freeform 4"/>
            <p:cNvSpPr>
              <a:spLocks/>
            </p:cNvSpPr>
            <p:nvPr/>
          </p:nvSpPr>
          <p:spPr bwMode="auto">
            <a:xfrm>
              <a:off x="0" y="878"/>
              <a:ext cx="1255" cy="1016"/>
            </a:xfrm>
            <a:custGeom>
              <a:avLst/>
              <a:gdLst>
                <a:gd name="T0" fmla="*/ 134 w 1198"/>
                <a:gd name="T1" fmla="*/ 270558 h 451"/>
                <a:gd name="T2" fmla="*/ 273 w 1198"/>
                <a:gd name="T3" fmla="*/ 132828 h 451"/>
                <a:gd name="T4" fmla="*/ 679 w 1198"/>
                <a:gd name="T5" fmla="*/ 73044 h 451"/>
                <a:gd name="T6" fmla="*/ 1501 w 1198"/>
                <a:gd name="T7" fmla="*/ 37135 h 451"/>
                <a:gd name="T8" fmla="*/ 1796 w 1198"/>
                <a:gd name="T9" fmla="*/ 294460 h 451"/>
                <a:gd name="T10" fmla="*/ 1350 w 1198"/>
                <a:gd name="T11" fmla="*/ 616944 h 451"/>
                <a:gd name="T12" fmla="*/ 466 w 1198"/>
                <a:gd name="T13" fmla="*/ 634874 h 451"/>
                <a:gd name="T14" fmla="*/ 54 w 1198"/>
                <a:gd name="T15" fmla="*/ 503524 h 451"/>
                <a:gd name="T16" fmla="*/ 134 w 1198"/>
                <a:gd name="T17" fmla="*/ 270558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98"/>
                <a:gd name="T28" fmla="*/ 0 h 451"/>
                <a:gd name="T29" fmla="*/ 1198 w 1198"/>
                <a:gd name="T30" fmla="*/ 451 h 4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98" h="451">
                  <a:moveTo>
                    <a:pt x="88" y="181"/>
                  </a:moveTo>
                  <a:cubicBezTo>
                    <a:pt x="159" y="143"/>
                    <a:pt x="120" y="111"/>
                    <a:pt x="180" y="89"/>
                  </a:cubicBezTo>
                  <a:cubicBezTo>
                    <a:pt x="240" y="67"/>
                    <a:pt x="313" y="60"/>
                    <a:pt x="448" y="49"/>
                  </a:cubicBezTo>
                  <a:cubicBezTo>
                    <a:pt x="583" y="38"/>
                    <a:pt x="866" y="0"/>
                    <a:pt x="988" y="25"/>
                  </a:cubicBezTo>
                  <a:cubicBezTo>
                    <a:pt x="1110" y="50"/>
                    <a:pt x="1198" y="132"/>
                    <a:pt x="1181" y="197"/>
                  </a:cubicBezTo>
                  <a:cubicBezTo>
                    <a:pt x="1164" y="262"/>
                    <a:pt x="1034" y="375"/>
                    <a:pt x="889" y="413"/>
                  </a:cubicBezTo>
                  <a:cubicBezTo>
                    <a:pt x="744" y="451"/>
                    <a:pt x="449" y="438"/>
                    <a:pt x="307" y="425"/>
                  </a:cubicBezTo>
                  <a:cubicBezTo>
                    <a:pt x="165" y="412"/>
                    <a:pt x="72" y="378"/>
                    <a:pt x="36" y="337"/>
                  </a:cubicBezTo>
                  <a:cubicBezTo>
                    <a:pt x="0" y="296"/>
                    <a:pt x="77" y="213"/>
                    <a:pt x="88" y="18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7" name="Freeform 5"/>
            <p:cNvSpPr>
              <a:spLocks/>
            </p:cNvSpPr>
            <p:nvPr/>
          </p:nvSpPr>
          <p:spPr bwMode="auto">
            <a:xfrm>
              <a:off x="810" y="1611"/>
              <a:ext cx="2007" cy="792"/>
            </a:xfrm>
            <a:custGeom>
              <a:avLst/>
              <a:gdLst>
                <a:gd name="T0" fmla="*/ 1319 w 1583"/>
                <a:gd name="T1" fmla="*/ 862 h 682"/>
                <a:gd name="T2" fmla="*/ 3445 w 1583"/>
                <a:gd name="T3" fmla="*/ 285 h 682"/>
                <a:gd name="T4" fmla="*/ 6645 w 1583"/>
                <a:gd name="T5" fmla="*/ 77 h 682"/>
                <a:gd name="T6" fmla="*/ 9794 w 1583"/>
                <a:gd name="T7" fmla="*/ 744 h 682"/>
                <a:gd name="T8" fmla="*/ 13238 w 1583"/>
                <a:gd name="T9" fmla="*/ 1642 h 682"/>
                <a:gd name="T10" fmla="*/ 10773 w 1583"/>
                <a:gd name="T11" fmla="*/ 2476 h 682"/>
                <a:gd name="T12" fmla="*/ 5844 w 1583"/>
                <a:gd name="T13" fmla="*/ 2523 h 682"/>
                <a:gd name="T14" fmla="*/ 751 w 1583"/>
                <a:gd name="T15" fmla="*/ 2291 h 682"/>
                <a:gd name="T16" fmla="*/ 1319 w 1583"/>
                <a:gd name="T17" fmla="*/ 862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8" name="Oval 6"/>
            <p:cNvSpPr>
              <a:spLocks noChangeArrowheads="1"/>
            </p:cNvSpPr>
            <p:nvPr/>
          </p:nvSpPr>
          <p:spPr bwMode="auto">
            <a:xfrm>
              <a:off x="261" y="161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9" name="Line 7"/>
            <p:cNvSpPr>
              <a:spLocks noChangeShapeType="1"/>
            </p:cNvSpPr>
            <p:nvPr/>
          </p:nvSpPr>
          <p:spPr bwMode="auto">
            <a:xfrm>
              <a:off x="261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0" name="Line 8"/>
            <p:cNvSpPr>
              <a:spLocks noChangeShapeType="1"/>
            </p:cNvSpPr>
            <p:nvPr/>
          </p:nvSpPr>
          <p:spPr bwMode="auto">
            <a:xfrm>
              <a:off x="574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1" name="Rectangle 9"/>
            <p:cNvSpPr>
              <a:spLocks noChangeArrowheads="1"/>
            </p:cNvSpPr>
            <p:nvPr/>
          </p:nvSpPr>
          <p:spPr bwMode="auto">
            <a:xfrm>
              <a:off x="261" y="1603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22" name="Oval 10"/>
            <p:cNvSpPr>
              <a:spLocks noChangeArrowheads="1"/>
            </p:cNvSpPr>
            <p:nvPr/>
          </p:nvSpPr>
          <p:spPr bwMode="auto">
            <a:xfrm>
              <a:off x="258" y="154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3" name="Rectangle 11"/>
            <p:cNvSpPr>
              <a:spLocks noChangeArrowheads="1"/>
            </p:cNvSpPr>
            <p:nvPr/>
          </p:nvSpPr>
          <p:spPr bwMode="auto">
            <a:xfrm>
              <a:off x="345" y="1557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4" name="Text Box 12"/>
            <p:cNvSpPr txBox="1">
              <a:spLocks noChangeArrowheads="1"/>
            </p:cNvSpPr>
            <p:nvPr/>
          </p:nvSpPr>
          <p:spPr bwMode="auto">
            <a:xfrm>
              <a:off x="259" y="1492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3b</a:t>
              </a:r>
              <a:endParaRPr lang="en-US"/>
            </a:p>
          </p:txBody>
        </p:sp>
        <p:sp>
          <p:nvSpPr>
            <p:cNvPr id="145425" name="Oval 13"/>
            <p:cNvSpPr>
              <a:spLocks noChangeArrowheads="1"/>
            </p:cNvSpPr>
            <p:nvPr/>
          </p:nvSpPr>
          <p:spPr bwMode="auto">
            <a:xfrm>
              <a:off x="1479" y="221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6" name="Line 14"/>
            <p:cNvSpPr>
              <a:spLocks noChangeShapeType="1"/>
            </p:cNvSpPr>
            <p:nvPr/>
          </p:nvSpPr>
          <p:spPr bwMode="auto">
            <a:xfrm>
              <a:off x="1479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7" name="Line 15"/>
            <p:cNvSpPr>
              <a:spLocks noChangeShapeType="1"/>
            </p:cNvSpPr>
            <p:nvPr/>
          </p:nvSpPr>
          <p:spPr bwMode="auto">
            <a:xfrm>
              <a:off x="1792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8" name="Rectangle 16"/>
            <p:cNvSpPr>
              <a:spLocks noChangeArrowheads="1"/>
            </p:cNvSpPr>
            <p:nvPr/>
          </p:nvSpPr>
          <p:spPr bwMode="auto">
            <a:xfrm>
              <a:off x="1479" y="2209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29" name="Oval 17"/>
            <p:cNvSpPr>
              <a:spLocks noChangeArrowheads="1"/>
            </p:cNvSpPr>
            <p:nvPr/>
          </p:nvSpPr>
          <p:spPr bwMode="auto">
            <a:xfrm>
              <a:off x="1476" y="21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30" name="Group 18"/>
            <p:cNvGrpSpPr>
              <a:grpSpLocks/>
            </p:cNvGrpSpPr>
            <p:nvPr/>
          </p:nvGrpSpPr>
          <p:grpSpPr bwMode="auto">
            <a:xfrm>
              <a:off x="1478" y="2092"/>
              <a:ext cx="321" cy="269"/>
              <a:chOff x="2897" y="2425"/>
              <a:chExt cx="323" cy="269"/>
            </a:xfrm>
          </p:grpSpPr>
          <p:sp>
            <p:nvSpPr>
              <p:cNvPr id="145533" name="Rectangle 1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4" name="Text Box 20"/>
              <p:cNvSpPr txBox="1">
                <a:spLocks noChangeArrowheads="1"/>
              </p:cNvSpPr>
              <p:nvPr/>
            </p:nvSpPr>
            <p:spPr bwMode="auto">
              <a:xfrm>
                <a:off x="2897" y="2425"/>
                <a:ext cx="323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1d</a:t>
                </a:r>
              </a:p>
            </p:txBody>
          </p:sp>
        </p:grpSp>
        <p:sp>
          <p:nvSpPr>
            <p:cNvPr id="145431" name="Oval 21"/>
            <p:cNvSpPr>
              <a:spLocks noChangeArrowheads="1"/>
            </p:cNvSpPr>
            <p:nvPr/>
          </p:nvSpPr>
          <p:spPr bwMode="auto">
            <a:xfrm>
              <a:off x="822" y="1478"/>
              <a:ext cx="313" cy="8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2" name="Line 22"/>
            <p:cNvSpPr>
              <a:spLocks noChangeShapeType="1"/>
            </p:cNvSpPr>
            <p:nvPr/>
          </p:nvSpPr>
          <p:spPr bwMode="auto">
            <a:xfrm>
              <a:off x="822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3" name="Line 23"/>
            <p:cNvSpPr>
              <a:spLocks noChangeShapeType="1"/>
            </p:cNvSpPr>
            <p:nvPr/>
          </p:nvSpPr>
          <p:spPr bwMode="auto">
            <a:xfrm>
              <a:off x="1135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4" name="Rectangle 24"/>
            <p:cNvSpPr>
              <a:spLocks noChangeArrowheads="1"/>
            </p:cNvSpPr>
            <p:nvPr/>
          </p:nvSpPr>
          <p:spPr bwMode="auto">
            <a:xfrm>
              <a:off x="822" y="1471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35" name="Oval 25"/>
            <p:cNvSpPr>
              <a:spLocks noChangeArrowheads="1"/>
            </p:cNvSpPr>
            <p:nvPr/>
          </p:nvSpPr>
          <p:spPr bwMode="auto">
            <a:xfrm>
              <a:off x="819" y="141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6" name="Rectangle 26"/>
            <p:cNvSpPr>
              <a:spLocks noChangeArrowheads="1"/>
            </p:cNvSpPr>
            <p:nvPr/>
          </p:nvSpPr>
          <p:spPr bwMode="auto">
            <a:xfrm>
              <a:off x="906" y="1425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7" name="Text Box 27"/>
            <p:cNvSpPr txBox="1">
              <a:spLocks noChangeArrowheads="1"/>
            </p:cNvSpPr>
            <p:nvPr/>
          </p:nvSpPr>
          <p:spPr bwMode="auto">
            <a:xfrm>
              <a:off x="821" y="135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3a</a:t>
              </a:r>
              <a:endParaRPr lang="en-US"/>
            </a:p>
          </p:txBody>
        </p:sp>
        <p:sp>
          <p:nvSpPr>
            <p:cNvPr id="145438" name="Oval 28"/>
            <p:cNvSpPr>
              <a:spLocks noChangeArrowheads="1"/>
            </p:cNvSpPr>
            <p:nvPr/>
          </p:nvSpPr>
          <p:spPr bwMode="auto">
            <a:xfrm>
              <a:off x="1443" y="182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9" name="Line 29"/>
            <p:cNvSpPr>
              <a:spLocks noChangeShapeType="1"/>
            </p:cNvSpPr>
            <p:nvPr/>
          </p:nvSpPr>
          <p:spPr bwMode="auto">
            <a:xfrm>
              <a:off x="1443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0" name="Line 30"/>
            <p:cNvSpPr>
              <a:spLocks noChangeShapeType="1"/>
            </p:cNvSpPr>
            <p:nvPr/>
          </p:nvSpPr>
          <p:spPr bwMode="auto">
            <a:xfrm>
              <a:off x="1756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1" name="Rectangle 31"/>
            <p:cNvSpPr>
              <a:spLocks noChangeArrowheads="1"/>
            </p:cNvSpPr>
            <p:nvPr/>
          </p:nvSpPr>
          <p:spPr bwMode="auto">
            <a:xfrm>
              <a:off x="1443" y="1814"/>
              <a:ext cx="310" cy="4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42" name="Oval 32"/>
            <p:cNvSpPr>
              <a:spLocks noChangeArrowheads="1"/>
            </p:cNvSpPr>
            <p:nvPr/>
          </p:nvSpPr>
          <p:spPr bwMode="auto">
            <a:xfrm>
              <a:off x="1440" y="175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43" name="Group 33"/>
            <p:cNvGrpSpPr>
              <a:grpSpLocks/>
            </p:cNvGrpSpPr>
            <p:nvPr/>
          </p:nvGrpSpPr>
          <p:grpSpPr bwMode="auto">
            <a:xfrm>
              <a:off x="1445" y="1696"/>
              <a:ext cx="310" cy="270"/>
              <a:chOff x="2899" y="2425"/>
              <a:chExt cx="319" cy="270"/>
            </a:xfrm>
          </p:grpSpPr>
          <p:sp>
            <p:nvSpPr>
              <p:cNvPr id="145531" name="Rectangle 3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2" name="Text Box 35"/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9" cy="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1c</a:t>
                </a:r>
              </a:p>
            </p:txBody>
          </p:sp>
        </p:grpSp>
        <p:sp>
          <p:nvSpPr>
            <p:cNvPr id="145444" name="Line 36"/>
            <p:cNvSpPr>
              <a:spLocks noChangeShapeType="1"/>
            </p:cNvSpPr>
            <p:nvPr/>
          </p:nvSpPr>
          <p:spPr bwMode="auto">
            <a:xfrm>
              <a:off x="3238" y="1632"/>
              <a:ext cx="308" cy="9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5" name="Line 37"/>
            <p:cNvSpPr>
              <a:spLocks noChangeShapeType="1"/>
            </p:cNvSpPr>
            <p:nvPr/>
          </p:nvSpPr>
          <p:spPr bwMode="auto">
            <a:xfrm>
              <a:off x="3562" y="1556"/>
              <a:ext cx="91" cy="1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6" name="Line 38"/>
            <p:cNvSpPr>
              <a:spLocks noChangeShapeType="1"/>
            </p:cNvSpPr>
            <p:nvPr/>
          </p:nvSpPr>
          <p:spPr bwMode="auto">
            <a:xfrm flipV="1">
              <a:off x="3170" y="1512"/>
              <a:ext cx="114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7" name="Freeform 39"/>
            <p:cNvSpPr>
              <a:spLocks/>
            </p:cNvSpPr>
            <p:nvPr/>
          </p:nvSpPr>
          <p:spPr bwMode="auto">
            <a:xfrm>
              <a:off x="1790" y="2146"/>
              <a:ext cx="264" cy="82"/>
            </a:xfrm>
            <a:custGeom>
              <a:avLst/>
              <a:gdLst>
                <a:gd name="T0" fmla="*/ 0 w 264"/>
                <a:gd name="T1" fmla="*/ 82 h 82"/>
                <a:gd name="T2" fmla="*/ 264 w 264"/>
                <a:gd name="T3" fmla="*/ 0 h 82"/>
                <a:gd name="T4" fmla="*/ 0 60000 65536"/>
                <a:gd name="T5" fmla="*/ 0 60000 65536"/>
                <a:gd name="T6" fmla="*/ 0 w 264"/>
                <a:gd name="T7" fmla="*/ 0 h 82"/>
                <a:gd name="T8" fmla="*/ 264 w 2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4" h="82">
                  <a:moveTo>
                    <a:pt x="0" y="82"/>
                  </a:moveTo>
                  <a:lnTo>
                    <a:pt x="26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40"/>
            <p:cNvSpPr>
              <a:spLocks/>
            </p:cNvSpPr>
            <p:nvPr/>
          </p:nvSpPr>
          <p:spPr bwMode="auto">
            <a:xfrm>
              <a:off x="1330" y="2110"/>
              <a:ext cx="152" cy="118"/>
            </a:xfrm>
            <a:custGeom>
              <a:avLst/>
              <a:gdLst>
                <a:gd name="T0" fmla="*/ 0 w 152"/>
                <a:gd name="T1" fmla="*/ 0 h 118"/>
                <a:gd name="T2" fmla="*/ 152 w 152"/>
                <a:gd name="T3" fmla="*/ 118 h 118"/>
                <a:gd name="T4" fmla="*/ 0 60000 65536"/>
                <a:gd name="T5" fmla="*/ 0 60000 65536"/>
                <a:gd name="T6" fmla="*/ 0 w 152"/>
                <a:gd name="T7" fmla="*/ 0 h 118"/>
                <a:gd name="T8" fmla="*/ 152 w 152"/>
                <a:gd name="T9" fmla="*/ 118 h 1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2" h="118">
                  <a:moveTo>
                    <a:pt x="0" y="0"/>
                  </a:moveTo>
                  <a:lnTo>
                    <a:pt x="152" y="11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Freeform 41"/>
            <p:cNvSpPr>
              <a:spLocks/>
            </p:cNvSpPr>
            <p:nvPr/>
          </p:nvSpPr>
          <p:spPr bwMode="auto">
            <a:xfrm>
              <a:off x="1454" y="2040"/>
              <a:ext cx="564" cy="82"/>
            </a:xfrm>
            <a:custGeom>
              <a:avLst/>
              <a:gdLst>
                <a:gd name="T0" fmla="*/ 0 w 564"/>
                <a:gd name="T1" fmla="*/ 0 h 82"/>
                <a:gd name="T2" fmla="*/ 564 w 564"/>
                <a:gd name="T3" fmla="*/ 82 h 82"/>
                <a:gd name="T4" fmla="*/ 0 60000 65536"/>
                <a:gd name="T5" fmla="*/ 0 60000 65536"/>
                <a:gd name="T6" fmla="*/ 0 w 564"/>
                <a:gd name="T7" fmla="*/ 0 h 82"/>
                <a:gd name="T8" fmla="*/ 564 w 5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64" h="82">
                  <a:moveTo>
                    <a:pt x="0" y="0"/>
                  </a:moveTo>
                  <a:lnTo>
                    <a:pt x="564" y="82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0" name="Freeform 42"/>
            <p:cNvSpPr>
              <a:spLocks/>
            </p:cNvSpPr>
            <p:nvPr/>
          </p:nvSpPr>
          <p:spPr bwMode="auto">
            <a:xfrm>
              <a:off x="1392" y="1878"/>
              <a:ext cx="76" cy="94"/>
            </a:xfrm>
            <a:custGeom>
              <a:avLst/>
              <a:gdLst>
                <a:gd name="T0" fmla="*/ 0 w 76"/>
                <a:gd name="T1" fmla="*/ 94 h 94"/>
                <a:gd name="T2" fmla="*/ 76 w 76"/>
                <a:gd name="T3" fmla="*/ 0 h 94"/>
                <a:gd name="T4" fmla="*/ 0 60000 65536"/>
                <a:gd name="T5" fmla="*/ 0 60000 65536"/>
                <a:gd name="T6" fmla="*/ 0 w 76"/>
                <a:gd name="T7" fmla="*/ 0 h 94"/>
                <a:gd name="T8" fmla="*/ 76 w 76"/>
                <a:gd name="T9" fmla="*/ 94 h 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6" h="94">
                  <a:moveTo>
                    <a:pt x="0" y="94"/>
                  </a:moveTo>
                  <a:lnTo>
                    <a:pt x="76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Freeform 43"/>
            <p:cNvSpPr>
              <a:spLocks/>
            </p:cNvSpPr>
            <p:nvPr/>
          </p:nvSpPr>
          <p:spPr bwMode="auto">
            <a:xfrm>
              <a:off x="566" y="1502"/>
              <a:ext cx="252" cy="114"/>
            </a:xfrm>
            <a:custGeom>
              <a:avLst/>
              <a:gdLst>
                <a:gd name="T0" fmla="*/ 0 w 252"/>
                <a:gd name="T1" fmla="*/ 114 h 114"/>
                <a:gd name="T2" fmla="*/ 252 w 252"/>
                <a:gd name="T3" fmla="*/ 0 h 114"/>
                <a:gd name="T4" fmla="*/ 0 60000 65536"/>
                <a:gd name="T5" fmla="*/ 0 60000 65536"/>
                <a:gd name="T6" fmla="*/ 0 w 252"/>
                <a:gd name="T7" fmla="*/ 0 h 114"/>
                <a:gd name="T8" fmla="*/ 252 w 252"/>
                <a:gd name="T9" fmla="*/ 114 h 1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2" h="114">
                  <a:moveTo>
                    <a:pt x="0" y="114"/>
                  </a:moveTo>
                  <a:lnTo>
                    <a:pt x="252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Freeform 44"/>
            <p:cNvSpPr>
              <a:spLocks/>
            </p:cNvSpPr>
            <p:nvPr/>
          </p:nvSpPr>
          <p:spPr bwMode="auto">
            <a:xfrm>
              <a:off x="1002" y="1562"/>
              <a:ext cx="444" cy="258"/>
            </a:xfrm>
            <a:custGeom>
              <a:avLst/>
              <a:gdLst>
                <a:gd name="T0" fmla="*/ 0 w 444"/>
                <a:gd name="T1" fmla="*/ 0 h 258"/>
                <a:gd name="T2" fmla="*/ 444 w 444"/>
                <a:gd name="T3" fmla="*/ 258 h 258"/>
                <a:gd name="T4" fmla="*/ 0 60000 65536"/>
                <a:gd name="T5" fmla="*/ 0 60000 65536"/>
                <a:gd name="T6" fmla="*/ 0 w 444"/>
                <a:gd name="T7" fmla="*/ 0 h 258"/>
                <a:gd name="T8" fmla="*/ 444 w 444"/>
                <a:gd name="T9" fmla="*/ 258 h 25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4" h="258">
                  <a:moveTo>
                    <a:pt x="0" y="0"/>
                  </a:moveTo>
                  <a:lnTo>
                    <a:pt x="444" y="25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3" name="Freeform 45"/>
            <p:cNvSpPr>
              <a:spLocks/>
            </p:cNvSpPr>
            <p:nvPr/>
          </p:nvSpPr>
          <p:spPr bwMode="auto">
            <a:xfrm>
              <a:off x="2326" y="1680"/>
              <a:ext cx="654" cy="420"/>
            </a:xfrm>
            <a:custGeom>
              <a:avLst/>
              <a:gdLst>
                <a:gd name="T0" fmla="*/ 0 w 654"/>
                <a:gd name="T1" fmla="*/ 420 h 420"/>
                <a:gd name="T2" fmla="*/ 654 w 654"/>
                <a:gd name="T3" fmla="*/ 0 h 420"/>
                <a:gd name="T4" fmla="*/ 0 60000 65536"/>
                <a:gd name="T5" fmla="*/ 0 60000 65536"/>
                <a:gd name="T6" fmla="*/ 0 w 654"/>
                <a:gd name="T7" fmla="*/ 0 h 420"/>
                <a:gd name="T8" fmla="*/ 654 w 654"/>
                <a:gd name="T9" fmla="*/ 420 h 4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54" h="420">
                  <a:moveTo>
                    <a:pt x="0" y="420"/>
                  </a:moveTo>
                  <a:lnTo>
                    <a:pt x="65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4" name="Oval 46"/>
            <p:cNvSpPr>
              <a:spLocks noChangeArrowheads="1"/>
            </p:cNvSpPr>
            <p:nvPr/>
          </p:nvSpPr>
          <p:spPr bwMode="auto">
            <a:xfrm>
              <a:off x="2925" y="1617"/>
              <a:ext cx="313" cy="82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Line 47"/>
            <p:cNvSpPr>
              <a:spLocks noChangeShapeType="1"/>
            </p:cNvSpPr>
            <p:nvPr/>
          </p:nvSpPr>
          <p:spPr bwMode="auto">
            <a:xfrm>
              <a:off x="2925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Line 48"/>
            <p:cNvSpPr>
              <a:spLocks noChangeShapeType="1"/>
            </p:cNvSpPr>
            <p:nvPr/>
          </p:nvSpPr>
          <p:spPr bwMode="auto">
            <a:xfrm>
              <a:off x="3238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7" name="Rectangle 49"/>
            <p:cNvSpPr>
              <a:spLocks noChangeArrowheads="1"/>
            </p:cNvSpPr>
            <p:nvPr/>
          </p:nvSpPr>
          <p:spPr bwMode="auto">
            <a:xfrm>
              <a:off x="2925" y="1609"/>
              <a:ext cx="310" cy="5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58" name="Oval 50"/>
            <p:cNvSpPr>
              <a:spLocks noChangeArrowheads="1"/>
            </p:cNvSpPr>
            <p:nvPr/>
          </p:nvSpPr>
          <p:spPr bwMode="auto">
            <a:xfrm>
              <a:off x="2922" y="15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51"/>
            <p:cNvSpPr>
              <a:spLocks noChangeArrowheads="1"/>
            </p:cNvSpPr>
            <p:nvPr/>
          </p:nvSpPr>
          <p:spPr bwMode="auto">
            <a:xfrm>
              <a:off x="3009" y="1563"/>
              <a:ext cx="141" cy="12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0" name="Text Box 52"/>
            <p:cNvSpPr txBox="1">
              <a:spLocks noChangeArrowheads="1"/>
            </p:cNvSpPr>
            <p:nvPr/>
          </p:nvSpPr>
          <p:spPr bwMode="auto">
            <a:xfrm>
              <a:off x="2923" y="1498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2a</a:t>
              </a:r>
              <a:endParaRPr lang="en-US"/>
            </a:p>
          </p:txBody>
        </p:sp>
        <p:sp>
          <p:nvSpPr>
            <p:cNvPr id="145461" name="Text Box 53"/>
            <p:cNvSpPr txBox="1">
              <a:spLocks noChangeArrowheads="1"/>
            </p:cNvSpPr>
            <p:nvPr/>
          </p:nvSpPr>
          <p:spPr bwMode="auto">
            <a:xfrm>
              <a:off x="597" y="1585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AS3</a:t>
              </a:r>
              <a:endParaRPr lang="en-US" sz="1800"/>
            </a:p>
          </p:txBody>
        </p:sp>
        <p:sp>
          <p:nvSpPr>
            <p:cNvPr id="145462" name="Text Box 54"/>
            <p:cNvSpPr txBox="1">
              <a:spLocks noChangeArrowheads="1"/>
            </p:cNvSpPr>
            <p:nvPr/>
          </p:nvSpPr>
          <p:spPr bwMode="auto">
            <a:xfrm>
              <a:off x="2380" y="2042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AS1</a:t>
              </a:r>
              <a:endParaRPr lang="en-US" sz="1800"/>
            </a:p>
          </p:txBody>
        </p:sp>
        <p:sp>
          <p:nvSpPr>
            <p:cNvPr id="145463" name="Text Box 55"/>
            <p:cNvSpPr txBox="1">
              <a:spLocks noChangeArrowheads="1"/>
            </p:cNvSpPr>
            <p:nvPr/>
          </p:nvSpPr>
          <p:spPr bwMode="auto">
            <a:xfrm>
              <a:off x="3207" y="1787"/>
              <a:ext cx="42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AS2</a:t>
              </a:r>
            </a:p>
          </p:txBody>
        </p:sp>
        <p:sp>
          <p:nvSpPr>
            <p:cNvPr id="145464" name="Oval 56"/>
            <p:cNvSpPr>
              <a:spLocks noChangeArrowheads="1"/>
            </p:cNvSpPr>
            <p:nvPr/>
          </p:nvSpPr>
          <p:spPr bwMode="auto">
            <a:xfrm>
              <a:off x="1137" y="203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7"/>
            <p:cNvSpPr>
              <a:spLocks noChangeShapeType="1"/>
            </p:cNvSpPr>
            <p:nvPr/>
          </p:nvSpPr>
          <p:spPr bwMode="auto">
            <a:xfrm>
              <a:off x="1137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Line 58"/>
            <p:cNvSpPr>
              <a:spLocks noChangeShapeType="1"/>
            </p:cNvSpPr>
            <p:nvPr/>
          </p:nvSpPr>
          <p:spPr bwMode="auto">
            <a:xfrm>
              <a:off x="1451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7" name="Rectangle 59"/>
            <p:cNvSpPr>
              <a:spLocks noChangeArrowheads="1"/>
            </p:cNvSpPr>
            <p:nvPr/>
          </p:nvSpPr>
          <p:spPr bwMode="auto">
            <a:xfrm>
              <a:off x="1137" y="2023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68" name="Oval 60"/>
            <p:cNvSpPr>
              <a:spLocks noChangeArrowheads="1"/>
            </p:cNvSpPr>
            <p:nvPr/>
          </p:nvSpPr>
          <p:spPr bwMode="auto">
            <a:xfrm>
              <a:off x="1134" y="1969"/>
              <a:ext cx="313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Rectangle 61"/>
            <p:cNvSpPr>
              <a:spLocks noChangeArrowheads="1"/>
            </p:cNvSpPr>
            <p:nvPr/>
          </p:nvSpPr>
          <p:spPr bwMode="auto">
            <a:xfrm>
              <a:off x="1219" y="1995"/>
              <a:ext cx="142" cy="96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Text Box 62"/>
            <p:cNvSpPr txBox="1">
              <a:spLocks noChangeArrowheads="1"/>
            </p:cNvSpPr>
            <p:nvPr/>
          </p:nvSpPr>
          <p:spPr bwMode="auto">
            <a:xfrm>
              <a:off x="1137" y="190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1a</a:t>
              </a:r>
              <a:endParaRPr lang="en-US"/>
            </a:p>
          </p:txBody>
        </p:sp>
        <p:grpSp>
          <p:nvGrpSpPr>
            <p:cNvPr id="145471" name="Group 63"/>
            <p:cNvGrpSpPr>
              <a:grpSpLocks/>
            </p:cNvGrpSpPr>
            <p:nvPr/>
          </p:nvGrpSpPr>
          <p:grpSpPr bwMode="auto">
            <a:xfrm>
              <a:off x="3270" y="1384"/>
              <a:ext cx="316" cy="269"/>
              <a:chOff x="4320" y="1936"/>
              <a:chExt cx="316" cy="269"/>
            </a:xfrm>
          </p:grpSpPr>
          <p:sp>
            <p:nvSpPr>
              <p:cNvPr id="145524" name="Oval 64"/>
              <p:cNvSpPr>
                <a:spLocks noChangeArrowheads="1"/>
              </p:cNvSpPr>
              <p:nvPr/>
            </p:nvSpPr>
            <p:spPr bwMode="auto">
              <a:xfrm>
                <a:off x="4323" y="20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5" name="Line 65"/>
              <p:cNvSpPr>
                <a:spLocks noChangeShapeType="1"/>
              </p:cNvSpPr>
              <p:nvPr/>
            </p:nvSpPr>
            <p:spPr bwMode="auto">
              <a:xfrm>
                <a:off x="4323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6" name="Line 66"/>
              <p:cNvSpPr>
                <a:spLocks noChangeShapeType="1"/>
              </p:cNvSpPr>
              <p:nvPr/>
            </p:nvSpPr>
            <p:spPr bwMode="auto">
              <a:xfrm>
                <a:off x="4636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7" name="Rectangle 67"/>
              <p:cNvSpPr>
                <a:spLocks noChangeArrowheads="1"/>
              </p:cNvSpPr>
              <p:nvPr/>
            </p:nvSpPr>
            <p:spPr bwMode="auto">
              <a:xfrm>
                <a:off x="4323" y="2047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28" name="Oval 68"/>
              <p:cNvSpPr>
                <a:spLocks noChangeArrowheads="1"/>
              </p:cNvSpPr>
              <p:nvPr/>
            </p:nvSpPr>
            <p:spPr bwMode="auto">
              <a:xfrm>
                <a:off x="4320" y="198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9" name="Rectangle 69"/>
              <p:cNvSpPr>
                <a:spLocks noChangeArrowheads="1"/>
              </p:cNvSpPr>
              <p:nvPr/>
            </p:nvSpPr>
            <p:spPr bwMode="auto">
              <a:xfrm>
                <a:off x="4407" y="2001"/>
                <a:ext cx="141" cy="11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0" name="Text Box 70"/>
              <p:cNvSpPr txBox="1">
                <a:spLocks noChangeArrowheads="1"/>
              </p:cNvSpPr>
              <p:nvPr/>
            </p:nvSpPr>
            <p:spPr bwMode="auto">
              <a:xfrm>
                <a:off x="4325" y="1936"/>
                <a:ext cx="310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2c</a:t>
                </a:r>
                <a:endParaRPr lang="en-US"/>
              </a:p>
            </p:txBody>
          </p:sp>
        </p:grpSp>
        <p:grpSp>
          <p:nvGrpSpPr>
            <p:cNvPr id="145472" name="Group 71"/>
            <p:cNvGrpSpPr>
              <a:grpSpLocks/>
            </p:cNvGrpSpPr>
            <p:nvPr/>
          </p:nvGrpSpPr>
          <p:grpSpPr bwMode="auto">
            <a:xfrm>
              <a:off x="3546" y="1606"/>
              <a:ext cx="321" cy="269"/>
              <a:chOff x="4596" y="2158"/>
              <a:chExt cx="321" cy="269"/>
            </a:xfrm>
          </p:grpSpPr>
          <p:sp>
            <p:nvSpPr>
              <p:cNvPr id="145517" name="Oval 72"/>
              <p:cNvSpPr>
                <a:spLocks noChangeArrowheads="1"/>
              </p:cNvSpPr>
              <p:nvPr/>
            </p:nvSpPr>
            <p:spPr bwMode="auto">
              <a:xfrm>
                <a:off x="4599" y="2276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8" name="Line 73"/>
              <p:cNvSpPr>
                <a:spLocks noChangeShapeType="1"/>
              </p:cNvSpPr>
              <p:nvPr/>
            </p:nvSpPr>
            <p:spPr bwMode="auto">
              <a:xfrm>
                <a:off x="4599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9" name="Line 74"/>
              <p:cNvSpPr>
                <a:spLocks noChangeShapeType="1"/>
              </p:cNvSpPr>
              <p:nvPr/>
            </p:nvSpPr>
            <p:spPr bwMode="auto">
              <a:xfrm>
                <a:off x="4910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0" name="Rectangle 75"/>
              <p:cNvSpPr>
                <a:spLocks noChangeArrowheads="1"/>
              </p:cNvSpPr>
              <p:nvPr/>
            </p:nvSpPr>
            <p:spPr bwMode="auto">
              <a:xfrm>
                <a:off x="4599" y="2269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21" name="Oval 76"/>
              <p:cNvSpPr>
                <a:spLocks noChangeArrowheads="1"/>
              </p:cNvSpPr>
              <p:nvPr/>
            </p:nvSpPr>
            <p:spPr bwMode="auto">
              <a:xfrm>
                <a:off x="4596" y="220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2" name="Rectangle 77"/>
              <p:cNvSpPr>
                <a:spLocks noChangeArrowheads="1"/>
              </p:cNvSpPr>
              <p:nvPr/>
            </p:nvSpPr>
            <p:spPr bwMode="auto">
              <a:xfrm>
                <a:off x="4683" y="2221"/>
                <a:ext cx="141" cy="11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3" name="Text Box 78"/>
              <p:cNvSpPr txBox="1">
                <a:spLocks noChangeArrowheads="1"/>
              </p:cNvSpPr>
              <p:nvPr/>
            </p:nvSpPr>
            <p:spPr bwMode="auto">
              <a:xfrm>
                <a:off x="4598" y="2158"/>
                <a:ext cx="319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2b</a:t>
                </a:r>
                <a:endParaRPr lang="en-US"/>
              </a:p>
            </p:txBody>
          </p:sp>
        </p:grpSp>
        <p:grpSp>
          <p:nvGrpSpPr>
            <p:cNvPr id="145473" name="Group 79"/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015" y="1976"/>
              <a:chExt cx="321" cy="269"/>
            </a:xfrm>
          </p:grpSpPr>
          <p:sp>
            <p:nvSpPr>
              <p:cNvPr id="145509" name="Oval 8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0" name="Line 81"/>
              <p:cNvSpPr>
                <a:spLocks noChangeShapeType="1"/>
              </p:cNvSpPr>
              <p:nvPr/>
            </p:nvSpPr>
            <p:spPr bwMode="auto">
              <a:xfrm>
                <a:off x="2019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1" name="Line 82"/>
              <p:cNvSpPr>
                <a:spLocks noChangeShapeType="1"/>
              </p:cNvSpPr>
              <p:nvPr/>
            </p:nvSpPr>
            <p:spPr bwMode="auto">
              <a:xfrm>
                <a:off x="2330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2" name="Rectangle 83"/>
              <p:cNvSpPr>
                <a:spLocks noChangeArrowheads="1"/>
              </p:cNvSpPr>
              <p:nvPr/>
            </p:nvSpPr>
            <p:spPr bwMode="auto">
              <a:xfrm>
                <a:off x="2019" y="2097"/>
                <a:ext cx="310" cy="47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13" name="Oval 84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5514" name="Group 85"/>
              <p:cNvGrpSpPr>
                <a:grpSpLocks/>
              </p:cNvGrpSpPr>
              <p:nvPr/>
            </p:nvGrpSpPr>
            <p:grpSpPr bwMode="auto">
              <a:xfrm>
                <a:off x="2015" y="1976"/>
                <a:ext cx="321" cy="269"/>
                <a:chOff x="2894" y="2425"/>
                <a:chExt cx="328" cy="269"/>
              </a:xfrm>
            </p:grpSpPr>
            <p:sp>
              <p:nvSpPr>
                <p:cNvPr id="145515" name="Rectangle 8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516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894" y="2425"/>
                  <a:ext cx="328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1b</a:t>
                  </a:r>
                  <a:endParaRPr lang="en-US"/>
                </a:p>
              </p:txBody>
            </p:sp>
          </p:grpSp>
        </p:grpSp>
        <p:sp>
          <p:nvSpPr>
            <p:cNvPr id="145474" name="Freeform 88"/>
            <p:cNvSpPr>
              <a:spLocks/>
            </p:cNvSpPr>
            <p:nvPr/>
          </p:nvSpPr>
          <p:spPr bwMode="auto">
            <a:xfrm>
              <a:off x="1457" y="2302"/>
              <a:ext cx="1848" cy="414"/>
            </a:xfrm>
            <a:custGeom>
              <a:avLst/>
              <a:gdLst>
                <a:gd name="T0" fmla="*/ 0 w 1848"/>
                <a:gd name="T1" fmla="*/ 414 h 414"/>
                <a:gd name="T2" fmla="*/ 84 w 1848"/>
                <a:gd name="T3" fmla="*/ 0 h 414"/>
                <a:gd name="T4" fmla="*/ 384 w 1848"/>
                <a:gd name="T5" fmla="*/ 6 h 414"/>
                <a:gd name="T6" fmla="*/ 1848 w 1848"/>
                <a:gd name="T7" fmla="*/ 414 h 414"/>
                <a:gd name="T8" fmla="*/ 0 w 1848"/>
                <a:gd name="T9" fmla="*/ 414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8"/>
                <a:gd name="T16" fmla="*/ 0 h 414"/>
                <a:gd name="T17" fmla="*/ 1848 w 1848"/>
                <a:gd name="T18" fmla="*/ 414 h 4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8" h="414">
                  <a:moveTo>
                    <a:pt x="0" y="414"/>
                  </a:moveTo>
                  <a:lnTo>
                    <a:pt x="84" y="0"/>
                  </a:lnTo>
                  <a:lnTo>
                    <a:pt x="384" y="6"/>
                  </a:lnTo>
                  <a:lnTo>
                    <a:pt x="1848" y="414"/>
                  </a:lnTo>
                  <a:lnTo>
                    <a:pt x="0" y="414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5F5F5F"/>
                </a:gs>
              </a:gsLst>
              <a:lin ang="5400000" scaled="1"/>
            </a:gradFill>
            <a:ln w="9525" cap="flat" cmpd="sng">
              <a:solidFill>
                <a:srgbClr val="DDDDDD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5" name="Rectangle 89"/>
            <p:cNvSpPr>
              <a:spLocks noChangeArrowheads="1"/>
            </p:cNvSpPr>
            <p:nvPr/>
          </p:nvSpPr>
          <p:spPr bwMode="auto">
            <a:xfrm>
              <a:off x="1462" y="2729"/>
              <a:ext cx="1833" cy="11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76" name="Group 90"/>
            <p:cNvGrpSpPr>
              <a:grpSpLocks/>
            </p:cNvGrpSpPr>
            <p:nvPr/>
          </p:nvGrpSpPr>
          <p:grpSpPr bwMode="auto">
            <a:xfrm>
              <a:off x="1578" y="2818"/>
              <a:ext cx="736" cy="479"/>
              <a:chOff x="1595" y="2898"/>
              <a:chExt cx="736" cy="479"/>
            </a:xfrm>
          </p:grpSpPr>
          <p:sp>
            <p:nvSpPr>
              <p:cNvPr id="145507" name="Oval 91"/>
              <p:cNvSpPr>
                <a:spLocks noChangeArrowheads="1"/>
              </p:cNvSpPr>
              <p:nvPr/>
            </p:nvSpPr>
            <p:spPr bwMode="auto">
              <a:xfrm>
                <a:off x="1595" y="2898"/>
                <a:ext cx="736" cy="479"/>
              </a:xfrm>
              <a:prstGeom prst="ellips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8" name="Text Box 92"/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Intra-AS</a:t>
                </a:r>
              </a:p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Routing </a:t>
                </a:r>
              </a:p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algorithm</a:t>
                </a:r>
              </a:p>
            </p:txBody>
          </p:sp>
        </p:grpSp>
        <p:grpSp>
          <p:nvGrpSpPr>
            <p:cNvPr id="145477" name="Group 93"/>
            <p:cNvGrpSpPr>
              <a:grpSpLocks/>
            </p:cNvGrpSpPr>
            <p:nvPr/>
          </p:nvGrpSpPr>
          <p:grpSpPr bwMode="auto">
            <a:xfrm>
              <a:off x="2402" y="2826"/>
              <a:ext cx="736" cy="479"/>
              <a:chOff x="2402" y="2826"/>
              <a:chExt cx="736" cy="479"/>
            </a:xfrm>
          </p:grpSpPr>
          <p:sp>
            <p:nvSpPr>
              <p:cNvPr id="145505" name="Oval 94"/>
              <p:cNvSpPr>
                <a:spLocks noChangeArrowheads="1"/>
              </p:cNvSpPr>
              <p:nvPr/>
            </p:nvSpPr>
            <p:spPr bwMode="auto">
              <a:xfrm>
                <a:off x="2402" y="2828"/>
                <a:ext cx="736" cy="477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6" name="Text Box 95"/>
              <p:cNvSpPr txBox="1">
                <a:spLocks noChangeArrowheads="1"/>
              </p:cNvSpPr>
              <p:nvPr/>
            </p:nvSpPr>
            <p:spPr bwMode="auto">
              <a:xfrm>
                <a:off x="2539" y="2862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Inter-AS</a:t>
                </a:r>
              </a:p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Routing </a:t>
                </a:r>
              </a:p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algorithm</a:t>
                </a:r>
              </a:p>
            </p:txBody>
          </p:sp>
        </p:grpSp>
        <p:sp>
          <p:nvSpPr>
            <p:cNvPr id="145478" name="Rectangle 96"/>
            <p:cNvSpPr>
              <a:spLocks noChangeArrowheads="1"/>
            </p:cNvSpPr>
            <p:nvPr/>
          </p:nvSpPr>
          <p:spPr bwMode="auto">
            <a:xfrm>
              <a:off x="1932" y="3447"/>
              <a:ext cx="780" cy="26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eaLnBrk="1" hangingPunct="1"/>
              <a:r>
                <a:rPr lang="en-US" sz="1400"/>
                <a:t>Forwarding</a:t>
              </a:r>
            </a:p>
            <a:p>
              <a:pPr algn="ctr" eaLnBrk="1" hangingPunct="1"/>
              <a:r>
                <a:rPr lang="en-US" sz="1400"/>
                <a:t>table</a:t>
              </a:r>
            </a:p>
          </p:txBody>
        </p:sp>
        <p:sp>
          <p:nvSpPr>
            <p:cNvPr id="145479" name="Freeform 97"/>
            <p:cNvSpPr>
              <a:spLocks/>
            </p:cNvSpPr>
            <p:nvPr/>
          </p:nvSpPr>
          <p:spPr bwMode="auto">
            <a:xfrm>
              <a:off x="1648" y="3217"/>
              <a:ext cx="275" cy="345"/>
            </a:xfrm>
            <a:custGeom>
              <a:avLst/>
              <a:gdLst>
                <a:gd name="T0" fmla="*/ 0 w 275"/>
                <a:gd name="T1" fmla="*/ 0 h 345"/>
                <a:gd name="T2" fmla="*/ 71 w 275"/>
                <a:gd name="T3" fmla="*/ 230 h 345"/>
                <a:gd name="T4" fmla="*/ 275 w 275"/>
                <a:gd name="T5" fmla="*/ 345 h 345"/>
                <a:gd name="T6" fmla="*/ 0 60000 65536"/>
                <a:gd name="T7" fmla="*/ 0 60000 65536"/>
                <a:gd name="T8" fmla="*/ 0 60000 65536"/>
                <a:gd name="T9" fmla="*/ 0 w 275"/>
                <a:gd name="T10" fmla="*/ 0 h 345"/>
                <a:gd name="T11" fmla="*/ 275 w 275"/>
                <a:gd name="T12" fmla="*/ 345 h 3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5" h="345">
                  <a:moveTo>
                    <a:pt x="0" y="0"/>
                  </a:moveTo>
                  <a:cubicBezTo>
                    <a:pt x="12" y="86"/>
                    <a:pt x="25" y="173"/>
                    <a:pt x="71" y="230"/>
                  </a:cubicBezTo>
                  <a:cubicBezTo>
                    <a:pt x="117" y="287"/>
                    <a:pt x="241" y="326"/>
                    <a:pt x="275" y="345"/>
                  </a:cubicBezTo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0" name="Freeform 98"/>
            <p:cNvSpPr>
              <a:spLocks/>
            </p:cNvSpPr>
            <p:nvPr/>
          </p:nvSpPr>
          <p:spPr bwMode="auto">
            <a:xfrm>
              <a:off x="2712" y="3217"/>
              <a:ext cx="354" cy="372"/>
            </a:xfrm>
            <a:custGeom>
              <a:avLst/>
              <a:gdLst>
                <a:gd name="T0" fmla="*/ 354 w 354"/>
                <a:gd name="T1" fmla="*/ 0 h 372"/>
                <a:gd name="T2" fmla="*/ 248 w 354"/>
                <a:gd name="T3" fmla="*/ 274 h 372"/>
                <a:gd name="T4" fmla="*/ 0 w 354"/>
                <a:gd name="T5" fmla="*/ 372 h 372"/>
                <a:gd name="T6" fmla="*/ 0 60000 65536"/>
                <a:gd name="T7" fmla="*/ 0 60000 65536"/>
                <a:gd name="T8" fmla="*/ 0 60000 65536"/>
                <a:gd name="T9" fmla="*/ 0 w 354"/>
                <a:gd name="T10" fmla="*/ 0 h 372"/>
                <a:gd name="T11" fmla="*/ 354 w 354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4" h="372">
                  <a:moveTo>
                    <a:pt x="354" y="0"/>
                  </a:moveTo>
                  <a:cubicBezTo>
                    <a:pt x="330" y="106"/>
                    <a:pt x="307" y="212"/>
                    <a:pt x="248" y="274"/>
                  </a:cubicBezTo>
                  <a:cubicBezTo>
                    <a:pt x="189" y="336"/>
                    <a:pt x="41" y="354"/>
                    <a:pt x="0" y="372"/>
                  </a:cubicBezTo>
                </a:path>
              </a:pathLst>
            </a:cu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5481" name="Group 99"/>
            <p:cNvGrpSpPr>
              <a:grpSpLocks/>
            </p:cNvGrpSpPr>
            <p:nvPr/>
          </p:nvGrpSpPr>
          <p:grpSpPr bwMode="auto">
            <a:xfrm>
              <a:off x="419" y="1222"/>
              <a:ext cx="316" cy="269"/>
              <a:chOff x="2016" y="1976"/>
              <a:chExt cx="316" cy="269"/>
            </a:xfrm>
          </p:grpSpPr>
          <p:sp>
            <p:nvSpPr>
              <p:cNvPr id="145497" name="Oval 10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98" name="Line 101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99" name="Line 102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0" name="Rectangle 103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5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01" name="Oval 104"/>
              <p:cNvSpPr>
                <a:spLocks noChangeArrowheads="1"/>
              </p:cNvSpPr>
              <p:nvPr/>
            </p:nvSpPr>
            <p:spPr bwMode="auto">
              <a:xfrm>
                <a:off x="2016" y="2037"/>
                <a:ext cx="313" cy="94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5502" name="Group 105"/>
              <p:cNvGrpSpPr>
                <a:grpSpLocks/>
              </p:cNvGrpSpPr>
              <p:nvPr/>
            </p:nvGrpSpPr>
            <p:grpSpPr bwMode="auto">
              <a:xfrm>
                <a:off x="2020" y="1976"/>
                <a:ext cx="308" cy="269"/>
                <a:chOff x="2899" y="2425"/>
                <a:chExt cx="315" cy="269"/>
              </a:xfrm>
            </p:grpSpPr>
            <p:sp>
              <p:nvSpPr>
                <p:cNvPr id="14550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0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504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899" y="2425"/>
                  <a:ext cx="315" cy="2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3c</a:t>
                  </a:r>
                  <a:endParaRPr lang="en-US"/>
                </a:p>
              </p:txBody>
            </p:sp>
          </p:grpSp>
        </p:grpSp>
        <p:sp>
          <p:nvSpPr>
            <p:cNvPr id="145482" name="Line 108"/>
            <p:cNvSpPr>
              <a:spLocks noChangeShapeType="1"/>
            </p:cNvSpPr>
            <p:nvPr/>
          </p:nvSpPr>
          <p:spPr bwMode="auto">
            <a:xfrm flipH="1">
              <a:off x="443" y="1436"/>
              <a:ext cx="62" cy="1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3" name="Line 109"/>
            <p:cNvSpPr>
              <a:spLocks noChangeShapeType="1"/>
            </p:cNvSpPr>
            <p:nvPr/>
          </p:nvSpPr>
          <p:spPr bwMode="auto">
            <a:xfrm>
              <a:off x="136" y="1482"/>
              <a:ext cx="145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4" name="Line 110"/>
            <p:cNvSpPr>
              <a:spLocks noChangeShapeType="1"/>
            </p:cNvSpPr>
            <p:nvPr/>
          </p:nvSpPr>
          <p:spPr bwMode="auto">
            <a:xfrm flipH="1">
              <a:off x="635" y="1127"/>
              <a:ext cx="136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5" name="Line 111"/>
            <p:cNvSpPr>
              <a:spLocks noChangeShapeType="1"/>
            </p:cNvSpPr>
            <p:nvPr/>
          </p:nvSpPr>
          <p:spPr bwMode="auto">
            <a:xfrm>
              <a:off x="356" y="1118"/>
              <a:ext cx="120" cy="1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6" name="Line 112"/>
            <p:cNvSpPr>
              <a:spLocks noChangeShapeType="1"/>
            </p:cNvSpPr>
            <p:nvPr/>
          </p:nvSpPr>
          <p:spPr bwMode="auto">
            <a:xfrm flipH="1">
              <a:off x="1016" y="1211"/>
              <a:ext cx="70" cy="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7" name="Line 113"/>
            <p:cNvSpPr>
              <a:spLocks noChangeShapeType="1"/>
            </p:cNvSpPr>
            <p:nvPr/>
          </p:nvSpPr>
          <p:spPr bwMode="auto">
            <a:xfrm>
              <a:off x="3854" y="1728"/>
              <a:ext cx="2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8" name="Line 114"/>
            <p:cNvSpPr>
              <a:spLocks noChangeShapeType="1"/>
            </p:cNvSpPr>
            <p:nvPr/>
          </p:nvSpPr>
          <p:spPr bwMode="auto">
            <a:xfrm flipV="1">
              <a:off x="3795" y="1415"/>
              <a:ext cx="262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9" name="Line 115"/>
            <p:cNvSpPr>
              <a:spLocks noChangeShapeType="1"/>
            </p:cNvSpPr>
            <p:nvPr/>
          </p:nvSpPr>
          <p:spPr bwMode="auto">
            <a:xfrm flipH="1" flipV="1">
              <a:off x="3244" y="1245"/>
              <a:ext cx="127" cy="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0" name="Line 116"/>
            <p:cNvSpPr>
              <a:spLocks noChangeShapeType="1"/>
            </p:cNvSpPr>
            <p:nvPr/>
          </p:nvSpPr>
          <p:spPr bwMode="auto">
            <a:xfrm flipH="1" flipV="1">
              <a:off x="2932" y="1347"/>
              <a:ext cx="136" cy="1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1" name="Line 117"/>
            <p:cNvSpPr>
              <a:spLocks noChangeShapeType="1"/>
            </p:cNvSpPr>
            <p:nvPr/>
          </p:nvSpPr>
          <p:spPr bwMode="auto">
            <a:xfrm flipH="1">
              <a:off x="1042" y="2092"/>
              <a:ext cx="135" cy="1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2" name="Line 118"/>
            <p:cNvSpPr>
              <a:spLocks noChangeShapeType="1"/>
            </p:cNvSpPr>
            <p:nvPr/>
          </p:nvSpPr>
          <p:spPr bwMode="auto">
            <a:xfrm flipH="1" flipV="1">
              <a:off x="1008" y="1991"/>
              <a:ext cx="127" cy="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3" name="Line 119"/>
            <p:cNvSpPr>
              <a:spLocks noChangeShapeType="1"/>
            </p:cNvSpPr>
            <p:nvPr/>
          </p:nvSpPr>
          <p:spPr bwMode="auto">
            <a:xfrm flipH="1">
              <a:off x="1279" y="2262"/>
              <a:ext cx="212" cy="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4" name="Line 120"/>
            <p:cNvSpPr>
              <a:spLocks noChangeShapeType="1"/>
            </p:cNvSpPr>
            <p:nvPr/>
          </p:nvSpPr>
          <p:spPr bwMode="auto">
            <a:xfrm flipV="1">
              <a:off x="1762" y="1804"/>
              <a:ext cx="229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5" name="Line 121"/>
            <p:cNvSpPr>
              <a:spLocks noChangeShapeType="1"/>
            </p:cNvSpPr>
            <p:nvPr/>
          </p:nvSpPr>
          <p:spPr bwMode="auto">
            <a:xfrm>
              <a:off x="2219" y="2177"/>
              <a:ext cx="119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6" name="Line 122"/>
            <p:cNvSpPr>
              <a:spLocks noChangeShapeType="1"/>
            </p:cNvSpPr>
            <p:nvPr/>
          </p:nvSpPr>
          <p:spPr bwMode="auto">
            <a:xfrm>
              <a:off x="1737" y="1880"/>
              <a:ext cx="145" cy="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5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22275" y="228600"/>
            <a:ext cx="7772400" cy="83978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Interconnected ASes</a:t>
            </a:r>
          </a:p>
        </p:txBody>
      </p:sp>
      <p:sp>
        <p:nvSpPr>
          <p:cNvPr id="100358" name="Rectangle 124"/>
          <p:cNvSpPr>
            <a:spLocks noGrp="1" noChangeArrowheads="1"/>
          </p:cNvSpPr>
          <p:nvPr>
            <p:ph type="body" sz="half" idx="2"/>
          </p:nvPr>
        </p:nvSpPr>
        <p:spPr>
          <a:xfrm>
            <a:off x="5114925" y="3082149"/>
            <a:ext cx="3810000" cy="3400425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cs typeface="+mn-cs"/>
              </a:rPr>
              <a:t>forwarding table  configured by both intra- and inter-AS routing algorithm</a:t>
            </a:r>
          </a:p>
          <a:p>
            <a:pPr lvl="1">
              <a:defRPr/>
            </a:pPr>
            <a:r>
              <a:rPr lang="en-US" dirty="0"/>
              <a:t>intra-AS </a:t>
            </a:r>
            <a:r>
              <a:rPr lang="en-US" dirty="0" smtClean="0"/>
              <a:t>routing determine entries </a:t>
            </a:r>
            <a:r>
              <a:rPr lang="en-US" dirty="0"/>
              <a:t>for </a:t>
            </a:r>
            <a:r>
              <a:rPr lang="en-US" dirty="0" smtClean="0"/>
              <a:t>destinations within AS</a:t>
            </a:r>
            <a:endParaRPr lang="en-US" dirty="0"/>
          </a:p>
          <a:p>
            <a:pPr lvl="1">
              <a:defRPr/>
            </a:pPr>
            <a:r>
              <a:rPr lang="en-US" dirty="0"/>
              <a:t>inter-AS &amp; intra-AS </a:t>
            </a:r>
            <a:r>
              <a:rPr lang="en-US" dirty="0" smtClean="0"/>
              <a:t>determine </a:t>
            </a:r>
            <a:r>
              <a:rPr lang="en-US" dirty="0"/>
              <a:t>entries for external </a:t>
            </a:r>
            <a:r>
              <a:rPr lang="en-US" dirty="0" smtClean="0"/>
              <a:t>destinations</a:t>
            </a:r>
            <a:endParaRPr lang="en-US" dirty="0"/>
          </a:p>
        </p:txBody>
      </p:sp>
      <p:pic>
        <p:nvPicPr>
          <p:cNvPr id="145414" name="Picture 12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8842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35</a:t>
            </a:fld>
            <a:endParaRPr lang="en-US" sz="1200" dirty="0">
              <a:latin typeface="Tahoma" charset="0"/>
            </a:endParaRPr>
          </a:p>
        </p:txBody>
      </p:sp>
      <p:sp>
        <p:nvSpPr>
          <p:cNvPr id="12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165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0" name="Rectangle 2"/>
          <p:cNvSpPr>
            <a:spLocks noGrp="1" noChangeArrowheads="1"/>
          </p:cNvSpPr>
          <p:nvPr>
            <p:ph type="title"/>
          </p:nvPr>
        </p:nvSpPr>
        <p:spPr>
          <a:xfrm>
            <a:off x="557213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Inter-AS tasks</a:t>
            </a:r>
          </a:p>
        </p:txBody>
      </p:sp>
      <p:sp>
        <p:nvSpPr>
          <p:cNvPr id="1013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1813" y="1195388"/>
            <a:ext cx="3810000" cy="292100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cs typeface="+mn-cs"/>
              </a:rPr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:</a:t>
            </a:r>
          </a:p>
          <a:p>
            <a:pPr lvl="1">
              <a:defRPr/>
            </a:pPr>
            <a:r>
              <a:rPr lang="en-US" dirty="0"/>
              <a:t>router should forward packet to gateway router, but which one?</a:t>
            </a:r>
          </a:p>
        </p:txBody>
      </p:sp>
      <p:sp>
        <p:nvSpPr>
          <p:cNvPr id="10138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38675" y="1195388"/>
            <a:ext cx="3810000" cy="4648200"/>
          </a:xfrm>
        </p:spPr>
        <p:txBody>
          <a:bodyPr/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AS</a:t>
            </a:r>
            <a:r>
              <a:rPr lang="en-US" sz="2400" i="1" dirty="0">
                <a:solidFill>
                  <a:srgbClr val="CC0000"/>
                </a:solidFill>
                <a:latin typeface="Arial"/>
                <a:cs typeface="Arial"/>
              </a:rPr>
              <a:t>1</a:t>
            </a:r>
            <a:r>
              <a:rPr lang="en-US" sz="2400" i="1" dirty="0">
                <a:solidFill>
                  <a:srgbClr val="CC0000"/>
                </a:solidFill>
                <a:cs typeface="+mn-cs"/>
              </a:rPr>
              <a:t> must: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learn which </a:t>
            </a:r>
            <a:r>
              <a:rPr lang="en-US" sz="2400" dirty="0" err="1">
                <a:cs typeface="+mn-cs"/>
              </a:rPr>
              <a:t>dests</a:t>
            </a:r>
            <a:r>
              <a:rPr lang="en-US" sz="2400" dirty="0">
                <a:cs typeface="+mn-cs"/>
              </a:rPr>
              <a:t> are reachable through AS2, which through AS3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propagate this reachability info to all routers in AS</a:t>
            </a:r>
            <a:r>
              <a:rPr lang="en-US" sz="2400" dirty="0">
                <a:latin typeface="Arial"/>
                <a:cs typeface="Arial"/>
              </a:rPr>
              <a:t>1</a:t>
            </a:r>
          </a:p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job of inter-AS routing!</a:t>
            </a:r>
          </a:p>
        </p:txBody>
      </p:sp>
      <p:sp>
        <p:nvSpPr>
          <p:cNvPr id="146438" name="Freeform 5"/>
          <p:cNvSpPr>
            <a:spLocks/>
          </p:cNvSpPr>
          <p:nvPr/>
        </p:nvSpPr>
        <p:spPr bwMode="auto">
          <a:xfrm>
            <a:off x="7277100" y="456247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39" name="Freeform 6"/>
          <p:cNvSpPr>
            <a:spLocks/>
          </p:cNvSpPr>
          <p:nvPr/>
        </p:nvSpPr>
        <p:spPr bwMode="auto">
          <a:xfrm>
            <a:off x="5230813" y="4872038"/>
            <a:ext cx="1944687" cy="1292225"/>
          </a:xfrm>
          <a:custGeom>
            <a:avLst/>
            <a:gdLst>
              <a:gd name="T0" fmla="*/ 2147483647 w 1162"/>
              <a:gd name="T1" fmla="*/ 2147483647 h 543"/>
              <a:gd name="T2" fmla="*/ 2147483647 w 1162"/>
              <a:gd name="T3" fmla="*/ 2147483647 h 543"/>
              <a:gd name="T4" fmla="*/ 2147483647 w 1162"/>
              <a:gd name="T5" fmla="*/ 2147483647 h 543"/>
              <a:gd name="T6" fmla="*/ 2147483647 w 1162"/>
              <a:gd name="T7" fmla="*/ 2147483647 h 543"/>
              <a:gd name="T8" fmla="*/ 2147483647 w 1162"/>
              <a:gd name="T9" fmla="*/ 2147483647 h 543"/>
              <a:gd name="T10" fmla="*/ 2147483647 w 1162"/>
              <a:gd name="T11" fmla="*/ 2147483647 h 543"/>
              <a:gd name="T12" fmla="*/ 2147483647 w 1162"/>
              <a:gd name="T13" fmla="*/ 2147483647 h 543"/>
              <a:gd name="T14" fmla="*/ 2147483647 w 1162"/>
              <a:gd name="T15" fmla="*/ 2147483647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0" name="Freeform 7"/>
          <p:cNvSpPr>
            <a:spLocks/>
          </p:cNvSpPr>
          <p:nvPr/>
        </p:nvSpPr>
        <p:spPr bwMode="auto">
          <a:xfrm>
            <a:off x="1477963" y="4164013"/>
            <a:ext cx="1679575" cy="1411287"/>
          </a:xfrm>
          <a:custGeom>
            <a:avLst/>
            <a:gdLst>
              <a:gd name="T0" fmla="*/ 2147483647 w 1198"/>
              <a:gd name="T1" fmla="*/ 2147483647 h 451"/>
              <a:gd name="T2" fmla="*/ 2147483647 w 1198"/>
              <a:gd name="T3" fmla="*/ 2147483647 h 451"/>
              <a:gd name="T4" fmla="*/ 2147483647 w 1198"/>
              <a:gd name="T5" fmla="*/ 2147483647 h 451"/>
              <a:gd name="T6" fmla="*/ 2147483647 w 1198"/>
              <a:gd name="T7" fmla="*/ 2147483647 h 451"/>
              <a:gd name="T8" fmla="*/ 2147483647 w 1198"/>
              <a:gd name="T9" fmla="*/ 2147483647 h 451"/>
              <a:gd name="T10" fmla="*/ 2147483647 w 1198"/>
              <a:gd name="T11" fmla="*/ 2147483647 h 451"/>
              <a:gd name="T12" fmla="*/ 2147483647 w 1198"/>
              <a:gd name="T13" fmla="*/ 2147483647 h 451"/>
              <a:gd name="T14" fmla="*/ 2147483647 w 1198"/>
              <a:gd name="T15" fmla="*/ 2147483647 h 451"/>
              <a:gd name="T16" fmla="*/ 2147483647 w 1198"/>
              <a:gd name="T17" fmla="*/ 2147483647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Freeform 8"/>
          <p:cNvSpPr>
            <a:spLocks/>
          </p:cNvSpPr>
          <p:nvPr/>
        </p:nvSpPr>
        <p:spPr bwMode="auto">
          <a:xfrm>
            <a:off x="2108200" y="4908550"/>
            <a:ext cx="400050" cy="180975"/>
          </a:xfrm>
          <a:custGeom>
            <a:avLst/>
            <a:gdLst>
              <a:gd name="T0" fmla="*/ 0 w 252"/>
              <a:gd name="T1" fmla="*/ 2147483647 h 114"/>
              <a:gd name="T2" fmla="*/ 2147483647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2" name="Text Box 9"/>
          <p:cNvSpPr txBox="1">
            <a:spLocks noChangeArrowheads="1"/>
          </p:cNvSpPr>
          <p:nvPr/>
        </p:nvSpPr>
        <p:spPr bwMode="auto">
          <a:xfrm>
            <a:off x="2052638" y="5129213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/>
              <a:t>AS3</a:t>
            </a:r>
            <a:endParaRPr lang="en-US" sz="1800"/>
          </a:p>
        </p:txBody>
      </p:sp>
      <p:sp>
        <p:nvSpPr>
          <p:cNvPr id="146443" name="Text Box 10"/>
          <p:cNvSpPr txBox="1">
            <a:spLocks noChangeArrowheads="1"/>
          </p:cNvSpPr>
          <p:nvPr/>
        </p:nvSpPr>
        <p:spPr bwMode="auto">
          <a:xfrm>
            <a:off x="5867400" y="57943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AS2</a:t>
            </a:r>
          </a:p>
        </p:txBody>
      </p:sp>
      <p:sp>
        <p:nvSpPr>
          <p:cNvPr id="146444" name="Line 11"/>
          <p:cNvSpPr>
            <a:spLocks noChangeShapeType="1"/>
          </p:cNvSpPr>
          <p:nvPr/>
        </p:nvSpPr>
        <p:spPr bwMode="auto">
          <a:xfrm flipV="1">
            <a:off x="5746750" y="5283200"/>
            <a:ext cx="434975" cy="192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5" name="Line 12"/>
          <p:cNvSpPr>
            <a:spLocks noChangeShapeType="1"/>
          </p:cNvSpPr>
          <p:nvPr/>
        </p:nvSpPr>
        <p:spPr bwMode="auto">
          <a:xfrm flipH="1" flipV="1">
            <a:off x="2324100" y="4641850"/>
            <a:ext cx="241300" cy="174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6" name="Line 13"/>
          <p:cNvSpPr>
            <a:spLocks noChangeShapeType="1"/>
          </p:cNvSpPr>
          <p:nvPr/>
        </p:nvSpPr>
        <p:spPr bwMode="auto">
          <a:xfrm flipH="1">
            <a:off x="1882775" y="4635500"/>
            <a:ext cx="147638" cy="3762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6447" name="Group 14"/>
          <p:cNvGrpSpPr>
            <a:grpSpLocks/>
          </p:cNvGrpSpPr>
          <p:nvPr/>
        </p:nvGrpSpPr>
        <p:grpSpPr bwMode="auto">
          <a:xfrm>
            <a:off x="1619250" y="4903788"/>
            <a:ext cx="501650" cy="396875"/>
            <a:chOff x="873" y="3243"/>
            <a:chExt cx="316" cy="250"/>
          </a:xfrm>
        </p:grpSpPr>
        <p:sp>
          <p:nvSpPr>
            <p:cNvPr id="146545" name="Oval 15"/>
            <p:cNvSpPr>
              <a:spLocks noChangeArrowheads="1"/>
            </p:cNvSpPr>
            <p:nvPr/>
          </p:nvSpPr>
          <p:spPr bwMode="auto">
            <a:xfrm>
              <a:off x="876" y="336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6" name="Line 16"/>
            <p:cNvSpPr>
              <a:spLocks noChangeShapeType="1"/>
            </p:cNvSpPr>
            <p:nvPr/>
          </p:nvSpPr>
          <p:spPr bwMode="auto">
            <a:xfrm>
              <a:off x="876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7" name="Line 17"/>
            <p:cNvSpPr>
              <a:spLocks noChangeShapeType="1"/>
            </p:cNvSpPr>
            <p:nvPr/>
          </p:nvSpPr>
          <p:spPr bwMode="auto">
            <a:xfrm>
              <a:off x="1189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8" name="Rectangle 18"/>
            <p:cNvSpPr>
              <a:spLocks noChangeArrowheads="1"/>
            </p:cNvSpPr>
            <p:nvPr/>
          </p:nvSpPr>
          <p:spPr bwMode="auto">
            <a:xfrm>
              <a:off x="876" y="335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549" name="Oval 19"/>
            <p:cNvSpPr>
              <a:spLocks noChangeArrowheads="1"/>
            </p:cNvSpPr>
            <p:nvPr/>
          </p:nvSpPr>
          <p:spPr bwMode="auto">
            <a:xfrm>
              <a:off x="873" y="329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50" name="Rectangle 20"/>
            <p:cNvSpPr>
              <a:spLocks noChangeArrowheads="1"/>
            </p:cNvSpPr>
            <p:nvPr/>
          </p:nvSpPr>
          <p:spPr bwMode="auto">
            <a:xfrm>
              <a:off x="960" y="3308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51" name="Text Box 21"/>
            <p:cNvSpPr txBox="1">
              <a:spLocks noChangeArrowheads="1"/>
            </p:cNvSpPr>
            <p:nvPr/>
          </p:nvSpPr>
          <p:spPr bwMode="auto">
            <a:xfrm>
              <a:off x="887" y="324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3b</a:t>
              </a:r>
              <a:endParaRPr lang="en-US"/>
            </a:p>
          </p:txBody>
        </p:sp>
      </p:grpSp>
      <p:grpSp>
        <p:nvGrpSpPr>
          <p:cNvPr id="146448" name="Group 22"/>
          <p:cNvGrpSpPr>
            <a:grpSpLocks/>
          </p:cNvGrpSpPr>
          <p:nvPr/>
        </p:nvGrpSpPr>
        <p:grpSpPr bwMode="auto">
          <a:xfrm>
            <a:off x="1889125" y="4327525"/>
            <a:ext cx="501650" cy="396875"/>
            <a:chOff x="2016" y="1976"/>
            <a:chExt cx="316" cy="250"/>
          </a:xfrm>
        </p:grpSpPr>
        <p:sp>
          <p:nvSpPr>
            <p:cNvPr id="146537" name="Oval 23"/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38" name="Line 24"/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39" name="Line 25"/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0" name="Rectangle 26"/>
            <p:cNvSpPr>
              <a:spLocks noChangeArrowheads="1"/>
            </p:cNvSpPr>
            <p:nvPr/>
          </p:nvSpPr>
          <p:spPr bwMode="auto">
            <a:xfrm>
              <a:off x="2019" y="20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541" name="Oval 27"/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6542" name="Group 28"/>
            <p:cNvGrpSpPr>
              <a:grpSpLocks/>
            </p:cNvGrpSpPr>
            <p:nvPr/>
          </p:nvGrpSpPr>
          <p:grpSpPr bwMode="auto">
            <a:xfrm>
              <a:off x="2032" y="1976"/>
              <a:ext cx="285" cy="250"/>
              <a:chOff x="2912" y="2425"/>
              <a:chExt cx="290" cy="250"/>
            </a:xfrm>
          </p:grpSpPr>
          <p:sp>
            <p:nvSpPr>
              <p:cNvPr id="146543" name="Rectangle 2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44" name="Text Box 30"/>
              <p:cNvSpPr txBox="1">
                <a:spLocks noChangeArrowheads="1"/>
              </p:cNvSpPr>
              <p:nvPr/>
            </p:nvSpPr>
            <p:spPr bwMode="auto">
              <a:xfrm>
                <a:off x="2912" y="2425"/>
                <a:ext cx="29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3c</a:t>
                </a:r>
                <a:endParaRPr lang="en-US"/>
              </a:p>
            </p:txBody>
          </p:sp>
        </p:grpSp>
      </p:grpSp>
      <p:grpSp>
        <p:nvGrpSpPr>
          <p:cNvPr id="146449" name="Group 31"/>
          <p:cNvGrpSpPr>
            <a:grpSpLocks/>
          </p:cNvGrpSpPr>
          <p:nvPr/>
        </p:nvGrpSpPr>
        <p:grpSpPr bwMode="auto">
          <a:xfrm>
            <a:off x="2466975" y="4702175"/>
            <a:ext cx="501650" cy="396875"/>
            <a:chOff x="1434" y="3104"/>
            <a:chExt cx="316" cy="250"/>
          </a:xfrm>
        </p:grpSpPr>
        <p:grpSp>
          <p:nvGrpSpPr>
            <p:cNvPr id="146529" name="Group 32"/>
            <p:cNvGrpSpPr>
              <a:grpSpLocks/>
            </p:cNvGrpSpPr>
            <p:nvPr/>
          </p:nvGrpSpPr>
          <p:grpSpPr bwMode="auto">
            <a:xfrm>
              <a:off x="1434" y="3163"/>
              <a:ext cx="316" cy="147"/>
              <a:chOff x="1434" y="3163"/>
              <a:chExt cx="316" cy="147"/>
            </a:xfrm>
          </p:grpSpPr>
          <p:sp>
            <p:nvSpPr>
              <p:cNvPr id="146531" name="Oval 33"/>
              <p:cNvSpPr>
                <a:spLocks noChangeArrowheads="1"/>
              </p:cNvSpPr>
              <p:nvPr/>
            </p:nvSpPr>
            <p:spPr bwMode="auto">
              <a:xfrm>
                <a:off x="1437" y="3229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2" name="Line 34"/>
              <p:cNvSpPr>
                <a:spLocks noChangeShapeType="1"/>
              </p:cNvSpPr>
              <p:nvPr/>
            </p:nvSpPr>
            <p:spPr bwMode="auto">
              <a:xfrm>
                <a:off x="1437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3" name="Line 35"/>
              <p:cNvSpPr>
                <a:spLocks noChangeShapeType="1"/>
              </p:cNvSpPr>
              <p:nvPr/>
            </p:nvSpPr>
            <p:spPr bwMode="auto">
              <a:xfrm>
                <a:off x="1750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4" name="Rectangle 36"/>
              <p:cNvSpPr>
                <a:spLocks noChangeArrowheads="1"/>
              </p:cNvSpPr>
              <p:nvPr/>
            </p:nvSpPr>
            <p:spPr bwMode="auto">
              <a:xfrm>
                <a:off x="1437" y="3222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35" name="Oval 37"/>
              <p:cNvSpPr>
                <a:spLocks noChangeArrowheads="1"/>
              </p:cNvSpPr>
              <p:nvPr/>
            </p:nvSpPr>
            <p:spPr bwMode="auto">
              <a:xfrm>
                <a:off x="1434" y="3163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6" name="Rectangle 38"/>
              <p:cNvSpPr>
                <a:spLocks noChangeArrowheads="1"/>
              </p:cNvSpPr>
              <p:nvPr/>
            </p:nvSpPr>
            <p:spPr bwMode="auto">
              <a:xfrm>
                <a:off x="1521" y="3176"/>
                <a:ext cx="142" cy="11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6530" name="Text Box 39"/>
            <p:cNvSpPr txBox="1">
              <a:spLocks noChangeArrowheads="1"/>
            </p:cNvSpPr>
            <p:nvPr/>
          </p:nvSpPr>
          <p:spPr bwMode="auto">
            <a:xfrm>
              <a:off x="1448" y="3104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3a</a:t>
              </a:r>
              <a:endParaRPr lang="en-US"/>
            </a:p>
          </p:txBody>
        </p:sp>
      </p:grpSp>
      <p:grpSp>
        <p:nvGrpSpPr>
          <p:cNvPr id="146450" name="Group 40"/>
          <p:cNvGrpSpPr>
            <a:grpSpLocks/>
          </p:cNvGrpSpPr>
          <p:nvPr/>
        </p:nvGrpSpPr>
        <p:grpSpPr bwMode="auto">
          <a:xfrm>
            <a:off x="2495550" y="5227638"/>
            <a:ext cx="2660650" cy="1122362"/>
            <a:chOff x="1572" y="3293"/>
            <a:chExt cx="1676" cy="707"/>
          </a:xfrm>
        </p:grpSpPr>
        <p:sp>
          <p:nvSpPr>
            <p:cNvPr id="146486" name="Freeform 41"/>
            <p:cNvSpPr>
              <a:spLocks/>
            </p:cNvSpPr>
            <p:nvPr/>
          </p:nvSpPr>
          <p:spPr bwMode="auto">
            <a:xfrm>
              <a:off x="1572" y="3293"/>
              <a:ext cx="1676" cy="707"/>
            </a:xfrm>
            <a:custGeom>
              <a:avLst/>
              <a:gdLst>
                <a:gd name="T0" fmla="*/ 259 w 1583"/>
                <a:gd name="T1" fmla="*/ 310 h 682"/>
                <a:gd name="T2" fmla="*/ 681 w 1583"/>
                <a:gd name="T3" fmla="*/ 102 h 682"/>
                <a:gd name="T4" fmla="*/ 1313 w 1583"/>
                <a:gd name="T5" fmla="*/ 29 h 682"/>
                <a:gd name="T6" fmla="*/ 1933 w 1583"/>
                <a:gd name="T7" fmla="*/ 268 h 682"/>
                <a:gd name="T8" fmla="*/ 2613 w 1583"/>
                <a:gd name="T9" fmla="*/ 591 h 682"/>
                <a:gd name="T10" fmla="*/ 2126 w 1583"/>
                <a:gd name="T11" fmla="*/ 888 h 682"/>
                <a:gd name="T12" fmla="*/ 1153 w 1583"/>
                <a:gd name="T13" fmla="*/ 908 h 682"/>
                <a:gd name="T14" fmla="*/ 149 w 1583"/>
                <a:gd name="T15" fmla="*/ 823 h 682"/>
                <a:gd name="T16" fmla="*/ 259 w 1583"/>
                <a:gd name="T17" fmla="*/ 310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7" name="Text Box 42"/>
            <p:cNvSpPr txBox="1">
              <a:spLocks noChangeArrowheads="1"/>
            </p:cNvSpPr>
            <p:nvPr/>
          </p:nvSpPr>
          <p:spPr bwMode="auto">
            <a:xfrm>
              <a:off x="1719" y="3724"/>
              <a:ext cx="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AS1</a:t>
              </a:r>
              <a:endParaRPr lang="en-US" sz="1800"/>
            </a:p>
          </p:txBody>
        </p:sp>
        <p:sp>
          <p:nvSpPr>
            <p:cNvPr id="146488" name="Line 43"/>
            <p:cNvSpPr>
              <a:spLocks noChangeShapeType="1"/>
            </p:cNvSpPr>
            <p:nvPr/>
          </p:nvSpPr>
          <p:spPr bwMode="auto">
            <a:xfrm flipH="1">
              <a:off x="2134" y="3469"/>
              <a:ext cx="93" cy="10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9" name="Line 44"/>
            <p:cNvSpPr>
              <a:spLocks noChangeShapeType="1"/>
            </p:cNvSpPr>
            <p:nvPr/>
          </p:nvSpPr>
          <p:spPr bwMode="auto">
            <a:xfrm>
              <a:off x="2388" y="3491"/>
              <a:ext cx="3" cy="2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0" name="Line 45"/>
            <p:cNvSpPr>
              <a:spLocks noChangeShapeType="1"/>
            </p:cNvSpPr>
            <p:nvPr/>
          </p:nvSpPr>
          <p:spPr bwMode="auto">
            <a:xfrm>
              <a:off x="2490" y="3461"/>
              <a:ext cx="313" cy="21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1" name="Line 46"/>
            <p:cNvSpPr>
              <a:spLocks noChangeShapeType="1"/>
            </p:cNvSpPr>
            <p:nvPr/>
          </p:nvSpPr>
          <p:spPr bwMode="auto">
            <a:xfrm flipH="1">
              <a:off x="2566" y="3749"/>
              <a:ext cx="237" cy="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2" name="Line 47"/>
            <p:cNvSpPr>
              <a:spLocks noChangeShapeType="1"/>
            </p:cNvSpPr>
            <p:nvPr/>
          </p:nvSpPr>
          <p:spPr bwMode="auto">
            <a:xfrm flipH="1" flipV="1">
              <a:off x="2202" y="3638"/>
              <a:ext cx="568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3" name="Line 48"/>
            <p:cNvSpPr>
              <a:spLocks noChangeShapeType="1"/>
            </p:cNvSpPr>
            <p:nvPr/>
          </p:nvSpPr>
          <p:spPr bwMode="auto">
            <a:xfrm>
              <a:off x="2143" y="3689"/>
              <a:ext cx="127" cy="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6494" name="Group 49"/>
            <p:cNvGrpSpPr>
              <a:grpSpLocks/>
            </p:cNvGrpSpPr>
            <p:nvPr/>
          </p:nvGrpSpPr>
          <p:grpSpPr bwMode="auto">
            <a:xfrm>
              <a:off x="2202" y="3293"/>
              <a:ext cx="316" cy="250"/>
              <a:chOff x="2055" y="3447"/>
              <a:chExt cx="316" cy="250"/>
            </a:xfrm>
          </p:grpSpPr>
          <p:sp>
            <p:nvSpPr>
              <p:cNvPr id="146521" name="Oval 50"/>
              <p:cNvSpPr>
                <a:spLocks noChangeArrowheads="1"/>
              </p:cNvSpPr>
              <p:nvPr/>
            </p:nvSpPr>
            <p:spPr bwMode="auto">
              <a:xfrm>
                <a:off x="2058" y="357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2" name="Line 51"/>
              <p:cNvSpPr>
                <a:spLocks noChangeShapeType="1"/>
              </p:cNvSpPr>
              <p:nvPr/>
            </p:nvSpPr>
            <p:spPr bwMode="auto">
              <a:xfrm>
                <a:off x="2058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3" name="Line 52"/>
              <p:cNvSpPr>
                <a:spLocks noChangeShapeType="1"/>
              </p:cNvSpPr>
              <p:nvPr/>
            </p:nvSpPr>
            <p:spPr bwMode="auto">
              <a:xfrm>
                <a:off x="2371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4" name="Rectangle 53"/>
              <p:cNvSpPr>
                <a:spLocks noChangeArrowheads="1"/>
              </p:cNvSpPr>
              <p:nvPr/>
            </p:nvSpPr>
            <p:spPr bwMode="auto">
              <a:xfrm>
                <a:off x="2058" y="356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25" name="Oval 54"/>
              <p:cNvSpPr>
                <a:spLocks noChangeArrowheads="1"/>
              </p:cNvSpPr>
              <p:nvPr/>
            </p:nvSpPr>
            <p:spPr bwMode="auto">
              <a:xfrm>
                <a:off x="2055" y="3505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26" name="Group 55"/>
              <p:cNvGrpSpPr>
                <a:grpSpLocks/>
              </p:cNvGrpSpPr>
              <p:nvPr/>
            </p:nvGrpSpPr>
            <p:grpSpPr bwMode="auto">
              <a:xfrm>
                <a:off x="2072" y="3447"/>
                <a:ext cx="285" cy="250"/>
                <a:chOff x="2912" y="2425"/>
                <a:chExt cx="292" cy="250"/>
              </a:xfrm>
            </p:grpSpPr>
            <p:sp>
              <p:nvSpPr>
                <p:cNvPr id="146527" name="Rectangle 5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28" name="Text Box 57"/>
                <p:cNvSpPr txBox="1">
                  <a:spLocks noChangeArrowheads="1"/>
                </p:cNvSpPr>
                <p:nvPr/>
              </p:nvSpPr>
              <p:spPr bwMode="auto">
                <a:xfrm>
                  <a:off x="2912" y="2425"/>
                  <a:ext cx="29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1c</a:t>
                  </a:r>
                </a:p>
              </p:txBody>
            </p:sp>
          </p:grpSp>
        </p:grpSp>
        <p:grpSp>
          <p:nvGrpSpPr>
            <p:cNvPr id="146495" name="Group 58"/>
            <p:cNvGrpSpPr>
              <a:grpSpLocks/>
            </p:cNvGrpSpPr>
            <p:nvPr/>
          </p:nvGrpSpPr>
          <p:grpSpPr bwMode="auto">
            <a:xfrm>
              <a:off x="1896" y="3507"/>
              <a:ext cx="316" cy="250"/>
              <a:chOff x="1749" y="3661"/>
              <a:chExt cx="316" cy="250"/>
            </a:xfrm>
          </p:grpSpPr>
          <p:sp>
            <p:nvSpPr>
              <p:cNvPr id="146514" name="Oval 59"/>
              <p:cNvSpPr>
                <a:spLocks noChangeArrowheads="1"/>
              </p:cNvSpPr>
              <p:nvPr/>
            </p:nvSpPr>
            <p:spPr bwMode="auto">
              <a:xfrm>
                <a:off x="1752" y="378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5" name="Line 60"/>
              <p:cNvSpPr>
                <a:spLocks noChangeShapeType="1"/>
              </p:cNvSpPr>
              <p:nvPr/>
            </p:nvSpPr>
            <p:spPr bwMode="auto">
              <a:xfrm>
                <a:off x="1752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6" name="Line 61"/>
              <p:cNvSpPr>
                <a:spLocks noChangeShapeType="1"/>
              </p:cNvSpPr>
              <p:nvPr/>
            </p:nvSpPr>
            <p:spPr bwMode="auto">
              <a:xfrm>
                <a:off x="2065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7" name="Rectangle 62"/>
              <p:cNvSpPr>
                <a:spLocks noChangeArrowheads="1"/>
              </p:cNvSpPr>
              <p:nvPr/>
            </p:nvSpPr>
            <p:spPr bwMode="auto">
              <a:xfrm>
                <a:off x="1752" y="377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18" name="Oval 63"/>
              <p:cNvSpPr>
                <a:spLocks noChangeArrowheads="1"/>
              </p:cNvSpPr>
              <p:nvPr/>
            </p:nvSpPr>
            <p:spPr bwMode="auto">
              <a:xfrm>
                <a:off x="1749" y="371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9" name="Rectangle 64"/>
              <p:cNvSpPr>
                <a:spLocks noChangeArrowheads="1"/>
              </p:cNvSpPr>
              <p:nvPr/>
            </p:nvSpPr>
            <p:spPr bwMode="auto">
              <a:xfrm>
                <a:off x="1834" y="3746"/>
                <a:ext cx="142" cy="96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0" name="Text Box 65"/>
              <p:cNvSpPr txBox="1">
                <a:spLocks noChangeArrowheads="1"/>
              </p:cNvSpPr>
              <p:nvPr/>
            </p:nvSpPr>
            <p:spPr bwMode="auto">
              <a:xfrm>
                <a:off x="1765" y="3661"/>
                <a:ext cx="29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1a</a:t>
                </a:r>
                <a:endParaRPr lang="en-US"/>
              </a:p>
            </p:txBody>
          </p:sp>
        </p:grpSp>
        <p:grpSp>
          <p:nvGrpSpPr>
            <p:cNvPr id="146496" name="Group 66"/>
            <p:cNvGrpSpPr>
              <a:grpSpLocks/>
            </p:cNvGrpSpPr>
            <p:nvPr/>
          </p:nvGrpSpPr>
          <p:grpSpPr bwMode="auto">
            <a:xfrm>
              <a:off x="2238" y="3689"/>
              <a:ext cx="316" cy="250"/>
              <a:chOff x="2091" y="3843"/>
              <a:chExt cx="316" cy="250"/>
            </a:xfrm>
          </p:grpSpPr>
          <p:sp>
            <p:nvSpPr>
              <p:cNvPr id="146506" name="Oval 67"/>
              <p:cNvSpPr>
                <a:spLocks noChangeArrowheads="1"/>
              </p:cNvSpPr>
              <p:nvPr/>
            </p:nvSpPr>
            <p:spPr bwMode="auto">
              <a:xfrm>
                <a:off x="2094" y="3967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7" name="Line 68"/>
              <p:cNvSpPr>
                <a:spLocks noChangeShapeType="1"/>
              </p:cNvSpPr>
              <p:nvPr/>
            </p:nvSpPr>
            <p:spPr bwMode="auto">
              <a:xfrm>
                <a:off x="2094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8" name="Line 69"/>
              <p:cNvSpPr>
                <a:spLocks noChangeShapeType="1"/>
              </p:cNvSpPr>
              <p:nvPr/>
            </p:nvSpPr>
            <p:spPr bwMode="auto">
              <a:xfrm>
                <a:off x="2407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9" name="Rectangle 70"/>
              <p:cNvSpPr>
                <a:spLocks noChangeArrowheads="1"/>
              </p:cNvSpPr>
              <p:nvPr/>
            </p:nvSpPr>
            <p:spPr bwMode="auto">
              <a:xfrm>
                <a:off x="2094" y="3960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10" name="Oval 71"/>
              <p:cNvSpPr>
                <a:spLocks noChangeArrowheads="1"/>
              </p:cNvSpPr>
              <p:nvPr/>
            </p:nvSpPr>
            <p:spPr bwMode="auto">
              <a:xfrm>
                <a:off x="2091" y="3901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11" name="Group 72"/>
              <p:cNvGrpSpPr>
                <a:grpSpLocks/>
              </p:cNvGrpSpPr>
              <p:nvPr/>
            </p:nvGrpSpPr>
            <p:grpSpPr bwMode="auto">
              <a:xfrm>
                <a:off x="2106" y="3843"/>
                <a:ext cx="294" cy="250"/>
                <a:chOff x="2910" y="2425"/>
                <a:chExt cx="296" cy="250"/>
              </a:xfrm>
            </p:grpSpPr>
            <p:sp>
              <p:nvSpPr>
                <p:cNvPr id="146512" name="Rectangle 73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13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10" y="2425"/>
                  <a:ext cx="2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1d</a:t>
                  </a:r>
                </a:p>
              </p:txBody>
            </p:sp>
          </p:grpSp>
        </p:grpSp>
        <p:grpSp>
          <p:nvGrpSpPr>
            <p:cNvPr id="146497" name="Group 75"/>
            <p:cNvGrpSpPr>
              <a:grpSpLocks/>
            </p:cNvGrpSpPr>
            <p:nvPr/>
          </p:nvGrpSpPr>
          <p:grpSpPr bwMode="auto">
            <a:xfrm>
              <a:off x="2778" y="3573"/>
              <a:ext cx="316" cy="250"/>
              <a:chOff x="2016" y="1976"/>
              <a:chExt cx="316" cy="250"/>
            </a:xfrm>
          </p:grpSpPr>
          <p:sp>
            <p:nvSpPr>
              <p:cNvPr id="146498" name="Oval 76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499" name="Line 77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0" name="Line 78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1" name="Rectangle 79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02" name="Oval 80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03" name="Group 81"/>
              <p:cNvGrpSpPr>
                <a:grpSpLocks/>
              </p:cNvGrpSpPr>
              <p:nvPr/>
            </p:nvGrpSpPr>
            <p:grpSpPr bwMode="auto">
              <a:xfrm>
                <a:off x="2029" y="1976"/>
                <a:ext cx="294" cy="250"/>
                <a:chOff x="2909" y="2425"/>
                <a:chExt cx="299" cy="250"/>
              </a:xfrm>
            </p:grpSpPr>
            <p:sp>
              <p:nvSpPr>
                <p:cNvPr id="146504" name="Rectangle 8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05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2909" y="2425"/>
                  <a:ext cx="299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1b</a:t>
                  </a:r>
                  <a:endParaRPr lang="en-US"/>
                </a:p>
              </p:txBody>
            </p:sp>
          </p:grpSp>
        </p:grpSp>
      </p:grpSp>
      <p:grpSp>
        <p:nvGrpSpPr>
          <p:cNvPr id="146451" name="Group 84"/>
          <p:cNvGrpSpPr>
            <a:grpSpLocks/>
          </p:cNvGrpSpPr>
          <p:nvPr/>
        </p:nvGrpSpPr>
        <p:grpSpPr bwMode="auto">
          <a:xfrm>
            <a:off x="5414963" y="5324475"/>
            <a:ext cx="501650" cy="396875"/>
            <a:chOff x="3537" y="3473"/>
            <a:chExt cx="316" cy="250"/>
          </a:xfrm>
        </p:grpSpPr>
        <p:sp>
          <p:nvSpPr>
            <p:cNvPr id="146479" name="Oval 85"/>
            <p:cNvSpPr>
              <a:spLocks noChangeArrowheads="1"/>
            </p:cNvSpPr>
            <p:nvPr/>
          </p:nvSpPr>
          <p:spPr bwMode="auto">
            <a:xfrm>
              <a:off x="3540" y="35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0" name="Line 86"/>
            <p:cNvSpPr>
              <a:spLocks noChangeShapeType="1"/>
            </p:cNvSpPr>
            <p:nvPr/>
          </p:nvSpPr>
          <p:spPr bwMode="auto">
            <a:xfrm>
              <a:off x="3540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1" name="Line 87"/>
            <p:cNvSpPr>
              <a:spLocks noChangeShapeType="1"/>
            </p:cNvSpPr>
            <p:nvPr/>
          </p:nvSpPr>
          <p:spPr bwMode="auto">
            <a:xfrm>
              <a:off x="3853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2" name="Rectangle 88"/>
            <p:cNvSpPr>
              <a:spLocks noChangeArrowheads="1"/>
            </p:cNvSpPr>
            <p:nvPr/>
          </p:nvSpPr>
          <p:spPr bwMode="auto">
            <a:xfrm>
              <a:off x="3540" y="35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83" name="Oval 89"/>
            <p:cNvSpPr>
              <a:spLocks noChangeArrowheads="1"/>
            </p:cNvSpPr>
            <p:nvPr/>
          </p:nvSpPr>
          <p:spPr bwMode="auto">
            <a:xfrm>
              <a:off x="3537" y="35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4" name="Rectangle 90"/>
            <p:cNvSpPr>
              <a:spLocks noChangeArrowheads="1"/>
            </p:cNvSpPr>
            <p:nvPr/>
          </p:nvSpPr>
          <p:spPr bwMode="auto">
            <a:xfrm>
              <a:off x="3624" y="3545"/>
              <a:ext cx="141" cy="12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5" name="Text Box 91"/>
            <p:cNvSpPr txBox="1">
              <a:spLocks noChangeArrowheads="1"/>
            </p:cNvSpPr>
            <p:nvPr/>
          </p:nvSpPr>
          <p:spPr bwMode="auto">
            <a:xfrm>
              <a:off x="3551" y="347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2a</a:t>
              </a:r>
              <a:endParaRPr lang="en-US"/>
            </a:p>
          </p:txBody>
        </p:sp>
      </p:grpSp>
      <p:sp>
        <p:nvSpPr>
          <p:cNvPr id="146452" name="Line 92"/>
          <p:cNvSpPr>
            <a:spLocks noChangeShapeType="1"/>
          </p:cNvSpPr>
          <p:nvPr/>
        </p:nvSpPr>
        <p:spPr bwMode="auto">
          <a:xfrm>
            <a:off x="6635750" y="5241925"/>
            <a:ext cx="857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53" name="Line 93"/>
          <p:cNvSpPr>
            <a:spLocks noChangeShapeType="1"/>
          </p:cNvSpPr>
          <p:nvPr/>
        </p:nvSpPr>
        <p:spPr bwMode="auto">
          <a:xfrm>
            <a:off x="6889750" y="5707063"/>
            <a:ext cx="735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54" name="Line 94"/>
          <p:cNvSpPr>
            <a:spLocks noChangeShapeType="1"/>
          </p:cNvSpPr>
          <p:nvPr/>
        </p:nvSpPr>
        <p:spPr bwMode="auto">
          <a:xfrm>
            <a:off x="5921375" y="5553075"/>
            <a:ext cx="4889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5" name="Line 95"/>
          <p:cNvSpPr>
            <a:spLocks noChangeShapeType="1"/>
          </p:cNvSpPr>
          <p:nvPr/>
        </p:nvSpPr>
        <p:spPr bwMode="auto">
          <a:xfrm>
            <a:off x="6530975" y="5351463"/>
            <a:ext cx="68263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6456" name="Group 96"/>
          <p:cNvGrpSpPr>
            <a:grpSpLocks/>
          </p:cNvGrpSpPr>
          <p:nvPr/>
        </p:nvGrpSpPr>
        <p:grpSpPr bwMode="auto">
          <a:xfrm>
            <a:off x="6142038" y="5046663"/>
            <a:ext cx="501650" cy="396875"/>
            <a:chOff x="4320" y="1936"/>
            <a:chExt cx="316" cy="250"/>
          </a:xfrm>
        </p:grpSpPr>
        <p:sp>
          <p:nvSpPr>
            <p:cNvPr id="146472" name="Oval 97"/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3" name="Line 98"/>
            <p:cNvSpPr>
              <a:spLocks noChangeShapeType="1"/>
            </p:cNvSpPr>
            <p:nvPr/>
          </p:nvSpPr>
          <p:spPr bwMode="auto">
            <a:xfrm>
              <a:off x="4323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4" name="Line 99"/>
            <p:cNvSpPr>
              <a:spLocks noChangeShapeType="1"/>
            </p:cNvSpPr>
            <p:nvPr/>
          </p:nvSpPr>
          <p:spPr bwMode="auto">
            <a:xfrm>
              <a:off x="4636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5" name="Rectangle 100"/>
            <p:cNvSpPr>
              <a:spLocks noChangeArrowheads="1"/>
            </p:cNvSpPr>
            <p:nvPr/>
          </p:nvSpPr>
          <p:spPr bwMode="auto">
            <a:xfrm>
              <a:off x="4323" y="204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76" name="Oval 101"/>
            <p:cNvSpPr>
              <a:spLocks noChangeArrowheads="1"/>
            </p:cNvSpPr>
            <p:nvPr/>
          </p:nvSpPr>
          <p:spPr bwMode="auto">
            <a:xfrm>
              <a:off x="4320" y="198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7" name="Rectangle 102"/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8" name="Text Box 103"/>
            <p:cNvSpPr txBox="1">
              <a:spLocks noChangeArrowheads="1"/>
            </p:cNvSpPr>
            <p:nvPr/>
          </p:nvSpPr>
          <p:spPr bwMode="auto">
            <a:xfrm>
              <a:off x="4338" y="1936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2c</a:t>
              </a:r>
              <a:endParaRPr lang="en-US"/>
            </a:p>
          </p:txBody>
        </p:sp>
      </p:grpSp>
      <p:grpSp>
        <p:nvGrpSpPr>
          <p:cNvPr id="146457" name="Group 104"/>
          <p:cNvGrpSpPr>
            <a:grpSpLocks/>
          </p:cNvGrpSpPr>
          <p:nvPr/>
        </p:nvGrpSpPr>
        <p:grpSpPr bwMode="auto">
          <a:xfrm>
            <a:off x="6405563" y="5502275"/>
            <a:ext cx="501650" cy="396875"/>
            <a:chOff x="4596" y="2158"/>
            <a:chExt cx="316" cy="250"/>
          </a:xfrm>
        </p:grpSpPr>
        <p:sp>
          <p:nvSpPr>
            <p:cNvPr id="146465" name="Oval 105"/>
            <p:cNvSpPr>
              <a:spLocks noChangeArrowheads="1"/>
            </p:cNvSpPr>
            <p:nvPr/>
          </p:nvSpPr>
          <p:spPr bwMode="auto">
            <a:xfrm>
              <a:off x="4599" y="227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6" name="Line 106"/>
            <p:cNvSpPr>
              <a:spLocks noChangeShapeType="1"/>
            </p:cNvSpPr>
            <p:nvPr/>
          </p:nvSpPr>
          <p:spPr bwMode="auto">
            <a:xfrm>
              <a:off x="4599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7" name="Line 107"/>
            <p:cNvSpPr>
              <a:spLocks noChangeShapeType="1"/>
            </p:cNvSpPr>
            <p:nvPr/>
          </p:nvSpPr>
          <p:spPr bwMode="auto">
            <a:xfrm>
              <a:off x="4912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8" name="Rectangle 108"/>
            <p:cNvSpPr>
              <a:spLocks noChangeArrowheads="1"/>
            </p:cNvSpPr>
            <p:nvPr/>
          </p:nvSpPr>
          <p:spPr bwMode="auto">
            <a:xfrm>
              <a:off x="4599" y="226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69" name="Oval 109"/>
            <p:cNvSpPr>
              <a:spLocks noChangeArrowheads="1"/>
            </p:cNvSpPr>
            <p:nvPr/>
          </p:nvSpPr>
          <p:spPr bwMode="auto">
            <a:xfrm>
              <a:off x="4596" y="221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0" name="Rectangle 110"/>
            <p:cNvSpPr>
              <a:spLocks noChangeArrowheads="1"/>
            </p:cNvSpPr>
            <p:nvPr/>
          </p:nvSpPr>
          <p:spPr bwMode="auto">
            <a:xfrm>
              <a:off x="4683" y="2223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1" name="Text Box 111"/>
            <p:cNvSpPr txBox="1">
              <a:spLocks noChangeArrowheads="1"/>
            </p:cNvSpPr>
            <p:nvPr/>
          </p:nvSpPr>
          <p:spPr bwMode="auto">
            <a:xfrm>
              <a:off x="4610" y="2158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2b</a:t>
              </a:r>
              <a:endParaRPr lang="en-US"/>
            </a:p>
          </p:txBody>
        </p:sp>
      </p:grpSp>
      <p:sp>
        <p:nvSpPr>
          <p:cNvPr id="146458" name="Text Box 112"/>
          <p:cNvSpPr txBox="1">
            <a:spLocks noChangeArrowheads="1"/>
          </p:cNvSpPr>
          <p:nvPr/>
        </p:nvSpPr>
        <p:spPr bwMode="auto">
          <a:xfrm>
            <a:off x="7656513" y="5159375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other</a:t>
            </a:r>
          </a:p>
          <a:p>
            <a:r>
              <a:rPr lang="en-US" sz="1400"/>
              <a:t>networks</a:t>
            </a:r>
          </a:p>
        </p:txBody>
      </p:sp>
      <p:sp>
        <p:nvSpPr>
          <p:cNvPr id="146459" name="Freeform 113"/>
          <p:cNvSpPr>
            <a:spLocks/>
          </p:cNvSpPr>
          <p:nvPr/>
        </p:nvSpPr>
        <p:spPr bwMode="auto">
          <a:xfrm flipH="1">
            <a:off x="292100" y="477202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0" name="Text Box 114"/>
          <p:cNvSpPr txBox="1">
            <a:spLocks noChangeArrowheads="1"/>
          </p:cNvSpPr>
          <p:nvPr/>
        </p:nvSpPr>
        <p:spPr bwMode="auto">
          <a:xfrm>
            <a:off x="349250" y="5556250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other</a:t>
            </a:r>
          </a:p>
          <a:p>
            <a:r>
              <a:rPr lang="en-US" sz="1400"/>
              <a:t>networks</a:t>
            </a:r>
          </a:p>
        </p:txBody>
      </p:sp>
      <p:sp>
        <p:nvSpPr>
          <p:cNvPr id="146461" name="Line 115"/>
          <p:cNvSpPr>
            <a:spLocks noChangeShapeType="1"/>
          </p:cNvSpPr>
          <p:nvPr/>
        </p:nvSpPr>
        <p:spPr bwMode="auto">
          <a:xfrm flipH="1">
            <a:off x="1149350" y="5118100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62" name="Freeform 116"/>
          <p:cNvSpPr>
            <a:spLocks/>
          </p:cNvSpPr>
          <p:nvPr/>
        </p:nvSpPr>
        <p:spPr bwMode="auto">
          <a:xfrm>
            <a:off x="4913313" y="5607050"/>
            <a:ext cx="523875" cy="261938"/>
          </a:xfrm>
          <a:custGeom>
            <a:avLst/>
            <a:gdLst>
              <a:gd name="T0" fmla="*/ 0 w 654"/>
              <a:gd name="T1" fmla="*/ 2147483647 h 420"/>
              <a:gd name="T2" fmla="*/ 2147483647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3" name="Freeform 117"/>
          <p:cNvSpPr>
            <a:spLocks/>
          </p:cNvSpPr>
          <p:nvPr/>
        </p:nvSpPr>
        <p:spPr bwMode="auto">
          <a:xfrm>
            <a:off x="2800350" y="5014913"/>
            <a:ext cx="704850" cy="409575"/>
          </a:xfrm>
          <a:custGeom>
            <a:avLst/>
            <a:gdLst>
              <a:gd name="T0" fmla="*/ 0 w 444"/>
              <a:gd name="T1" fmla="*/ 0 h 258"/>
              <a:gd name="T2" fmla="*/ 2147483647 w 444"/>
              <a:gd name="T3" fmla="*/ 2147483647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6464" name="Picture 118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" y="8001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36</a:t>
            </a:fld>
            <a:endParaRPr lang="en-US" sz="1200" dirty="0">
              <a:latin typeface="Tahoma" charset="0"/>
            </a:endParaRPr>
          </a:p>
        </p:txBody>
      </p:sp>
      <p:sp>
        <p:nvSpPr>
          <p:cNvPr id="12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21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Intra-AS Routing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also known as </a:t>
            </a:r>
            <a:r>
              <a:rPr lang="en-US" i="1" dirty="0">
                <a:solidFill>
                  <a:srgbClr val="CC0000"/>
                </a:solidFill>
                <a:cs typeface="+mn-cs"/>
              </a:rPr>
              <a:t>interior gateway protocols (IGP)</a:t>
            </a:r>
          </a:p>
          <a:p>
            <a:pPr>
              <a:defRPr/>
            </a:pPr>
            <a:r>
              <a:rPr lang="en-US" dirty="0">
                <a:cs typeface="+mn-cs"/>
              </a:rPr>
              <a:t>most common intra-AS routing protocols:</a:t>
            </a:r>
          </a:p>
          <a:p>
            <a:pPr lvl="1">
              <a:defRPr/>
            </a:pPr>
            <a:r>
              <a:rPr lang="en-US" sz="2800" dirty="0"/>
              <a:t>RIP: Routing Information Protocol</a:t>
            </a:r>
          </a:p>
          <a:p>
            <a:pPr lvl="1">
              <a:defRPr/>
            </a:pPr>
            <a:r>
              <a:rPr lang="en-US" sz="2800" dirty="0"/>
              <a:t>OSPF: Open Shortest Path </a:t>
            </a:r>
            <a:r>
              <a:rPr lang="en-US" sz="2800" dirty="0" smtClean="0"/>
              <a:t>First (IS-IS protocol essentially same as OSPF)</a:t>
            </a:r>
            <a:endParaRPr lang="en-US" sz="2800" dirty="0"/>
          </a:p>
          <a:p>
            <a:pPr lvl="1">
              <a:defRPr/>
            </a:pPr>
            <a:r>
              <a:rPr lang="en-US" sz="2800" dirty="0"/>
              <a:t>IGRP: Interior Gateway Routing Protocol (Cisco </a:t>
            </a:r>
            <a:r>
              <a:rPr lang="en-US" sz="2800" dirty="0" smtClean="0"/>
              <a:t>proprietary </a:t>
            </a:r>
            <a:r>
              <a:rPr lang="en-US" sz="2000" dirty="0" smtClean="0"/>
              <a:t>for decades, until 2016</a:t>
            </a:r>
            <a:r>
              <a:rPr lang="en-US" sz="2800" dirty="0" smtClean="0"/>
              <a:t>)</a:t>
            </a:r>
            <a:endParaRPr lang="en-US" sz="2800" dirty="0"/>
          </a:p>
        </p:txBody>
      </p:sp>
      <p:pic>
        <p:nvPicPr>
          <p:cNvPr id="151557" name="Picture 4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10318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37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8460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9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0488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OSPF (Open Shortest Path First)</a:t>
            </a:r>
          </a:p>
        </p:txBody>
      </p:sp>
      <p:sp>
        <p:nvSpPr>
          <p:cNvPr id="1577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8229600" cy="5105400"/>
          </a:xfrm>
        </p:spPr>
        <p:txBody>
          <a:bodyPr/>
          <a:lstStyle/>
          <a:p>
            <a:r>
              <a:rPr lang="ja-JP" altLang="en-US" dirty="0">
                <a:latin typeface="Gill Sans MT" charset="0"/>
              </a:rPr>
              <a:t>“</a:t>
            </a:r>
            <a:r>
              <a:rPr lang="en-US" altLang="ja-JP" dirty="0">
                <a:latin typeface="Gill Sans MT" charset="0"/>
              </a:rPr>
              <a:t>open</a:t>
            </a:r>
            <a:r>
              <a:rPr lang="ja-JP" altLang="en-US" dirty="0">
                <a:latin typeface="Gill Sans MT" charset="0"/>
              </a:rPr>
              <a:t>”</a:t>
            </a:r>
            <a:r>
              <a:rPr lang="en-US" altLang="ja-JP" dirty="0">
                <a:latin typeface="Gill Sans MT" charset="0"/>
              </a:rPr>
              <a:t>: publicly available</a:t>
            </a:r>
          </a:p>
          <a:p>
            <a:r>
              <a:rPr lang="en-US" dirty="0">
                <a:latin typeface="Gill Sans MT" charset="0"/>
              </a:rPr>
              <a:t>uses </a:t>
            </a:r>
            <a:r>
              <a:rPr lang="en-US" dirty="0" smtClean="0">
                <a:latin typeface="Gill Sans MT" charset="0"/>
              </a:rPr>
              <a:t>link-state </a:t>
            </a:r>
            <a:r>
              <a:rPr lang="en-US" dirty="0">
                <a:latin typeface="Gill Sans MT" charset="0"/>
              </a:rPr>
              <a:t>algorithm </a:t>
            </a:r>
          </a:p>
          <a:p>
            <a:pPr lvl="1"/>
            <a:r>
              <a:rPr lang="en-US" dirty="0" smtClean="0">
                <a:latin typeface="Gill Sans MT" charset="0"/>
              </a:rPr>
              <a:t>link state </a:t>
            </a:r>
            <a:r>
              <a:rPr lang="en-US" dirty="0">
                <a:latin typeface="Gill Sans MT" charset="0"/>
              </a:rPr>
              <a:t>packet dissemination</a:t>
            </a:r>
          </a:p>
          <a:p>
            <a:pPr lvl="1"/>
            <a:r>
              <a:rPr lang="en-US" dirty="0">
                <a:latin typeface="Gill Sans MT" charset="0"/>
              </a:rPr>
              <a:t>topology map at each node</a:t>
            </a:r>
          </a:p>
          <a:p>
            <a:pPr lvl="1"/>
            <a:r>
              <a:rPr lang="en-US" dirty="0">
                <a:latin typeface="Gill Sans MT" charset="0"/>
              </a:rPr>
              <a:t>route computation using Dijkstra</a:t>
            </a:r>
            <a:r>
              <a:rPr lang="ja-JP" altLang="en-US" dirty="0">
                <a:latin typeface="Gill Sans MT" charset="0"/>
              </a:rPr>
              <a:t>’</a:t>
            </a:r>
            <a:r>
              <a:rPr lang="en-US" altLang="ja-JP" dirty="0">
                <a:latin typeface="Gill Sans MT" charset="0"/>
              </a:rPr>
              <a:t>s algorithm</a:t>
            </a:r>
          </a:p>
          <a:p>
            <a:r>
              <a:rPr lang="en-US" dirty="0" smtClean="0">
                <a:latin typeface="Gill Sans MT" charset="0"/>
              </a:rPr>
              <a:t>router floods OSPF link-state advertisements to all other routers in </a:t>
            </a:r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entire</a:t>
            </a:r>
            <a:r>
              <a:rPr lang="en-US" dirty="0" smtClean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AS</a:t>
            </a:r>
          </a:p>
          <a:p>
            <a:pPr lvl="1"/>
            <a:r>
              <a:rPr lang="en-US" dirty="0">
                <a:latin typeface="Gill Sans MT" charset="0"/>
              </a:rPr>
              <a:t>carried in OSPF messages directly over IP (rather than TCP or </a:t>
            </a:r>
            <a:r>
              <a:rPr lang="en-US" dirty="0" smtClean="0">
                <a:latin typeface="Gill Sans MT" charset="0"/>
              </a:rPr>
              <a:t>UDP</a:t>
            </a:r>
          </a:p>
          <a:p>
            <a:pPr lvl="1"/>
            <a:r>
              <a:rPr lang="en-US" dirty="0" smtClean="0">
                <a:latin typeface="Gill Sans MT" charset="0"/>
              </a:rPr>
              <a:t>link state: for each attached link</a:t>
            </a:r>
            <a:endParaRPr lang="en-US" dirty="0">
              <a:latin typeface="Gill Sans MT" charset="0"/>
            </a:endParaRPr>
          </a:p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IS-IS routing</a:t>
            </a:r>
            <a:r>
              <a:rPr lang="en-US" dirty="0">
                <a:latin typeface="Gill Sans MT" charset="0"/>
              </a:rPr>
              <a:t> protocol: nearly identical to OSPF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38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00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3" name="Picture 5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05343"/>
            <a:ext cx="5308773" cy="219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Gill Sans MT" charset="0"/>
              </a:rPr>
              <a:t>OSPF </a:t>
            </a:r>
            <a:r>
              <a:rPr lang="ja-JP" altLang="en-US" sz="3600" dirty="0">
                <a:latin typeface="Gill Sans MT" charset="0"/>
              </a:rPr>
              <a:t>“</a:t>
            </a:r>
            <a:r>
              <a:rPr lang="en-US" altLang="ja-JP" sz="3600" dirty="0">
                <a:latin typeface="Gill Sans MT" charset="0"/>
              </a:rPr>
              <a:t>advanced</a:t>
            </a:r>
            <a:r>
              <a:rPr lang="ja-JP" altLang="en-US" sz="3600" dirty="0">
                <a:latin typeface="Gill Sans MT" charset="0"/>
              </a:rPr>
              <a:t>”</a:t>
            </a:r>
            <a:r>
              <a:rPr lang="en-US" altLang="ja-JP" sz="3600" dirty="0">
                <a:latin typeface="Gill Sans MT" charset="0"/>
              </a:rPr>
              <a:t> </a:t>
            </a:r>
            <a:r>
              <a:rPr lang="en-US" altLang="ja-JP" sz="3600" dirty="0" smtClean="0">
                <a:latin typeface="Gill Sans MT" charset="0"/>
              </a:rPr>
              <a:t>features</a:t>
            </a:r>
            <a:endParaRPr lang="en-US" dirty="0">
              <a:latin typeface="Gill Sans MT" charset="0"/>
            </a:endParaRPr>
          </a:p>
        </p:txBody>
      </p:sp>
      <p:sp>
        <p:nvSpPr>
          <p:cNvPr id="1587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0063" y="1385888"/>
            <a:ext cx="8229600" cy="4876800"/>
          </a:xfrm>
        </p:spPr>
        <p:txBody>
          <a:bodyPr/>
          <a:lstStyle/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security:</a:t>
            </a:r>
            <a:r>
              <a:rPr lang="en-US" dirty="0">
                <a:latin typeface="Gill Sans MT" charset="0"/>
              </a:rPr>
              <a:t> all OSPF messages authenticated (to prevent malicious intrusion) </a:t>
            </a:r>
          </a:p>
          <a:p>
            <a:r>
              <a:rPr lang="en-US" dirty="0">
                <a:solidFill>
                  <a:srgbClr val="CC0000"/>
                </a:solidFill>
                <a:latin typeface="Gill Sans MT" charset="0"/>
              </a:rPr>
              <a:t>multiple </a:t>
            </a:r>
            <a:r>
              <a:rPr lang="en-US" dirty="0">
                <a:latin typeface="Gill Sans MT" charset="0"/>
              </a:rPr>
              <a:t>same-cost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paths</a:t>
            </a:r>
            <a:r>
              <a:rPr lang="en-US" dirty="0">
                <a:latin typeface="Gill Sans MT" charset="0"/>
              </a:rPr>
              <a:t> allowed (only one path in RIP)</a:t>
            </a:r>
          </a:p>
          <a:p>
            <a:r>
              <a:rPr lang="en-US" dirty="0">
                <a:latin typeface="Gill Sans MT" charset="0"/>
              </a:rPr>
              <a:t>for each link, multiple cost metrics for different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TOS</a:t>
            </a:r>
            <a:r>
              <a:rPr lang="en-US" dirty="0">
                <a:solidFill>
                  <a:srgbClr val="FF0000"/>
                </a:solidFill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(e.g., satellite link cost set </a:t>
            </a:r>
            <a:r>
              <a:rPr lang="en-US" altLang="ja-JP" dirty="0" smtClean="0">
                <a:latin typeface="Gill Sans MT" charset="0"/>
              </a:rPr>
              <a:t>low </a:t>
            </a:r>
            <a:r>
              <a:rPr lang="en-US" altLang="ja-JP" dirty="0">
                <a:latin typeface="Gill Sans MT" charset="0"/>
              </a:rPr>
              <a:t>for best effort </a:t>
            </a:r>
            <a:r>
              <a:rPr lang="en-US" altLang="ja-JP" dirty="0" err="1">
                <a:latin typeface="Gill Sans MT" charset="0"/>
              </a:rPr>
              <a:t>ToS</a:t>
            </a:r>
            <a:r>
              <a:rPr lang="en-US" altLang="ja-JP" dirty="0">
                <a:latin typeface="Gill Sans MT" charset="0"/>
              </a:rPr>
              <a:t>; high for </a:t>
            </a:r>
            <a:r>
              <a:rPr lang="en-US" altLang="ja-JP" dirty="0" smtClean="0">
                <a:latin typeface="Gill Sans MT" charset="0"/>
              </a:rPr>
              <a:t>real-time </a:t>
            </a:r>
            <a:r>
              <a:rPr lang="en-US" altLang="ja-JP" dirty="0" err="1">
                <a:latin typeface="Gill Sans MT" charset="0"/>
              </a:rPr>
              <a:t>ToS</a:t>
            </a:r>
            <a:r>
              <a:rPr lang="en-US" altLang="ja-JP" dirty="0">
                <a:latin typeface="Gill Sans MT" charset="0"/>
              </a:rPr>
              <a:t>)</a:t>
            </a:r>
          </a:p>
          <a:p>
            <a:r>
              <a:rPr lang="en-US" dirty="0">
                <a:latin typeface="Gill Sans MT" charset="0"/>
              </a:rPr>
              <a:t>integrated </a:t>
            </a:r>
            <a:r>
              <a:rPr lang="en-US" dirty="0" err="1">
                <a:latin typeface="Gill Sans MT" charset="0"/>
              </a:rPr>
              <a:t>uni</a:t>
            </a:r>
            <a:r>
              <a:rPr lang="en-US" dirty="0">
                <a:latin typeface="Gill Sans MT" charset="0"/>
              </a:rPr>
              <a:t>- and </a:t>
            </a:r>
            <a:r>
              <a:rPr lang="en-US" dirty="0" smtClean="0">
                <a:solidFill>
                  <a:srgbClr val="CC0000"/>
                </a:solidFill>
                <a:latin typeface="Gill Sans MT" charset="0"/>
              </a:rPr>
              <a:t>multi-cast</a:t>
            </a:r>
            <a:r>
              <a:rPr lang="en-US" dirty="0" smtClean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support: </a:t>
            </a:r>
          </a:p>
          <a:p>
            <a:pPr lvl="1"/>
            <a:r>
              <a:rPr lang="en-US" sz="2800" dirty="0">
                <a:latin typeface="Gill Sans MT" charset="0"/>
              </a:rPr>
              <a:t>Multicast OSPF (MOSPF) uses same topology data base as OSPF</a:t>
            </a:r>
          </a:p>
          <a:p>
            <a:r>
              <a:rPr lang="en-US" dirty="0">
                <a:solidFill>
                  <a:srgbClr val="CC0000"/>
                </a:solidFill>
                <a:latin typeface="Gill Sans MT" charset="0"/>
              </a:rPr>
              <a:t>hierarchical</a:t>
            </a:r>
            <a:r>
              <a:rPr lang="en-US" dirty="0">
                <a:latin typeface="Gill Sans MT" charset="0"/>
              </a:rPr>
              <a:t> OSPF in large domains.</a:t>
            </a:r>
          </a:p>
          <a:p>
            <a:endParaRPr lang="en-US" dirty="0">
              <a:latin typeface="Gill Sans MT" charset="0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39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577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9" name="Picture 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6" y="1035050"/>
            <a:ext cx="5659786" cy="17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N</a:t>
            </a:r>
            <a:r>
              <a:rPr lang="en-US" dirty="0" smtClean="0">
                <a:cs typeface="+mj-cs"/>
              </a:rPr>
              <a:t>etwork</a:t>
            </a:r>
            <a:r>
              <a:rPr lang="en-US" dirty="0">
                <a:cs typeface="+mj-cs"/>
              </a:rPr>
              <a:t>-layer functions</a:t>
            </a: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5474" y="2001352"/>
            <a:ext cx="4184626" cy="1308577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ts val="1200"/>
              </a:spcBef>
              <a:defRPr/>
            </a:pPr>
            <a:r>
              <a:rPr lang="en-US" sz="2400" i="1" dirty="0" smtClean="0">
                <a:solidFill>
                  <a:srgbClr val="000099"/>
                </a:solidFill>
                <a:latin typeface="Gill Sans MT" charset="0"/>
              </a:rPr>
              <a:t>forwarding</a:t>
            </a:r>
            <a:r>
              <a:rPr lang="en-US" sz="2400" i="1" dirty="0">
                <a:solidFill>
                  <a:srgbClr val="000099"/>
                </a:solidFill>
                <a:latin typeface="Gill Sans MT" charset="0"/>
              </a:rPr>
              <a:t>:</a:t>
            </a:r>
            <a:r>
              <a:rPr lang="en-US" sz="2400" dirty="0">
                <a:latin typeface="Gill Sans MT" charset="0"/>
              </a:rPr>
              <a:t> move packets from router</a:t>
            </a:r>
            <a:r>
              <a:rPr lang="ja-JP" altLang="en-US" sz="2400" dirty="0">
                <a:latin typeface="Gill Sans MT" charset="0"/>
              </a:rPr>
              <a:t>’</a:t>
            </a:r>
            <a:r>
              <a:rPr lang="en-US" altLang="ja-JP" sz="2400" dirty="0">
                <a:latin typeface="Gill Sans MT" charset="0"/>
              </a:rPr>
              <a:t>s input to appropriate router </a:t>
            </a:r>
            <a:r>
              <a:rPr lang="en-US" altLang="ja-JP" sz="2400" dirty="0" smtClean="0">
                <a:latin typeface="Gill Sans MT" charset="0"/>
              </a:rPr>
              <a:t>output</a:t>
            </a:r>
            <a:endParaRPr lang="en-US" altLang="ja-JP" sz="24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45062" name="Rectangle 4"/>
          <p:cNvSpPr>
            <a:spLocks noChangeArrowheads="1"/>
          </p:cNvSpPr>
          <p:nvPr/>
        </p:nvSpPr>
        <p:spPr bwMode="auto">
          <a:xfrm>
            <a:off x="4904354" y="2211504"/>
            <a:ext cx="2888003" cy="694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600" i="1" dirty="0" smtClean="0">
                <a:solidFill>
                  <a:srgbClr val="000090"/>
                </a:solidFill>
                <a:latin typeface="Gill Sans MT" charset="0"/>
              </a:rPr>
              <a:t>data plane</a:t>
            </a:r>
          </a:p>
          <a:p>
            <a:pPr marL="342900" indent="-342900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 dirty="0">
              <a:latin typeface="Gill Sans MT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4941818" y="3342607"/>
            <a:ext cx="3293068" cy="814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100000"/>
              <a:defRPr/>
            </a:pPr>
            <a:r>
              <a:rPr lang="en-US" sz="3600" i="1" dirty="0" smtClean="0">
                <a:solidFill>
                  <a:srgbClr val="000099"/>
                </a:solidFill>
                <a:latin typeface="Gill Sans MT" charset="0"/>
              </a:rPr>
              <a:t>control</a:t>
            </a:r>
            <a:r>
              <a:rPr lang="en-US" sz="3600" b="1" i="1" dirty="0" smtClean="0">
                <a:solidFill>
                  <a:srgbClr val="000099"/>
                </a:solidFill>
                <a:latin typeface="Gill Sans MT" charset="0"/>
              </a:rPr>
              <a:t> </a:t>
            </a:r>
            <a:r>
              <a:rPr lang="en-US" sz="3600" i="1" dirty="0" smtClean="0">
                <a:solidFill>
                  <a:srgbClr val="000099"/>
                </a:solidFill>
                <a:latin typeface="Gill Sans MT" charset="0"/>
              </a:rPr>
              <a:t>plane</a:t>
            </a:r>
            <a:endParaRPr lang="en-US" sz="3600" i="1" dirty="0">
              <a:latin typeface="Gill Sans MT" charset="0"/>
            </a:endParaRPr>
          </a:p>
          <a:p>
            <a:pPr marL="342900" indent="-342900"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endParaRPr lang="en-US" sz="2800" dirty="0">
              <a:latin typeface="Gill Sans MT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96449" y="4426071"/>
            <a:ext cx="7725192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 smtClean="0">
                <a:solidFill>
                  <a:srgbClr val="CC0000"/>
                </a:solidFill>
                <a:latin typeface="Gill Sans MT"/>
                <a:cs typeface="Gill Sans MT"/>
              </a:rPr>
              <a:t>Two approaches to structuring network control plane:</a:t>
            </a:r>
          </a:p>
          <a:p>
            <a:pPr marL="346075" indent="-346075">
              <a:buClr>
                <a:srgbClr val="000090"/>
              </a:buClr>
              <a:buFont typeface="Wingdings" charset="2"/>
              <a:buChar char="§"/>
            </a:pPr>
            <a:r>
              <a:rPr lang="en-US" sz="2400" dirty="0" smtClean="0">
                <a:latin typeface="Gill Sans MT"/>
                <a:cs typeface="Gill Sans MT"/>
              </a:rPr>
              <a:t>per-router control (traditional)</a:t>
            </a:r>
          </a:p>
          <a:p>
            <a:pPr marL="346075" indent="-346075">
              <a:buClr>
                <a:srgbClr val="000090"/>
              </a:buClr>
              <a:buFont typeface="Wingdings" charset="2"/>
              <a:buChar char="§"/>
            </a:pPr>
            <a:r>
              <a:rPr lang="en-US" sz="2400" dirty="0" smtClean="0">
                <a:latin typeface="Gill Sans MT"/>
                <a:cs typeface="Gill Sans MT"/>
              </a:rPr>
              <a:t>logically centralized control (software defined networking)</a:t>
            </a:r>
            <a:endParaRPr lang="en-US" sz="2400" dirty="0">
              <a:latin typeface="Gill Sans MT"/>
              <a:cs typeface="Gill Sans MT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681672" y="1480083"/>
            <a:ext cx="5783102" cy="57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spcBef>
                <a:spcPts val="600"/>
              </a:spcBef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Recall: two network-layer functions:</a:t>
            </a:r>
            <a:endParaRPr lang="en-US" dirty="0">
              <a:latin typeface="Gill Sans MT" charset="0"/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</a:t>
            </a:fld>
            <a:endParaRPr lang="en-US" sz="1200" dirty="0">
              <a:latin typeface="Tahoma" charset="0"/>
            </a:endParaRPr>
          </a:p>
        </p:txBody>
      </p:sp>
      <p:sp>
        <p:nvSpPr>
          <p:cNvPr id="1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623952" y="3135187"/>
            <a:ext cx="4184626" cy="1329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spcBef>
                <a:spcPts val="1200"/>
              </a:spcBef>
              <a:defRPr/>
            </a:pPr>
            <a:r>
              <a:rPr lang="en-US" sz="2400" i="1" dirty="0" smtClean="0">
                <a:solidFill>
                  <a:srgbClr val="000099"/>
                </a:solidFill>
                <a:latin typeface="Gill Sans MT" charset="0"/>
              </a:rPr>
              <a:t>routing:</a:t>
            </a:r>
            <a:r>
              <a:rPr lang="en-US" sz="2400" dirty="0" smtClean="0">
                <a:latin typeface="Gill Sans MT" charset="0"/>
              </a:rPr>
              <a:t> determine route taken by packets from source to destination</a:t>
            </a:r>
          </a:p>
          <a:p>
            <a:pPr>
              <a:buFont typeface="Wingdings" charset="0"/>
              <a:buNone/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581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45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45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1" grpId="0" build="p"/>
      <p:bldP spid="45062" grpId="0"/>
      <p:bldP spid="2" grpId="0"/>
      <p:bldP spid="1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Freeform 2"/>
          <p:cNvSpPr>
            <a:spLocks/>
          </p:cNvSpPr>
          <p:nvPr/>
        </p:nvSpPr>
        <p:spPr bwMode="auto">
          <a:xfrm>
            <a:off x="2027238" y="1652588"/>
            <a:ext cx="6010275" cy="2206625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48" name="Rectangle 3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/>
          <a:lstStyle/>
          <a:p>
            <a:r>
              <a:rPr lang="en-US" sz="4000">
                <a:latin typeface="Gill Sans MT" charset="0"/>
              </a:rPr>
              <a:t>Hierarchical OSPF</a:t>
            </a:r>
            <a:endParaRPr lang="en-US">
              <a:latin typeface="Gill Sans MT" charset="0"/>
            </a:endParaRPr>
          </a:p>
        </p:txBody>
      </p:sp>
      <p:sp>
        <p:nvSpPr>
          <p:cNvPr id="159749" name="Line 4"/>
          <p:cNvSpPr>
            <a:spLocks noChangeShapeType="1"/>
          </p:cNvSpPr>
          <p:nvPr/>
        </p:nvSpPr>
        <p:spPr bwMode="auto">
          <a:xfrm flipV="1">
            <a:off x="3679825" y="2039938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0" name="Line 5"/>
          <p:cNvSpPr>
            <a:spLocks noChangeShapeType="1"/>
          </p:cNvSpPr>
          <p:nvPr/>
        </p:nvSpPr>
        <p:spPr bwMode="auto">
          <a:xfrm>
            <a:off x="4957763" y="2036763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1" name="Line 6"/>
          <p:cNvSpPr>
            <a:spLocks noChangeShapeType="1"/>
          </p:cNvSpPr>
          <p:nvPr/>
        </p:nvSpPr>
        <p:spPr bwMode="auto">
          <a:xfrm>
            <a:off x="6369050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2" name="Line 7"/>
          <p:cNvSpPr>
            <a:spLocks noChangeShapeType="1"/>
          </p:cNvSpPr>
          <p:nvPr/>
        </p:nvSpPr>
        <p:spPr bwMode="auto">
          <a:xfrm flipV="1">
            <a:off x="4948238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3" name="Line 8"/>
          <p:cNvSpPr>
            <a:spLocks noChangeShapeType="1"/>
          </p:cNvSpPr>
          <p:nvPr/>
        </p:nvSpPr>
        <p:spPr bwMode="auto">
          <a:xfrm>
            <a:off x="3683000" y="2471738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4" name="Line 9"/>
          <p:cNvSpPr>
            <a:spLocks noChangeShapeType="1"/>
          </p:cNvSpPr>
          <p:nvPr/>
        </p:nvSpPr>
        <p:spPr bwMode="auto">
          <a:xfrm flipH="1">
            <a:off x="6780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5" name="Line 10"/>
          <p:cNvSpPr>
            <a:spLocks noChangeShapeType="1"/>
          </p:cNvSpPr>
          <p:nvPr/>
        </p:nvSpPr>
        <p:spPr bwMode="auto">
          <a:xfrm>
            <a:off x="6808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6" name="Line 11"/>
          <p:cNvSpPr>
            <a:spLocks noChangeShapeType="1"/>
          </p:cNvSpPr>
          <p:nvPr/>
        </p:nvSpPr>
        <p:spPr bwMode="auto">
          <a:xfrm>
            <a:off x="4841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7" name="Line 12"/>
          <p:cNvSpPr>
            <a:spLocks noChangeShapeType="1"/>
          </p:cNvSpPr>
          <p:nvPr/>
        </p:nvSpPr>
        <p:spPr bwMode="auto">
          <a:xfrm>
            <a:off x="4403725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8" name="Line 13"/>
          <p:cNvSpPr>
            <a:spLocks noChangeShapeType="1"/>
          </p:cNvSpPr>
          <p:nvPr/>
        </p:nvSpPr>
        <p:spPr bwMode="auto">
          <a:xfrm flipH="1">
            <a:off x="4646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9" name="Line 14"/>
          <p:cNvSpPr>
            <a:spLocks noChangeShapeType="1"/>
          </p:cNvSpPr>
          <p:nvPr/>
        </p:nvSpPr>
        <p:spPr bwMode="auto">
          <a:xfrm flipH="1">
            <a:off x="4454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0" name="Line 15"/>
          <p:cNvSpPr>
            <a:spLocks noChangeShapeType="1"/>
          </p:cNvSpPr>
          <p:nvPr/>
        </p:nvSpPr>
        <p:spPr bwMode="auto">
          <a:xfrm flipH="1">
            <a:off x="2689225" y="2319338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1" name="Line 16"/>
          <p:cNvSpPr>
            <a:spLocks noChangeShapeType="1"/>
          </p:cNvSpPr>
          <p:nvPr/>
        </p:nvSpPr>
        <p:spPr bwMode="auto">
          <a:xfrm flipH="1">
            <a:off x="2084388" y="3171825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2" name="Line 17"/>
          <p:cNvSpPr>
            <a:spLocks noChangeShapeType="1"/>
          </p:cNvSpPr>
          <p:nvPr/>
        </p:nvSpPr>
        <p:spPr bwMode="auto">
          <a:xfrm flipH="1">
            <a:off x="1435100" y="4024313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3" name="Line 18"/>
          <p:cNvSpPr>
            <a:spLocks noChangeShapeType="1"/>
          </p:cNvSpPr>
          <p:nvPr/>
        </p:nvSpPr>
        <p:spPr bwMode="auto">
          <a:xfrm flipH="1">
            <a:off x="2290763" y="4552950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4" name="Line 19"/>
          <p:cNvSpPr>
            <a:spLocks noChangeShapeType="1"/>
          </p:cNvSpPr>
          <p:nvPr/>
        </p:nvSpPr>
        <p:spPr bwMode="auto">
          <a:xfrm>
            <a:off x="2163763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5" name="Freeform 20"/>
          <p:cNvSpPr>
            <a:spLocks/>
          </p:cNvSpPr>
          <p:nvPr/>
        </p:nvSpPr>
        <p:spPr bwMode="auto">
          <a:xfrm>
            <a:off x="1087438" y="2833688"/>
            <a:ext cx="2185987" cy="2820987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6" name="Freeform 21"/>
          <p:cNvSpPr>
            <a:spLocks/>
          </p:cNvSpPr>
          <p:nvPr/>
        </p:nvSpPr>
        <p:spPr bwMode="auto">
          <a:xfrm>
            <a:off x="3951288" y="3068638"/>
            <a:ext cx="1903412" cy="2730500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7" name="Freeform 22"/>
          <p:cNvSpPr>
            <a:spLocks/>
          </p:cNvSpPr>
          <p:nvPr/>
        </p:nvSpPr>
        <p:spPr bwMode="auto">
          <a:xfrm>
            <a:off x="6380163" y="2774950"/>
            <a:ext cx="2079625" cy="2720975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8" name="Text Box 23"/>
          <p:cNvSpPr txBox="1">
            <a:spLocks noChangeArrowheads="1"/>
          </p:cNvSpPr>
          <p:nvPr/>
        </p:nvSpPr>
        <p:spPr bwMode="auto">
          <a:xfrm>
            <a:off x="5092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boundary router</a:t>
            </a:r>
          </a:p>
        </p:txBody>
      </p:sp>
      <p:sp>
        <p:nvSpPr>
          <p:cNvPr id="159769" name="Text Box 24"/>
          <p:cNvSpPr txBox="1">
            <a:spLocks noChangeArrowheads="1"/>
          </p:cNvSpPr>
          <p:nvPr/>
        </p:nvSpPr>
        <p:spPr bwMode="auto">
          <a:xfrm>
            <a:off x="6616700" y="1714500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backbone router</a:t>
            </a:r>
          </a:p>
        </p:txBody>
      </p:sp>
      <p:sp>
        <p:nvSpPr>
          <p:cNvPr id="159770" name="Text Box 25"/>
          <p:cNvSpPr txBox="1">
            <a:spLocks noChangeArrowheads="1"/>
          </p:cNvSpPr>
          <p:nvPr/>
        </p:nvSpPr>
        <p:spPr bwMode="auto">
          <a:xfrm>
            <a:off x="936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1</a:t>
            </a:r>
          </a:p>
        </p:txBody>
      </p:sp>
      <p:sp>
        <p:nvSpPr>
          <p:cNvPr id="159771" name="Text Box 26"/>
          <p:cNvSpPr txBox="1">
            <a:spLocks noChangeArrowheads="1"/>
          </p:cNvSpPr>
          <p:nvPr/>
        </p:nvSpPr>
        <p:spPr bwMode="auto">
          <a:xfrm>
            <a:off x="4502150" y="5734050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2</a:t>
            </a:r>
          </a:p>
        </p:txBody>
      </p:sp>
      <p:sp>
        <p:nvSpPr>
          <p:cNvPr id="159772" name="Text Box 27"/>
          <p:cNvSpPr txBox="1">
            <a:spLocks noChangeArrowheads="1"/>
          </p:cNvSpPr>
          <p:nvPr/>
        </p:nvSpPr>
        <p:spPr bwMode="auto">
          <a:xfrm>
            <a:off x="7586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3</a:t>
            </a:r>
          </a:p>
        </p:txBody>
      </p:sp>
      <p:sp>
        <p:nvSpPr>
          <p:cNvPr id="159773" name="Text Box 28"/>
          <p:cNvSpPr txBox="1">
            <a:spLocks noChangeArrowheads="1"/>
          </p:cNvSpPr>
          <p:nvPr/>
        </p:nvSpPr>
        <p:spPr bwMode="auto">
          <a:xfrm>
            <a:off x="4394200" y="2411413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chemeClr val="bg1"/>
                </a:solidFill>
              </a:rPr>
              <a:t>backbone</a:t>
            </a:r>
          </a:p>
        </p:txBody>
      </p:sp>
      <p:sp>
        <p:nvSpPr>
          <p:cNvPr id="159774" name="Text Box 29"/>
          <p:cNvSpPr txBox="1">
            <a:spLocks noChangeArrowheads="1"/>
          </p:cNvSpPr>
          <p:nvPr/>
        </p:nvSpPr>
        <p:spPr bwMode="auto">
          <a:xfrm>
            <a:off x="3219450" y="2822575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>
                <a:solidFill>
                  <a:schemeClr val="bg1"/>
                </a:solidFill>
              </a:rPr>
              <a:t>area</a:t>
            </a:r>
          </a:p>
          <a:p>
            <a:pPr>
              <a:lnSpc>
                <a:spcPct val="85000"/>
              </a:lnSpc>
            </a:pPr>
            <a:r>
              <a:rPr lang="en-US" sz="1800">
                <a:solidFill>
                  <a:schemeClr val="bg1"/>
                </a:solidFill>
              </a:rPr>
              <a:t>border</a:t>
            </a:r>
          </a:p>
          <a:p>
            <a:pPr>
              <a:lnSpc>
                <a:spcPct val="85000"/>
              </a:lnSpc>
            </a:pPr>
            <a:r>
              <a:rPr lang="en-US" sz="1800">
                <a:solidFill>
                  <a:schemeClr val="bg1"/>
                </a:solidFill>
              </a:rPr>
              <a:t>routers</a:t>
            </a:r>
          </a:p>
        </p:txBody>
      </p:sp>
      <p:sp>
        <p:nvSpPr>
          <p:cNvPr id="159775" name="Text Box 30"/>
          <p:cNvSpPr txBox="1">
            <a:spLocks noChangeArrowheads="1"/>
          </p:cNvSpPr>
          <p:nvPr/>
        </p:nvSpPr>
        <p:spPr bwMode="auto">
          <a:xfrm>
            <a:off x="5969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159776" name="Line 242"/>
          <p:cNvSpPr>
            <a:spLocks noChangeShapeType="1"/>
          </p:cNvSpPr>
          <p:nvPr/>
        </p:nvSpPr>
        <p:spPr bwMode="auto">
          <a:xfrm flipV="1">
            <a:off x="6946900" y="5018088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7" name="Line 243"/>
          <p:cNvSpPr>
            <a:spLocks noChangeShapeType="1"/>
          </p:cNvSpPr>
          <p:nvPr/>
        </p:nvSpPr>
        <p:spPr bwMode="auto">
          <a:xfrm flipH="1" flipV="1">
            <a:off x="5559425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8" name="Line 244"/>
          <p:cNvSpPr>
            <a:spLocks noChangeShapeType="1"/>
          </p:cNvSpPr>
          <p:nvPr/>
        </p:nvSpPr>
        <p:spPr bwMode="auto">
          <a:xfrm flipV="1">
            <a:off x="4862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9" name="Line 245"/>
          <p:cNvSpPr>
            <a:spLocks noChangeShapeType="1"/>
          </p:cNvSpPr>
          <p:nvPr/>
        </p:nvSpPr>
        <p:spPr bwMode="auto">
          <a:xfrm flipH="1">
            <a:off x="6534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0" name="Line 246"/>
          <p:cNvSpPr>
            <a:spLocks noChangeShapeType="1"/>
          </p:cNvSpPr>
          <p:nvPr/>
        </p:nvSpPr>
        <p:spPr bwMode="auto">
          <a:xfrm flipH="1">
            <a:off x="5024438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1" name="Line 247"/>
          <p:cNvSpPr>
            <a:spLocks noChangeShapeType="1"/>
          </p:cNvSpPr>
          <p:nvPr/>
        </p:nvSpPr>
        <p:spPr bwMode="auto">
          <a:xfrm>
            <a:off x="4154488" y="3463925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2" name="Line 248"/>
          <p:cNvSpPr>
            <a:spLocks noChangeShapeType="1"/>
          </p:cNvSpPr>
          <p:nvPr/>
        </p:nvSpPr>
        <p:spPr bwMode="auto">
          <a:xfrm flipH="1" flipV="1">
            <a:off x="2968625" y="3270250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59783" name="Group 249"/>
          <p:cNvGrpSpPr>
            <a:grpSpLocks/>
          </p:cNvGrpSpPr>
          <p:nvPr/>
        </p:nvGrpSpPr>
        <p:grpSpPr bwMode="auto">
          <a:xfrm>
            <a:off x="5902325" y="2276475"/>
            <a:ext cx="644525" cy="282575"/>
            <a:chOff x="4396" y="1245"/>
            <a:chExt cx="672" cy="248"/>
          </a:xfrm>
        </p:grpSpPr>
        <p:sp>
          <p:nvSpPr>
            <p:cNvPr id="15991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1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1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914" name="Group 25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17" name="Freeform 25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8" name="Freeform 25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915" name="Line 25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6" name="Line 25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4" name="Group 258"/>
          <p:cNvGrpSpPr>
            <a:grpSpLocks/>
          </p:cNvGrpSpPr>
          <p:nvPr/>
        </p:nvGrpSpPr>
        <p:grpSpPr bwMode="auto">
          <a:xfrm>
            <a:off x="6824663" y="3119438"/>
            <a:ext cx="644525" cy="282575"/>
            <a:chOff x="4396" y="1245"/>
            <a:chExt cx="672" cy="248"/>
          </a:xfrm>
        </p:grpSpPr>
        <p:sp>
          <p:nvSpPr>
            <p:cNvPr id="15990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0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0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906" name="Group 26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9" name="Freeform 26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0" name="Freeform 26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907" name="Line 26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8" name="Line 26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5" name="Group 267"/>
          <p:cNvGrpSpPr>
            <a:grpSpLocks/>
          </p:cNvGrpSpPr>
          <p:nvPr/>
        </p:nvGrpSpPr>
        <p:grpSpPr bwMode="auto">
          <a:xfrm>
            <a:off x="6608763" y="3952875"/>
            <a:ext cx="644525" cy="282575"/>
            <a:chOff x="4396" y="1245"/>
            <a:chExt cx="672" cy="248"/>
          </a:xfrm>
        </p:grpSpPr>
        <p:sp>
          <p:nvSpPr>
            <p:cNvPr id="15989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9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9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98" name="Group 27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1" name="Freeform 27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2" name="Freeform 27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99" name="Line 27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0" name="Line 27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6" name="Group 276"/>
          <p:cNvGrpSpPr>
            <a:grpSpLocks/>
          </p:cNvGrpSpPr>
          <p:nvPr/>
        </p:nvGrpSpPr>
        <p:grpSpPr bwMode="auto">
          <a:xfrm>
            <a:off x="7418388" y="4797425"/>
            <a:ext cx="644525" cy="282575"/>
            <a:chOff x="4396" y="1245"/>
            <a:chExt cx="672" cy="248"/>
          </a:xfrm>
        </p:grpSpPr>
        <p:sp>
          <p:nvSpPr>
            <p:cNvPr id="15988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90" name="Group 28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93" name="Freeform 28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4" name="Freeform 28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91" name="Line 28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Line 28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7" name="Group 285"/>
          <p:cNvGrpSpPr>
            <a:grpSpLocks/>
          </p:cNvGrpSpPr>
          <p:nvPr/>
        </p:nvGrpSpPr>
        <p:grpSpPr bwMode="auto">
          <a:xfrm>
            <a:off x="4548188" y="1871663"/>
            <a:ext cx="644525" cy="282575"/>
            <a:chOff x="4396" y="1245"/>
            <a:chExt cx="672" cy="248"/>
          </a:xfrm>
        </p:grpSpPr>
        <p:sp>
          <p:nvSpPr>
            <p:cNvPr id="15987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82" name="Group 28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85" name="Freeform 29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6" name="Freeform 29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83" name="Line 29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4" name="Line 29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8" name="Group 294"/>
          <p:cNvGrpSpPr>
            <a:grpSpLocks/>
          </p:cNvGrpSpPr>
          <p:nvPr/>
        </p:nvGrpSpPr>
        <p:grpSpPr bwMode="auto">
          <a:xfrm>
            <a:off x="4567238" y="3273425"/>
            <a:ext cx="644525" cy="282575"/>
            <a:chOff x="4396" y="1245"/>
            <a:chExt cx="672" cy="248"/>
          </a:xfrm>
        </p:grpSpPr>
        <p:sp>
          <p:nvSpPr>
            <p:cNvPr id="15987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7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7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74" name="Group 298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77" name="Freeform 29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8" name="Freeform 30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75" name="Line 301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6" name="Line 302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9" name="Group 303"/>
          <p:cNvGrpSpPr>
            <a:grpSpLocks/>
          </p:cNvGrpSpPr>
          <p:nvPr/>
        </p:nvGrpSpPr>
        <p:grpSpPr bwMode="auto">
          <a:xfrm>
            <a:off x="3314700" y="2276475"/>
            <a:ext cx="644525" cy="282575"/>
            <a:chOff x="4396" y="1245"/>
            <a:chExt cx="672" cy="248"/>
          </a:xfrm>
        </p:grpSpPr>
        <p:sp>
          <p:nvSpPr>
            <p:cNvPr id="15986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6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6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66" name="Group 30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9" name="Freeform 30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0" name="Freeform 30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67" name="Line 310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8" name="Line 31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0" name="Group 312"/>
          <p:cNvGrpSpPr>
            <a:grpSpLocks/>
          </p:cNvGrpSpPr>
          <p:nvPr/>
        </p:nvGrpSpPr>
        <p:grpSpPr bwMode="auto">
          <a:xfrm>
            <a:off x="2330450" y="3063875"/>
            <a:ext cx="644525" cy="282575"/>
            <a:chOff x="4396" y="1245"/>
            <a:chExt cx="672" cy="248"/>
          </a:xfrm>
        </p:grpSpPr>
        <p:sp>
          <p:nvSpPr>
            <p:cNvPr id="15985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5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5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58" name="Group 31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1" name="Freeform 31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62" name="Freeform 31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59" name="Line 319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Line 32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1" name="Group 321"/>
          <p:cNvGrpSpPr>
            <a:grpSpLocks/>
          </p:cNvGrpSpPr>
          <p:nvPr/>
        </p:nvGrpSpPr>
        <p:grpSpPr bwMode="auto">
          <a:xfrm>
            <a:off x="1781175" y="3841750"/>
            <a:ext cx="644525" cy="282575"/>
            <a:chOff x="4396" y="1245"/>
            <a:chExt cx="672" cy="248"/>
          </a:xfrm>
        </p:grpSpPr>
        <p:sp>
          <p:nvSpPr>
            <p:cNvPr id="15984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50" name="Group 32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53" name="Freeform 32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4" name="Freeform 32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51" name="Line 328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2" name="Line 32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2" name="Group 330"/>
          <p:cNvGrpSpPr>
            <a:grpSpLocks/>
          </p:cNvGrpSpPr>
          <p:nvPr/>
        </p:nvGrpSpPr>
        <p:grpSpPr bwMode="auto">
          <a:xfrm>
            <a:off x="2368550" y="4362450"/>
            <a:ext cx="644525" cy="282575"/>
            <a:chOff x="4396" y="1245"/>
            <a:chExt cx="672" cy="248"/>
          </a:xfrm>
        </p:grpSpPr>
        <p:sp>
          <p:nvSpPr>
            <p:cNvPr id="15983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42" name="Group 33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45" name="Freeform 33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6" name="Freeform 33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43" name="Line 337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4" name="Line 33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3" name="Group 339"/>
          <p:cNvGrpSpPr>
            <a:grpSpLocks/>
          </p:cNvGrpSpPr>
          <p:nvPr/>
        </p:nvGrpSpPr>
        <p:grpSpPr bwMode="auto">
          <a:xfrm>
            <a:off x="2019300" y="5095875"/>
            <a:ext cx="644525" cy="282575"/>
            <a:chOff x="4396" y="1245"/>
            <a:chExt cx="672" cy="248"/>
          </a:xfrm>
        </p:grpSpPr>
        <p:sp>
          <p:nvSpPr>
            <p:cNvPr id="15983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3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3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34" name="Group 34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37" name="Freeform 34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8" name="Freeform 34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35" name="Line 34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6" name="Line 34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4" name="Group 348"/>
          <p:cNvGrpSpPr>
            <a:grpSpLocks/>
          </p:cNvGrpSpPr>
          <p:nvPr/>
        </p:nvGrpSpPr>
        <p:grpSpPr bwMode="auto">
          <a:xfrm>
            <a:off x="1189038" y="4511675"/>
            <a:ext cx="644525" cy="282575"/>
            <a:chOff x="4396" y="1245"/>
            <a:chExt cx="672" cy="248"/>
          </a:xfrm>
        </p:grpSpPr>
        <p:sp>
          <p:nvSpPr>
            <p:cNvPr id="15982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2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2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26" name="Group 35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9" name="Freeform 35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0" name="Freeform 35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27" name="Line 35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Line 35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5" name="Group 357"/>
          <p:cNvGrpSpPr>
            <a:grpSpLocks/>
          </p:cNvGrpSpPr>
          <p:nvPr/>
        </p:nvGrpSpPr>
        <p:grpSpPr bwMode="auto">
          <a:xfrm>
            <a:off x="4149725" y="4191000"/>
            <a:ext cx="644525" cy="282575"/>
            <a:chOff x="4396" y="1245"/>
            <a:chExt cx="672" cy="248"/>
          </a:xfrm>
        </p:grpSpPr>
        <p:sp>
          <p:nvSpPr>
            <p:cNvPr id="15981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1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1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18" name="Group 36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1" name="Freeform 36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2" name="Freeform 36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19" name="Line 36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0" name="Line 36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6" name="Group 366"/>
          <p:cNvGrpSpPr>
            <a:grpSpLocks/>
          </p:cNvGrpSpPr>
          <p:nvPr/>
        </p:nvGrpSpPr>
        <p:grpSpPr bwMode="auto">
          <a:xfrm>
            <a:off x="4960938" y="4610100"/>
            <a:ext cx="644525" cy="282575"/>
            <a:chOff x="4396" y="1245"/>
            <a:chExt cx="672" cy="248"/>
          </a:xfrm>
        </p:grpSpPr>
        <p:sp>
          <p:nvSpPr>
            <p:cNvPr id="15980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10" name="Group 37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13" name="Freeform 37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14" name="Freeform 37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11" name="Line 37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2" name="Line 37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7" name="Group 375"/>
          <p:cNvGrpSpPr>
            <a:grpSpLocks/>
          </p:cNvGrpSpPr>
          <p:nvPr/>
        </p:nvGrpSpPr>
        <p:grpSpPr bwMode="auto">
          <a:xfrm>
            <a:off x="4376738" y="5051425"/>
            <a:ext cx="644525" cy="282575"/>
            <a:chOff x="4396" y="1245"/>
            <a:chExt cx="672" cy="248"/>
          </a:xfrm>
        </p:grpSpPr>
        <p:sp>
          <p:nvSpPr>
            <p:cNvPr id="15979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02" name="Group 37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05" name="Freeform 38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6" name="Freeform 38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03" name="Line 38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4" name="Line 38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9798" name="Picture 384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40</a:t>
            </a:fld>
            <a:endParaRPr lang="en-US" sz="1200" dirty="0">
              <a:latin typeface="Tahoma" charset="0"/>
            </a:endParaRPr>
          </a:p>
        </p:txBody>
      </p:sp>
      <p:sp>
        <p:nvSpPr>
          <p:cNvPr id="17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2119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0700" y="1468438"/>
            <a:ext cx="8229600" cy="4008437"/>
          </a:xfrm>
        </p:spPr>
        <p:txBody>
          <a:bodyPr/>
          <a:lstStyle/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two-level hierarchy:</a:t>
            </a:r>
            <a:r>
              <a:rPr lang="en-US" dirty="0">
                <a:latin typeface="Gill Sans MT" charset="0"/>
              </a:rPr>
              <a:t> local area, backbone.</a:t>
            </a:r>
          </a:p>
          <a:p>
            <a:pPr lvl="1"/>
            <a:r>
              <a:rPr lang="en-US" sz="2800" dirty="0">
                <a:latin typeface="Gill Sans MT" charset="0"/>
              </a:rPr>
              <a:t>link-state advertisements only in area </a:t>
            </a:r>
          </a:p>
          <a:p>
            <a:pPr lvl="1"/>
            <a:r>
              <a:rPr lang="en-US" sz="2800" dirty="0">
                <a:latin typeface="Gill Sans MT" charset="0"/>
              </a:rPr>
              <a:t>each nodes has detailed area topology; only know direction (shortest path) to nets in other areas.</a:t>
            </a:r>
            <a:endParaRPr lang="en-US" dirty="0">
              <a:latin typeface="Gill Sans MT" charset="0"/>
            </a:endParaRPr>
          </a:p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area border routers:</a:t>
            </a:r>
            <a:r>
              <a:rPr lang="en-US" b="1" dirty="0">
                <a:solidFill>
                  <a:schemeClr val="accent2"/>
                </a:solidFill>
                <a:latin typeface="Gill Sans MT" charset="0"/>
              </a:rPr>
              <a:t> </a:t>
            </a:r>
            <a:r>
              <a:rPr lang="ja-JP" altLang="en-US" dirty="0">
                <a:latin typeface="Gill Sans MT" charset="0"/>
              </a:rPr>
              <a:t>“</a:t>
            </a:r>
            <a:r>
              <a:rPr lang="en-US" altLang="ja-JP" dirty="0">
                <a:latin typeface="Gill Sans MT" charset="0"/>
              </a:rPr>
              <a:t>summarize</a:t>
            </a:r>
            <a:r>
              <a:rPr lang="ja-JP" altLang="en-US" dirty="0">
                <a:latin typeface="Gill Sans MT" charset="0"/>
              </a:rPr>
              <a:t>”</a:t>
            </a:r>
            <a:r>
              <a:rPr lang="en-US" altLang="ja-JP" dirty="0">
                <a:latin typeface="Gill Sans MT" charset="0"/>
              </a:rPr>
              <a:t> distances  to nets in own area, advertise to other Area Border routers.</a:t>
            </a:r>
          </a:p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backbone routers:</a:t>
            </a:r>
            <a:r>
              <a:rPr lang="en-US" dirty="0">
                <a:latin typeface="Gill Sans MT" charset="0"/>
              </a:rPr>
              <a:t> run OSPF routing limited to backbone.</a:t>
            </a:r>
          </a:p>
          <a:p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boundary routers:</a:t>
            </a:r>
            <a:r>
              <a:rPr lang="en-US" dirty="0">
                <a:latin typeface="Gill Sans MT" charset="0"/>
              </a:rPr>
              <a:t> connect to other AS</a:t>
            </a:r>
            <a:r>
              <a:rPr lang="ja-JP" altLang="en-US" dirty="0" smtClean="0">
                <a:latin typeface="Gill Sans MT" charset="0"/>
              </a:rPr>
              <a:t>’</a:t>
            </a:r>
            <a:r>
              <a:rPr lang="en-US" altLang="ja-JP" dirty="0" err="1" smtClean="0">
                <a:latin typeface="Gill Sans MT" charset="0"/>
              </a:rPr>
              <a:t>es</a:t>
            </a:r>
            <a:r>
              <a:rPr lang="en-US" altLang="ja-JP" dirty="0">
                <a:latin typeface="Gill Sans MT" charset="0"/>
              </a:rPr>
              <a:t>.</a:t>
            </a:r>
            <a:endParaRPr lang="en-US" altLang="ja-JP" sz="2400" dirty="0">
              <a:latin typeface="Gill Sans MT" charset="0"/>
            </a:endParaRPr>
          </a:p>
          <a:p>
            <a:endParaRPr lang="en-US" sz="2400" dirty="0">
              <a:latin typeface="Gill Sans MT" charset="0"/>
            </a:endParaRPr>
          </a:p>
        </p:txBody>
      </p:sp>
      <p:sp>
        <p:nvSpPr>
          <p:cNvPr id="115717" name="Rectangle 5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Hierarchical OSPF</a:t>
            </a:r>
          </a:p>
        </p:txBody>
      </p:sp>
      <p:pic>
        <p:nvPicPr>
          <p:cNvPr id="160773" name="Picture 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41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445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CC0000"/>
                </a:solidFill>
              </a:rPr>
              <a:t>5.4 routing among </a:t>
            </a:r>
            <a:r>
              <a:rPr lang="en-US" sz="2400" dirty="0">
                <a:solidFill>
                  <a:srgbClr val="CC0000"/>
                </a:solidFill>
              </a:rPr>
              <a:t>the ISPs: B</a:t>
            </a:r>
            <a:r>
              <a:rPr lang="en-US" sz="2400" dirty="0" smtClean="0">
                <a:solidFill>
                  <a:srgbClr val="CC0000"/>
                </a:solidFill>
              </a:rPr>
              <a:t>GP</a:t>
            </a:r>
            <a:endParaRPr lang="en-US" sz="2400" dirty="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000000"/>
                </a:solidFill>
              </a:rPr>
              <a:t>5.6 </a:t>
            </a:r>
            <a:r>
              <a:rPr lang="en-US" sz="2400" dirty="0">
                <a:solidFill>
                  <a:srgbClr val="000000"/>
                </a:solidFill>
              </a:rPr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42</a:t>
            </a:fld>
            <a:endParaRPr lang="en-US" sz="1200" dirty="0">
              <a:latin typeface="Tahoma" charset="0"/>
            </a:endParaRPr>
          </a:p>
        </p:txBody>
      </p:sp>
      <p:sp>
        <p:nvSpPr>
          <p:cNvPr id="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6046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5" name="Picture 4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8" y="101441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>
                <a:latin typeface="Gill Sans MT" charset="0"/>
              </a:rPr>
              <a:t>Internet inter-AS routing: BGP</a:t>
            </a:r>
            <a:endParaRPr lang="en-US" sz="3200">
              <a:latin typeface="Gill Sans MT" charset="0"/>
            </a:endParaRPr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22400"/>
            <a:ext cx="7772400" cy="4927600"/>
          </a:xfrm>
        </p:spPr>
        <p:txBody>
          <a:bodyPr/>
          <a:lstStyle/>
          <a:p>
            <a:pPr marL="381000" indent="-381000"/>
            <a:r>
              <a:rPr lang="en-US" dirty="0">
                <a:solidFill>
                  <a:srgbClr val="CC0000"/>
                </a:solidFill>
                <a:latin typeface="Gill Sans MT" charset="0"/>
              </a:rPr>
              <a:t>BGP (Border Gateway Protocol):</a:t>
            </a:r>
            <a:r>
              <a:rPr lang="en-US" dirty="0">
                <a:latin typeface="Gill Sans MT" charset="0"/>
              </a:rPr>
              <a:t> </a:t>
            </a:r>
            <a:r>
              <a:rPr lang="en-US" i="1" dirty="0">
                <a:latin typeface="Gill Sans MT" charset="0"/>
              </a:rPr>
              <a:t>the</a:t>
            </a:r>
            <a:r>
              <a:rPr lang="en-US" dirty="0">
                <a:latin typeface="Gill Sans MT" charset="0"/>
              </a:rPr>
              <a:t> de facto inter-domain routing protocol</a:t>
            </a:r>
          </a:p>
          <a:p>
            <a:pPr marL="800100" lvl="1" indent="-342900"/>
            <a:r>
              <a:rPr lang="ja-JP" altLang="en-US" dirty="0">
                <a:latin typeface="Gill Sans MT" charset="0"/>
              </a:rPr>
              <a:t>“</a:t>
            </a:r>
            <a:r>
              <a:rPr lang="en-US" altLang="ja-JP" dirty="0">
                <a:latin typeface="Gill Sans MT" charset="0"/>
              </a:rPr>
              <a:t>glue that holds the Internet together</a:t>
            </a:r>
            <a:r>
              <a:rPr lang="ja-JP" altLang="en-US" dirty="0">
                <a:latin typeface="Gill Sans MT" charset="0"/>
              </a:rPr>
              <a:t>”</a:t>
            </a:r>
            <a:endParaRPr lang="en-US" altLang="ja-JP" dirty="0">
              <a:latin typeface="Gill Sans MT" charset="0"/>
            </a:endParaRPr>
          </a:p>
          <a:p>
            <a:pPr marL="381000" indent="-381000"/>
            <a:r>
              <a:rPr lang="en-US" dirty="0">
                <a:latin typeface="Gill Sans MT" charset="0"/>
              </a:rPr>
              <a:t>BGP provides each AS a means to:</a:t>
            </a:r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  <a:latin typeface="Gill Sans MT" charset="0"/>
              </a:rPr>
              <a:t>eBGP:</a:t>
            </a:r>
            <a:r>
              <a:rPr lang="en-US" dirty="0">
                <a:latin typeface="Gill Sans MT" charset="0"/>
              </a:rPr>
              <a:t> obtain subnet reachability information from neighboring </a:t>
            </a:r>
            <a:r>
              <a:rPr lang="en-US" dirty="0" err="1" smtClean="0">
                <a:latin typeface="Gill Sans MT" charset="0"/>
              </a:rPr>
              <a:t>ASes</a:t>
            </a:r>
            <a:endParaRPr lang="en-US" dirty="0">
              <a:latin typeface="Gill Sans MT" charset="0"/>
            </a:endParaRPr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  <a:latin typeface="Gill Sans MT" charset="0"/>
              </a:rPr>
              <a:t>iBGP:</a:t>
            </a:r>
            <a:r>
              <a:rPr lang="en-US" dirty="0">
                <a:latin typeface="Gill Sans MT" charset="0"/>
              </a:rPr>
              <a:t> propagate reachability information to all AS-internal routers.</a:t>
            </a:r>
          </a:p>
          <a:p>
            <a:pPr marL="800100" lvl="1" indent="-342900"/>
            <a:r>
              <a:rPr lang="en-US" dirty="0">
                <a:latin typeface="Gill Sans MT" charset="0"/>
              </a:rPr>
              <a:t>determine </a:t>
            </a:r>
            <a:r>
              <a:rPr lang="ja-JP" altLang="en-US" dirty="0">
                <a:latin typeface="Gill Sans MT" charset="0"/>
              </a:rPr>
              <a:t>“</a:t>
            </a:r>
            <a:r>
              <a:rPr lang="en-US" altLang="ja-JP" dirty="0">
                <a:latin typeface="Gill Sans MT" charset="0"/>
              </a:rPr>
              <a:t>good</a:t>
            </a:r>
            <a:r>
              <a:rPr lang="ja-JP" altLang="en-US" dirty="0">
                <a:latin typeface="Gill Sans MT" charset="0"/>
              </a:rPr>
              <a:t>”</a:t>
            </a:r>
            <a:r>
              <a:rPr lang="en-US" altLang="ja-JP" dirty="0">
                <a:latin typeface="Gill Sans MT" charset="0"/>
              </a:rPr>
              <a:t> routes to other networks based on reachability information and </a:t>
            </a:r>
            <a:r>
              <a:rPr lang="en-US" altLang="ja-JP" i="1" dirty="0" smtClean="0">
                <a:solidFill>
                  <a:srgbClr val="000090"/>
                </a:solidFill>
                <a:latin typeface="Gill Sans MT" charset="0"/>
              </a:rPr>
              <a:t>policy</a:t>
            </a:r>
            <a:endParaRPr lang="en-US" altLang="ja-JP" dirty="0">
              <a:solidFill>
                <a:srgbClr val="000090"/>
              </a:solidFill>
              <a:latin typeface="Gill Sans MT" charset="0"/>
            </a:endParaRPr>
          </a:p>
          <a:p>
            <a:pPr marL="381000" indent="-381000"/>
            <a:r>
              <a:rPr lang="en-US" dirty="0">
                <a:latin typeface="Gill Sans MT" charset="0"/>
              </a:rPr>
              <a:t>allows subnet to advertise its existence to rest of Internet: </a:t>
            </a:r>
            <a:r>
              <a:rPr lang="ja-JP" altLang="en-US" i="1" dirty="0">
                <a:solidFill>
                  <a:srgbClr val="000099"/>
                </a:solidFill>
                <a:latin typeface="Gill Sans MT" charset="0"/>
              </a:rPr>
              <a:t>“</a:t>
            </a:r>
            <a:r>
              <a:rPr lang="en-US" altLang="ja-JP" i="1" dirty="0">
                <a:solidFill>
                  <a:srgbClr val="000099"/>
                </a:solidFill>
                <a:latin typeface="Gill Sans MT" charset="0"/>
              </a:rPr>
              <a:t>I am here</a:t>
            </a:r>
            <a:r>
              <a:rPr lang="ja-JP" altLang="en-US" i="1" dirty="0">
                <a:solidFill>
                  <a:srgbClr val="000099"/>
                </a:solidFill>
                <a:latin typeface="Gill Sans MT" charset="0"/>
              </a:rPr>
              <a:t>”</a:t>
            </a:r>
            <a:endParaRPr lang="en-US" i="1" dirty="0">
              <a:solidFill>
                <a:srgbClr val="000099"/>
              </a:solidFill>
              <a:latin typeface="Gill Sans MT" charset="0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43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7733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eBGP, iBGP connections</a:t>
            </a:r>
            <a:endParaRPr lang="en-US" dirty="0"/>
          </a:p>
        </p:txBody>
      </p:sp>
      <p:grpSp>
        <p:nvGrpSpPr>
          <p:cNvPr id="283" name="Group 282"/>
          <p:cNvGrpSpPr/>
          <p:nvPr/>
        </p:nvGrpSpPr>
        <p:grpSpPr>
          <a:xfrm>
            <a:off x="3374823" y="4578799"/>
            <a:ext cx="2923580" cy="635979"/>
            <a:chOff x="7493868" y="5383138"/>
            <a:chExt cx="2923580" cy="635979"/>
          </a:xfrm>
        </p:grpSpPr>
        <p:cxnSp>
          <p:nvCxnSpPr>
            <p:cNvPr id="273" name="Straight Connector 272"/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4" name="Straight Connector 273"/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81" name="TextBox 280"/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CC0000"/>
                  </a:solidFill>
                </a:rPr>
                <a:t>eBGP connectivity</a:t>
              </a:r>
              <a:endParaRPr lang="en-US" dirty="0">
                <a:solidFill>
                  <a:srgbClr val="CC0000"/>
                </a:solidFill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8372607" y="5649785"/>
              <a:ext cx="19928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90"/>
                  </a:solidFill>
                </a:rPr>
                <a:t>iBGP connectivity</a:t>
              </a:r>
              <a:endParaRPr lang="en-US" dirty="0">
                <a:solidFill>
                  <a:srgbClr val="000090"/>
                </a:solidFill>
              </a:endParaRPr>
            </a:p>
          </p:txBody>
        </p:sp>
      </p:grpSp>
      <p:sp>
        <p:nvSpPr>
          <p:cNvPr id="135" name="Freeform 2"/>
          <p:cNvSpPr>
            <a:spLocks/>
          </p:cNvSpPr>
          <p:nvPr/>
        </p:nvSpPr>
        <p:spPr bwMode="auto">
          <a:xfrm>
            <a:off x="558931" y="2655625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1697092" y="2806487"/>
            <a:ext cx="565150" cy="369332"/>
            <a:chOff x="1736090" y="2873352"/>
            <a:chExt cx="565150" cy="369332"/>
          </a:xfrm>
        </p:grpSpPr>
        <p:grpSp>
          <p:nvGrpSpPr>
            <p:cNvPr id="2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" name="Oval 2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8" name="Rectangle 2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" name="Straight Connector 33"/>
              <p:cNvCxnSpPr>
                <a:endCxn id="2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" name="Group 71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69" name="Oval 68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1b</a:t>
                </a:r>
                <a:endParaRPr lang="en-US" dirty="0"/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1701322" y="4027804"/>
            <a:ext cx="565150" cy="369332"/>
            <a:chOff x="1736090" y="2873352"/>
            <a:chExt cx="565150" cy="369332"/>
          </a:xfrm>
        </p:grpSpPr>
        <p:grpSp>
          <p:nvGrpSpPr>
            <p:cNvPr id="7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79" name="Oval 7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6" name="Straight Connector 85"/>
              <p:cNvCxnSpPr>
                <a:endCxn id="8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Group 7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77" name="Oval 7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1d</a:t>
                </a:r>
                <a:endParaRPr lang="en-US" dirty="0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562808" y="3418207"/>
            <a:ext cx="565150" cy="369332"/>
            <a:chOff x="1736090" y="2873352"/>
            <a:chExt cx="565150" cy="369332"/>
          </a:xfrm>
        </p:grpSpPr>
        <p:grpSp>
          <p:nvGrpSpPr>
            <p:cNvPr id="8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93" name="Oval 9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0" name="Straight Connector 99"/>
              <p:cNvCxnSpPr>
                <a:endCxn id="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91" name="Oval 9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1c</a:t>
                </a:r>
                <a:endParaRPr lang="en-US" dirty="0"/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794333" y="3411854"/>
            <a:ext cx="565150" cy="369332"/>
            <a:chOff x="1736090" y="2873352"/>
            <a:chExt cx="565150" cy="369332"/>
          </a:xfrm>
        </p:grpSpPr>
        <p:grpSp>
          <p:nvGrpSpPr>
            <p:cNvPr id="103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07" name="Oval 10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8" name="Rectangle 10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4" name="Straight Connector 113"/>
              <p:cNvCxnSpPr>
                <a:endCxn id="10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4" name="Group 103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05" name="Oval 104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1a</a:t>
                </a:r>
                <a:endParaRPr lang="en-US" dirty="0"/>
              </a:p>
            </p:txBody>
          </p:sp>
        </p:grpSp>
      </p:grpSp>
      <p:cxnSp>
        <p:nvCxnSpPr>
          <p:cNvPr id="117" name="Straight Connector 116"/>
          <p:cNvCxnSpPr>
            <a:stCxn id="66" idx="2"/>
            <a:endCxn id="78" idx="0"/>
          </p:cNvCxnSpPr>
          <p:nvPr/>
        </p:nvCxnSpPr>
        <p:spPr bwMode="auto">
          <a:xfrm>
            <a:off x="1952075" y="3175819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8" name="Straight Connector 117"/>
          <p:cNvCxnSpPr/>
          <p:nvPr/>
        </p:nvCxnSpPr>
        <p:spPr bwMode="auto">
          <a:xfrm>
            <a:off x="1368479" y="3581756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1" name="Straight Connector 120"/>
          <p:cNvCxnSpPr>
            <a:stCxn id="27" idx="7"/>
          </p:cNvCxnSpPr>
          <p:nvPr/>
        </p:nvCxnSpPr>
        <p:spPr bwMode="auto">
          <a:xfrm>
            <a:off x="2179710" y="3087612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4" name="Straight Connector 123"/>
          <p:cNvCxnSpPr/>
          <p:nvPr/>
        </p:nvCxnSpPr>
        <p:spPr bwMode="auto">
          <a:xfrm>
            <a:off x="1261075" y="3719439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H="1">
            <a:off x="2157044" y="3716677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3" name="Straight Connector 132"/>
          <p:cNvCxnSpPr/>
          <p:nvPr/>
        </p:nvCxnSpPr>
        <p:spPr bwMode="auto">
          <a:xfrm flipH="1">
            <a:off x="1248555" y="3100081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37" name="Group 136"/>
          <p:cNvGrpSpPr/>
          <p:nvPr/>
        </p:nvGrpSpPr>
        <p:grpSpPr>
          <a:xfrm>
            <a:off x="3167773" y="1871068"/>
            <a:ext cx="2712783" cy="1853712"/>
            <a:chOff x="-2170772" y="2784954"/>
            <a:chExt cx="2712783" cy="1853712"/>
          </a:xfrm>
        </p:grpSpPr>
        <p:sp>
          <p:nvSpPr>
            <p:cNvPr id="138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8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93" name="Oval 19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94" name="Rectangle 19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96" name="Freeform 19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" name="Freeform 19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8" name="Freeform 19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9" name="Freeform 19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00" name="Straight Connector 199"/>
                  <p:cNvCxnSpPr>
                    <a:endCxn id="19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1" name="Straight Connector 20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90" name="Group 18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91" name="Oval 19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92" name="TextBox 19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41" name="Group 140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7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80" name="Oval 17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81" name="Rectangle 18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2" name="Oval 18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" name="Freeform 18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Freeform 18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" name="Freeform 18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/>
                  <p:cNvCxnSpPr>
                    <a:endCxn id="18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8" name="Straight Connector 18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7" name="Group 176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78" name="Oval 17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TextBox 178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42" name="Group 141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6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67" name="Oval 16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68" name="Rectangle 16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9" name="Oval 16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1" name="Freeform 17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" name="Freeform 17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3" name="Freeform 17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74" name="Straight Connector 173"/>
                  <p:cNvCxnSpPr>
                    <a:endCxn id="16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4" name="Group 163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165" name="Oval 16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" name="TextBox 165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43" name="Group 142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50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54" name="Oval 153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5" name="Rectangle 154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7" name="Freeform 156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" name="Freeform 157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" name="Freeform 158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0" name="Freeform 159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1" name="Straight Connector 160"/>
                  <p:cNvCxnSpPr>
                    <a:endCxn id="15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" name="Group 150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52" name="Oval 151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TextBox 152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144" name="Straight Connector 143"/>
              <p:cNvCxnSpPr>
                <a:stCxn id="192" idx="2"/>
                <a:endCxn id="179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Straight Connector 144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Straight Connector 145"/>
              <p:cNvCxnSpPr>
                <a:stCxn id="193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Straight Connector 146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Straight Connector 147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Straight Connector 148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202" name="Group 201"/>
          <p:cNvGrpSpPr/>
          <p:nvPr/>
        </p:nvGrpSpPr>
        <p:grpSpPr>
          <a:xfrm>
            <a:off x="5839067" y="2689747"/>
            <a:ext cx="2712783" cy="1853712"/>
            <a:chOff x="-2170772" y="2784954"/>
            <a:chExt cx="2712783" cy="1853712"/>
          </a:xfrm>
        </p:grpSpPr>
        <p:sp>
          <p:nvSpPr>
            <p:cNvPr id="203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54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8" name="Oval 257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9" name="Rectangle 258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0" name="Oval 259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61" name="Freeform 260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2" name="Freeform 261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3" name="Freeform 262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4" name="Freeform 263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5" name="Straight Connector 264"/>
                  <p:cNvCxnSpPr>
                    <a:endCxn id="26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Straight Connector 265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5" name="Group 254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6" name="Oval 255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7" name="TextBox 256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3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6" name="Group 205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1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45" name="Oval 244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7" name="Oval 246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8" name="Freeform 247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9" name="Freeform 248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Freeform 249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1" name="Freeform 250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/>
                  <p:cNvCxnSpPr>
                    <a:endCxn id="247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2" name="Group 241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43" name="Oval 242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" name="TextBox 243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3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7" name="Group 206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2" name="Oval 23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33" name="Rectangle 23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Oval 23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35" name="Freeform 23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6" name="Freeform 23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7" name="Freeform 23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8" name="Freeform 23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9" name="Straight Connector 238"/>
                  <p:cNvCxnSpPr>
                    <a:endCxn id="23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9" name="Group 228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30" name="Oval 22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1" name="TextBox 230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3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8" name="Group 207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1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9" name="Oval 21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0" name="Rectangle 21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" name="Oval 22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4" name="Freeform 22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6" name="Straight Connector 225"/>
                  <p:cNvCxnSpPr>
                    <a:endCxn id="22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6" name="Group 21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7" name="Oval 21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8" name="TextBox 21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3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9" name="Straight Connector 208"/>
              <p:cNvCxnSpPr>
                <a:stCxn id="257" idx="2"/>
                <a:endCxn id="244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0" name="Straight Connector 209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1" name="Straight Connector 210"/>
              <p:cNvCxnSpPr>
                <a:stCxn id="258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2" name="Straight Connector 211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3" name="Straight Connector 212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" name="Straight Connector 213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268" name="Straight Connector 267"/>
          <p:cNvCxnSpPr/>
          <p:nvPr/>
        </p:nvCxnSpPr>
        <p:spPr bwMode="auto">
          <a:xfrm flipH="1">
            <a:off x="3020975" y="2930574"/>
            <a:ext cx="495463" cy="49545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0" name="Straight Connector 269"/>
          <p:cNvCxnSpPr>
            <a:endCxn id="167" idx="7"/>
          </p:cNvCxnSpPr>
          <p:nvPr/>
        </p:nvCxnSpPr>
        <p:spPr bwMode="auto">
          <a:xfrm flipH="1" flipV="1">
            <a:off x="5654268" y="2914775"/>
            <a:ext cx="498946" cy="57389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76" name="TextBox 275"/>
          <p:cNvSpPr txBox="1"/>
          <p:nvPr/>
        </p:nvSpPr>
        <p:spPr>
          <a:xfrm>
            <a:off x="4235227" y="383336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906520" y="458957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1625604" y="453376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1</a:t>
            </a:r>
            <a:endParaRPr lang="en-US" sz="2000" dirty="0">
              <a:solidFill>
                <a:srgbClr val="000090"/>
              </a:solidFill>
            </a:endParaRPr>
          </a:p>
        </p:txBody>
      </p:sp>
      <p:pic>
        <p:nvPicPr>
          <p:cNvPr id="286" name="Picture 4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8" y="1074881"/>
            <a:ext cx="5790370" cy="134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44</a:t>
            </a:fld>
            <a:endParaRPr lang="en-US" sz="1200" dirty="0">
              <a:latin typeface="Tahoma" charset="0"/>
            </a:endParaRPr>
          </a:p>
        </p:txBody>
      </p:sp>
      <p:sp>
        <p:nvSpPr>
          <p:cNvPr id="26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020408" y="2368720"/>
            <a:ext cx="6345022" cy="3959125"/>
            <a:chOff x="1020408" y="2368720"/>
            <a:chExt cx="6345022" cy="3959125"/>
          </a:xfrm>
        </p:grpSpPr>
        <p:grpSp>
          <p:nvGrpSpPr>
            <p:cNvPr id="4" name="Group 3"/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271" name="Group 270"/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80" name="Oval 27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7" name="Rectangle 28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9" name="Freeform 28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0" name="Freeform 28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1" name="Freeform 29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Freeform 29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3" name="Straight Connector 292"/>
                  <p:cNvCxnSpPr>
                    <a:endCxn id="28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4" name="Straight Connector 29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5" name="Group 274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TextBox 27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sp>
            <p:nvSpPr>
              <p:cNvPr id="3" name="Oval 2"/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6" name="Oval 295"/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7" name="Oval 296"/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∂</a:t>
                </a:r>
                <a:endParaRPr lang="en-US" dirty="0"/>
              </a:p>
            </p:txBody>
          </p:sp>
          <p:sp>
            <p:nvSpPr>
              <p:cNvPr id="298" name="Oval 297"/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∂</a:t>
                </a:r>
                <a:endParaRPr lang="en-US" dirty="0"/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2018143" y="5692792"/>
              <a:ext cx="53472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gateway routers run both eBGP and iBGP </a:t>
              </a:r>
              <a:r>
                <a:rPr lang="en-US" dirty="0" err="1" smtClean="0"/>
                <a:t>protools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70783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basics</a:t>
            </a: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79438" y="2478283"/>
            <a:ext cx="8505825" cy="1234021"/>
          </a:xfrm>
        </p:spPr>
        <p:txBody>
          <a:bodyPr/>
          <a:lstStyle/>
          <a:p>
            <a:pPr marL="282575" indent="-282575"/>
            <a:r>
              <a:rPr lang="en-US" sz="2400" dirty="0">
                <a:latin typeface="Gill Sans MT" charset="0"/>
              </a:rPr>
              <a:t>when AS3 </a:t>
            </a:r>
            <a:r>
              <a:rPr lang="en-US" sz="2400" dirty="0" smtClean="0">
                <a:latin typeface="Gill Sans MT" charset="0"/>
              </a:rPr>
              <a:t>gateway router 3a advertises path </a:t>
            </a:r>
            <a:r>
              <a:rPr lang="en-US" sz="2200" dirty="0" smtClean="0">
                <a:solidFill>
                  <a:srgbClr val="CC0000"/>
                </a:solidFill>
                <a:latin typeface="Gill Sans MT" charset="0"/>
              </a:rPr>
              <a:t>AS3,X </a:t>
            </a:r>
            <a:r>
              <a:rPr lang="en-US" sz="2400" dirty="0">
                <a:latin typeface="Gill Sans MT" charset="0"/>
              </a:rPr>
              <a:t>to </a:t>
            </a:r>
            <a:r>
              <a:rPr lang="en-US" sz="2400" dirty="0" smtClean="0">
                <a:latin typeface="Gill Sans MT" charset="0"/>
              </a:rPr>
              <a:t>AS2 gateway router 2c:</a:t>
            </a:r>
            <a:endParaRPr lang="en-US" sz="2400" dirty="0">
              <a:latin typeface="Gill Sans MT" charset="0"/>
            </a:endParaRPr>
          </a:p>
          <a:p>
            <a:pPr marL="685800" lvl="1" indent="-228600"/>
            <a:r>
              <a:rPr lang="en-US" dirty="0">
                <a:latin typeface="Gill Sans MT" charset="0"/>
              </a:rPr>
              <a:t>AS3 </a:t>
            </a: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promises</a:t>
            </a:r>
            <a:r>
              <a:rPr lang="en-US" dirty="0">
                <a:latin typeface="Gill Sans MT" charset="0"/>
              </a:rPr>
              <a:t> </a:t>
            </a:r>
            <a:r>
              <a:rPr lang="en-US" dirty="0" smtClean="0">
                <a:latin typeface="Gill Sans MT" charset="0"/>
              </a:rPr>
              <a:t>to AS2 it </a:t>
            </a:r>
            <a:r>
              <a:rPr lang="en-US" dirty="0">
                <a:latin typeface="Gill Sans MT" charset="0"/>
              </a:rPr>
              <a:t>will forward datagrams </a:t>
            </a:r>
            <a:r>
              <a:rPr lang="en-US" dirty="0" smtClean="0">
                <a:latin typeface="Gill Sans MT" charset="0"/>
              </a:rPr>
              <a:t>towards X</a:t>
            </a:r>
            <a:endParaRPr lang="en-US" dirty="0">
              <a:latin typeface="Gill Sans MT" charset="0"/>
            </a:endParaRPr>
          </a:p>
          <a:p>
            <a:pPr marL="0" indent="0"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162846" name="Rectangle 116"/>
          <p:cNvSpPr>
            <a:spLocks noChangeArrowheads="1"/>
          </p:cNvSpPr>
          <p:nvPr/>
        </p:nvSpPr>
        <p:spPr bwMode="auto">
          <a:xfrm>
            <a:off x="554038" y="1069976"/>
            <a:ext cx="8505825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BGP session:</a:t>
            </a:r>
            <a:r>
              <a:rPr lang="en-US" sz="2400" dirty="0">
                <a:solidFill>
                  <a:srgbClr val="FF0000"/>
                </a:solidFill>
                <a:latin typeface="Gill Sans MT" charset="0"/>
              </a:rPr>
              <a:t> </a:t>
            </a:r>
            <a:r>
              <a:rPr lang="en-US" sz="2400" dirty="0">
                <a:latin typeface="Gill Sans MT" charset="0"/>
              </a:rPr>
              <a:t>two BGP routers (</a:t>
            </a:r>
            <a:r>
              <a:rPr lang="ja-JP" altLang="en-US" sz="2400" dirty="0">
                <a:latin typeface="Gill Sans MT" charset="0"/>
              </a:rPr>
              <a:t>“</a:t>
            </a:r>
            <a:r>
              <a:rPr lang="en-US" altLang="ja-JP" sz="2400" dirty="0">
                <a:latin typeface="Gill Sans MT" charset="0"/>
              </a:rPr>
              <a:t>peers</a:t>
            </a:r>
            <a:r>
              <a:rPr lang="ja-JP" altLang="en-US" sz="2400" dirty="0">
                <a:latin typeface="Gill Sans MT" charset="0"/>
              </a:rPr>
              <a:t>”</a:t>
            </a:r>
            <a:r>
              <a:rPr lang="en-US" altLang="ja-JP" sz="2400" dirty="0">
                <a:latin typeface="Gill Sans MT" charset="0"/>
              </a:rPr>
              <a:t>) exchange BGP </a:t>
            </a:r>
            <a:r>
              <a:rPr lang="en-US" altLang="ja-JP" sz="2400" dirty="0" smtClean="0">
                <a:latin typeface="Gill Sans MT" charset="0"/>
              </a:rPr>
              <a:t>messages over semi-permanent TCP connection:</a:t>
            </a:r>
            <a:endParaRPr lang="en-US" altLang="ja-JP" sz="2400" dirty="0">
              <a:latin typeface="Gill Sans MT" charset="0"/>
            </a:endParaRP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latin typeface="Gill Sans MT"/>
                <a:cs typeface="Gill Sans MT"/>
              </a:rPr>
              <a:t>advertising </a:t>
            </a:r>
            <a:r>
              <a:rPr lang="en-US" sz="2400" i="1" dirty="0">
                <a:solidFill>
                  <a:srgbClr val="CC0000"/>
                </a:solidFill>
                <a:latin typeface="Gill Sans MT"/>
                <a:cs typeface="Gill Sans MT"/>
              </a:rPr>
              <a:t>paths</a:t>
            </a: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 </a:t>
            </a:r>
            <a:r>
              <a:rPr lang="en-US" sz="2400" dirty="0">
                <a:latin typeface="Gill Sans MT"/>
                <a:cs typeface="Gill Sans MT"/>
              </a:rPr>
              <a:t>to different destination </a:t>
            </a:r>
            <a:r>
              <a:rPr lang="en-US" sz="2400" dirty="0" smtClean="0">
                <a:latin typeface="Gill Sans MT"/>
                <a:cs typeface="Gill Sans MT"/>
              </a:rPr>
              <a:t>network prefixes (BGP  is a </a:t>
            </a:r>
            <a:r>
              <a:rPr lang="ja-JP" altLang="en-US" sz="2400" dirty="0" smtClean="0">
                <a:latin typeface="Gill Sans MT"/>
                <a:cs typeface="Gill Sans MT"/>
              </a:rPr>
              <a:t>“</a:t>
            </a:r>
            <a:r>
              <a:rPr lang="en-US" altLang="ja-JP" sz="2400" dirty="0">
                <a:latin typeface="Gill Sans MT"/>
                <a:cs typeface="Gill Sans MT"/>
              </a:rPr>
              <a:t>path vector</a:t>
            </a:r>
            <a:r>
              <a:rPr lang="ja-JP" altLang="en-US" sz="2400" dirty="0">
                <a:latin typeface="Gill Sans MT"/>
                <a:cs typeface="Gill Sans MT"/>
              </a:rPr>
              <a:t>”</a:t>
            </a:r>
            <a:r>
              <a:rPr lang="en-US" altLang="ja-JP" sz="2400" dirty="0">
                <a:latin typeface="Gill Sans MT"/>
                <a:cs typeface="Gill Sans MT"/>
              </a:rPr>
              <a:t> </a:t>
            </a:r>
            <a:r>
              <a:rPr lang="en-US" altLang="ja-JP" sz="2400" dirty="0" smtClean="0">
                <a:latin typeface="Gill Sans MT"/>
                <a:cs typeface="Gill Sans MT"/>
              </a:rPr>
              <a:t>protocol)</a:t>
            </a:r>
            <a:endParaRPr lang="en-US" sz="2400" dirty="0">
              <a:solidFill>
                <a:srgbClr val="FF0000"/>
              </a:solidFill>
              <a:latin typeface="Gill Sans MT"/>
              <a:cs typeface="Gill Sans MT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00100"/>
            <a:ext cx="2553558" cy="20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401099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4938163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386990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400602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4899525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484064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499784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391114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29020" y="412182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497275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8" name="Group 117"/>
          <p:cNvGrpSpPr>
            <a:grpSpLocks/>
          </p:cNvGrpSpPr>
          <p:nvPr/>
        </p:nvGrpSpPr>
        <p:grpSpPr bwMode="auto">
          <a:xfrm>
            <a:off x="5713440" y="4938746"/>
            <a:ext cx="2590803" cy="1117600"/>
            <a:chOff x="2244" y="2236"/>
            <a:chExt cx="1632" cy="704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2089" y="2391"/>
              <a:ext cx="484" cy="174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2325" y="2614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BGP </a:t>
              </a:r>
              <a:r>
                <a:rPr lang="en-US" sz="1600" i="1" dirty="0" smtClean="0">
                  <a:solidFill>
                    <a:srgbClr val="CC0000"/>
                  </a:solidFill>
                </a:rPr>
                <a:t>advertisement:</a:t>
              </a:r>
            </a:p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 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2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45</a:t>
            </a:fld>
            <a:endParaRPr lang="en-US" sz="1200" dirty="0">
              <a:latin typeface="Tahoma" charset="0"/>
            </a:endParaRPr>
          </a:p>
        </p:txBody>
      </p:sp>
      <p:sp>
        <p:nvSpPr>
          <p:cNvPr id="32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945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2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1508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Path attributes and BGP routes</a:t>
            </a:r>
          </a:p>
        </p:txBody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6725" y="1422400"/>
            <a:ext cx="8247063" cy="4648200"/>
          </a:xfrm>
        </p:spPr>
        <p:txBody>
          <a:bodyPr/>
          <a:lstStyle/>
          <a:p>
            <a:r>
              <a:rPr lang="en-US" dirty="0">
                <a:latin typeface="Gill Sans MT" charset="0"/>
              </a:rPr>
              <a:t>advertised prefix includes BGP attributes </a:t>
            </a:r>
          </a:p>
          <a:p>
            <a:pPr lvl="1"/>
            <a:r>
              <a:rPr lang="en-US" dirty="0">
                <a:latin typeface="Gill Sans MT" charset="0"/>
              </a:rPr>
              <a:t>prefix + attributes = </a:t>
            </a:r>
            <a:r>
              <a:rPr lang="ja-JP" altLang="en-US" dirty="0">
                <a:latin typeface="Gill Sans MT" charset="0"/>
              </a:rPr>
              <a:t>“</a:t>
            </a:r>
            <a:r>
              <a:rPr lang="en-US" altLang="ja-JP" dirty="0">
                <a:latin typeface="Gill Sans MT" charset="0"/>
              </a:rPr>
              <a:t>route</a:t>
            </a:r>
            <a:r>
              <a:rPr lang="ja-JP" altLang="en-US" dirty="0">
                <a:latin typeface="Gill Sans MT" charset="0"/>
              </a:rPr>
              <a:t>”</a:t>
            </a:r>
            <a:endParaRPr lang="en-US" altLang="ja-JP" dirty="0">
              <a:latin typeface="Gill Sans MT" charset="0"/>
            </a:endParaRPr>
          </a:p>
          <a:p>
            <a:r>
              <a:rPr lang="en-US" dirty="0">
                <a:latin typeface="Gill Sans MT" charset="0"/>
              </a:rPr>
              <a:t>two important attributes:</a:t>
            </a:r>
          </a:p>
          <a:p>
            <a:pPr lvl="1"/>
            <a:r>
              <a:rPr lang="en-US" dirty="0">
                <a:solidFill>
                  <a:srgbClr val="000090"/>
                </a:solidFill>
                <a:latin typeface="Gill Sans MT" charset="0"/>
              </a:rPr>
              <a:t>AS-PATH: </a:t>
            </a:r>
            <a:r>
              <a:rPr lang="en-US" dirty="0" smtClean="0">
                <a:latin typeface="Gill Sans MT" charset="0"/>
              </a:rPr>
              <a:t>list of </a:t>
            </a:r>
            <a:r>
              <a:rPr lang="en-US" dirty="0" err="1" smtClean="0">
                <a:latin typeface="Gill Sans MT" charset="0"/>
              </a:rPr>
              <a:t>ASes</a:t>
            </a:r>
            <a:r>
              <a:rPr lang="en-US" dirty="0" smtClean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through which prefix advertisement has </a:t>
            </a:r>
            <a:r>
              <a:rPr lang="en-US" dirty="0" smtClean="0">
                <a:latin typeface="Gill Sans MT" charset="0"/>
              </a:rPr>
              <a:t>passed</a:t>
            </a:r>
            <a:endParaRPr lang="en-US" dirty="0">
              <a:latin typeface="Gill Sans MT" charset="0"/>
            </a:endParaRPr>
          </a:p>
          <a:p>
            <a:pPr lvl="1"/>
            <a:r>
              <a:rPr lang="en-US" dirty="0">
                <a:solidFill>
                  <a:srgbClr val="000090"/>
                </a:solidFill>
                <a:latin typeface="Gill Sans MT" charset="0"/>
              </a:rPr>
              <a:t>NEXT-HOP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:</a:t>
            </a:r>
            <a:r>
              <a:rPr lang="en-US" dirty="0">
                <a:latin typeface="Gill Sans MT" charset="0"/>
              </a:rPr>
              <a:t> indicates specific internal-AS router to next-hop </a:t>
            </a:r>
            <a:r>
              <a:rPr lang="en-US" dirty="0" smtClean="0">
                <a:latin typeface="Gill Sans MT" charset="0"/>
              </a:rPr>
              <a:t>AS</a:t>
            </a:r>
            <a:endParaRPr lang="en-US" dirty="0">
              <a:latin typeface="Gill Sans MT" charset="0"/>
            </a:endParaRPr>
          </a:p>
          <a:p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Policy-based routing:</a:t>
            </a:r>
          </a:p>
          <a:p>
            <a:pPr lvl="1"/>
            <a:r>
              <a:rPr lang="en-US" dirty="0" smtClean="0">
                <a:latin typeface="Gill Sans MT" charset="0"/>
              </a:rPr>
              <a:t>gateway receiving </a:t>
            </a:r>
            <a:r>
              <a:rPr lang="en-US" dirty="0">
                <a:latin typeface="Gill Sans MT" charset="0"/>
              </a:rPr>
              <a:t>route advertisement uses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import policy</a:t>
            </a:r>
            <a:r>
              <a:rPr lang="en-US" i="1" dirty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to accept/</a:t>
            </a:r>
            <a:r>
              <a:rPr lang="en-US" dirty="0" smtClean="0">
                <a:latin typeface="Gill Sans MT" charset="0"/>
              </a:rPr>
              <a:t>decline path (e.g., never route through AS Y).</a:t>
            </a:r>
          </a:p>
          <a:p>
            <a:pPr lvl="1"/>
            <a:r>
              <a:rPr lang="en-US" dirty="0" smtClean="0">
                <a:latin typeface="Gill Sans MT" charset="0"/>
              </a:rPr>
              <a:t>AS policy also determines whether to </a:t>
            </a:r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advertise</a:t>
            </a:r>
            <a:r>
              <a:rPr lang="en-US" dirty="0" smtClean="0">
                <a:latin typeface="Gill Sans MT" charset="0"/>
              </a:rPr>
              <a:t> path to other other neighboring </a:t>
            </a:r>
            <a:r>
              <a:rPr lang="en-US" dirty="0" err="1" smtClean="0">
                <a:latin typeface="Gill Sans MT" charset="0"/>
              </a:rPr>
              <a:t>ASes</a:t>
            </a:r>
            <a:endParaRPr lang="en-US" dirty="0">
              <a:latin typeface="Gill Sans MT" charset="0"/>
            </a:endParaRPr>
          </a:p>
          <a:p>
            <a:pPr lvl="1"/>
            <a:endParaRPr lang="en-US" dirty="0">
              <a:latin typeface="Gill Sans MT" charset="0"/>
            </a:endParaRPr>
          </a:p>
        </p:txBody>
      </p:sp>
      <p:pic>
        <p:nvPicPr>
          <p:cNvPr id="164869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99377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46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8570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BGP </a:t>
            </a:r>
            <a:r>
              <a:rPr lang="en-US" dirty="0" smtClean="0">
                <a:cs typeface="+mj-cs"/>
              </a:rPr>
              <a:t>path advertisement</a:t>
            </a:r>
            <a:endParaRPr lang="en-US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99869" y="4977429"/>
            <a:ext cx="8505825" cy="845038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 smtClean="0">
                <a:latin typeface="Gill Sans MT" charset="0"/>
              </a:rPr>
              <a:t>Based on AS2 policy, AS2 router 2c accepts path AS3,X, propagates (via iBGP) to all AS2 routers</a:t>
            </a:r>
          </a:p>
          <a:p>
            <a:endParaRPr lang="en-US" sz="2000" dirty="0">
              <a:latin typeface="Gill Sans MT" charset="0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5602043" cy="17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>
                <a:latin typeface="Gill Sans MT" charset="0"/>
              </a:rPr>
              <a:t>AS2 router 2c receives path advertisement </a:t>
            </a:r>
            <a:r>
              <a:rPr lang="en-US" sz="2000" dirty="0" smtClean="0">
                <a:solidFill>
                  <a:srgbClr val="CC0000"/>
                </a:solidFill>
                <a:latin typeface="Gill Sans MT" charset="0"/>
              </a:rPr>
              <a:t>AS3,X </a:t>
            </a:r>
            <a:r>
              <a:rPr lang="en-US" sz="2200" dirty="0" smtClean="0">
                <a:latin typeface="Gill Sans MT" charset="0"/>
              </a:rPr>
              <a:t>(via eBGP) from AS3 router 3a</a:t>
            </a:r>
            <a:endParaRPr lang="en-US" sz="2000" dirty="0">
              <a:latin typeface="Gill Sans MT" charset="0"/>
            </a:endParaRPr>
          </a:p>
        </p:txBody>
      </p:sp>
      <p:sp>
        <p:nvSpPr>
          <p:cNvPr id="328" name="Rectangle 4"/>
          <p:cNvSpPr txBox="1">
            <a:spLocks noChangeArrowheads="1"/>
          </p:cNvSpPr>
          <p:nvPr/>
        </p:nvSpPr>
        <p:spPr bwMode="auto">
          <a:xfrm>
            <a:off x="411594" y="5663719"/>
            <a:ext cx="8505825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>
                <a:latin typeface="Gill Sans MT" charset="0"/>
              </a:rPr>
              <a:t>Based on AS2 policy,  AS2 router 2a advertises (via eBGP)  path </a:t>
            </a:r>
            <a:r>
              <a:rPr lang="en-US" sz="2000" dirty="0" smtClean="0">
                <a:solidFill>
                  <a:srgbClr val="CC0000"/>
                </a:solidFill>
                <a:latin typeface="Gill Sans MT" charset="0"/>
              </a:rPr>
              <a:t>AS2, AS3, X  </a:t>
            </a:r>
            <a:r>
              <a:rPr lang="en-US" sz="2200" dirty="0" smtClean="0">
                <a:latin typeface="Gill Sans MT" charset="0"/>
              </a:rPr>
              <a:t> to AS</a:t>
            </a:r>
            <a:r>
              <a:rPr lang="en-US" sz="2200" dirty="0" smtClean="0">
                <a:latin typeface="Arial"/>
                <a:cs typeface="Arial"/>
              </a:rPr>
              <a:t>1</a:t>
            </a:r>
            <a:r>
              <a:rPr lang="en-US" sz="2200" dirty="0" smtClean="0">
                <a:latin typeface="Gill Sans MT" charset="0"/>
              </a:rPr>
              <a:t> router </a:t>
            </a:r>
            <a:r>
              <a:rPr lang="en-US" sz="2200" dirty="0" smtClean="0">
                <a:latin typeface="Arial"/>
                <a:cs typeface="Arial"/>
              </a:rPr>
              <a:t>1</a:t>
            </a:r>
            <a:r>
              <a:rPr lang="en-US" sz="2200" dirty="0" smtClean="0">
                <a:latin typeface="Gill Sans MT" charset="0"/>
              </a:rPr>
              <a:t>c</a:t>
            </a:r>
          </a:p>
          <a:p>
            <a:endParaRPr lang="en-US" sz="2000" dirty="0">
              <a:latin typeface="Gill Sans MT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052000" y="2820739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2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47</a:t>
            </a:fld>
            <a:endParaRPr lang="en-US" sz="1200" dirty="0">
              <a:latin typeface="Tahoma" charset="0"/>
            </a:endParaRPr>
          </a:p>
        </p:txBody>
      </p:sp>
      <p:sp>
        <p:nvSpPr>
          <p:cNvPr id="32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0358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3668" grpId="0" build="p"/>
      <p:bldP spid="326" grpId="0"/>
      <p:bldP spid="328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BGP </a:t>
            </a:r>
            <a:r>
              <a:rPr lang="en-US" dirty="0" smtClean="0">
                <a:cs typeface="+mj-cs"/>
              </a:rPr>
              <a:t>path advertisement</a:t>
            </a:r>
            <a:endParaRPr lang="en-US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38175" y="4742967"/>
            <a:ext cx="8505825" cy="551956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 smtClean="0">
                <a:latin typeface="Gill Sans MT" charset="0"/>
              </a:rPr>
              <a:t>AS</a:t>
            </a:r>
            <a:r>
              <a:rPr lang="en-US" sz="2200" dirty="0" smtClean="0">
                <a:latin typeface="Arial"/>
                <a:cs typeface="Arial"/>
              </a:rPr>
              <a:t>1</a:t>
            </a:r>
            <a:r>
              <a:rPr lang="en-US" sz="2200" dirty="0" smtClean="0">
                <a:latin typeface="Gill Sans MT" charset="0"/>
              </a:rPr>
              <a:t> gateway router</a:t>
            </a:r>
            <a:r>
              <a:rPr lang="en-US" sz="2200" dirty="0">
                <a:latin typeface="Arial"/>
                <a:cs typeface="Arial"/>
              </a:rPr>
              <a:t> </a:t>
            </a:r>
            <a:r>
              <a:rPr lang="en-US" sz="2200" dirty="0" smtClean="0">
                <a:latin typeface="Arial"/>
                <a:cs typeface="Arial"/>
              </a:rPr>
              <a:t>1c </a:t>
            </a:r>
            <a:r>
              <a:rPr lang="en-US" sz="2200" dirty="0" smtClean="0">
                <a:latin typeface="Gill Sans MT" charset="0"/>
              </a:rPr>
              <a:t>learns path </a:t>
            </a:r>
            <a:r>
              <a:rPr lang="en-US" sz="2200" i="1" dirty="0" smtClean="0">
                <a:solidFill>
                  <a:srgbClr val="CC0000"/>
                </a:solidFill>
                <a:latin typeface="Gill Sans MT" charset="0"/>
              </a:rPr>
              <a:t>AS2,AS3,X </a:t>
            </a:r>
            <a:r>
              <a:rPr lang="en-US" sz="2200" dirty="0" smtClean="0">
                <a:latin typeface="Gill Sans MT" charset="0"/>
              </a:rPr>
              <a:t>from 2a</a:t>
            </a:r>
            <a:endParaRPr lang="en-US" sz="2000" dirty="0" smtClean="0">
              <a:latin typeface="Gill Sans MT" charset="0"/>
            </a:endParaRPr>
          </a:p>
          <a:p>
            <a:endParaRPr lang="en-US" sz="2000" dirty="0">
              <a:latin typeface="Gill Sans MT" charset="0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5602043" cy="17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sz="2400" dirty="0" smtClean="0">
                <a:latin typeface="Gill Sans MT" charset="0"/>
              </a:rPr>
              <a:t>gateway router may learn about </a:t>
            </a:r>
            <a:r>
              <a:rPr lang="en-US" sz="2400" dirty="0" smtClean="0">
                <a:solidFill>
                  <a:srgbClr val="000090"/>
                </a:solidFill>
                <a:latin typeface="Gill Sans MT" charset="0"/>
              </a:rPr>
              <a:t>multiple</a:t>
            </a:r>
            <a:r>
              <a:rPr lang="en-US" sz="2400" dirty="0" smtClean="0">
                <a:latin typeface="Gill Sans MT" charset="0"/>
              </a:rPr>
              <a:t> paths to destination: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94769" y="1902431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/>
          <p:cNvCxnSpPr/>
          <p:nvPr/>
        </p:nvCxnSpPr>
        <p:spPr bwMode="auto">
          <a:xfrm flipH="1">
            <a:off x="3142123" y="2168219"/>
            <a:ext cx="2534703" cy="14521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4617960" y="1621326"/>
            <a:ext cx="968155" cy="547957"/>
            <a:chOff x="4617960" y="1621326"/>
            <a:chExt cx="968155" cy="547957"/>
          </a:xfrm>
        </p:grpSpPr>
        <p:sp>
          <p:nvSpPr>
            <p:cNvPr id="329" name="AutoShape 118"/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" name="TextBox 1"/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smtClean="0">
                  <a:solidFill>
                    <a:srgbClr val="CC0000"/>
                  </a:solidFill>
                </a:rPr>
                <a:t>AS3,X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33" name="Rectangle 4"/>
          <p:cNvSpPr txBox="1">
            <a:spLocks noChangeArrowheads="1"/>
          </p:cNvSpPr>
          <p:nvPr/>
        </p:nvSpPr>
        <p:spPr bwMode="auto">
          <a:xfrm>
            <a:off x="673347" y="5110285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>
                <a:latin typeface="Gill Sans MT" charset="0"/>
              </a:rPr>
              <a:t>AS</a:t>
            </a:r>
            <a:r>
              <a:rPr lang="en-US" sz="2200" dirty="0" smtClean="0">
                <a:latin typeface="Arial"/>
                <a:cs typeface="Arial"/>
              </a:rPr>
              <a:t>1</a:t>
            </a:r>
            <a:r>
              <a:rPr lang="en-US" sz="2200" dirty="0" smtClean="0">
                <a:latin typeface="Gill Sans MT" charset="0"/>
              </a:rPr>
              <a:t> gateway router</a:t>
            </a:r>
            <a:r>
              <a:rPr lang="en-US" sz="2200" dirty="0" smtClean="0">
                <a:latin typeface="Arial"/>
                <a:cs typeface="Arial"/>
              </a:rPr>
              <a:t> 1c </a:t>
            </a:r>
            <a:r>
              <a:rPr lang="en-US" sz="2200" dirty="0" smtClean="0">
                <a:latin typeface="Gill Sans MT" charset="0"/>
              </a:rPr>
              <a:t>learns path </a:t>
            </a:r>
            <a:r>
              <a:rPr lang="en-US" sz="2200" i="1" dirty="0" smtClean="0">
                <a:solidFill>
                  <a:srgbClr val="CC0000"/>
                </a:solidFill>
                <a:latin typeface="Gill Sans MT" charset="0"/>
              </a:rPr>
              <a:t>AS3,X </a:t>
            </a:r>
            <a:r>
              <a:rPr lang="en-US" sz="2200" dirty="0" smtClean="0">
                <a:latin typeface="Gill Sans MT" charset="0"/>
              </a:rPr>
              <a:t>from 3a</a:t>
            </a:r>
            <a:endParaRPr lang="en-US" sz="2000" dirty="0" smtClean="0">
              <a:latin typeface="Gill Sans MT" charset="0"/>
            </a:endParaRPr>
          </a:p>
          <a:p>
            <a:endParaRPr lang="en-US" sz="2000" dirty="0">
              <a:latin typeface="Gill Sans MT" charset="0"/>
            </a:endParaRPr>
          </a:p>
        </p:txBody>
      </p: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688981" y="5477602"/>
            <a:ext cx="8103327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200" dirty="0" smtClean="0">
                <a:latin typeface="Gill Sans MT" charset="0"/>
              </a:rPr>
              <a:t>Based on policy, AS</a:t>
            </a:r>
            <a:r>
              <a:rPr lang="en-US" sz="2200" dirty="0" smtClean="0">
                <a:latin typeface="Arial"/>
                <a:cs typeface="Arial"/>
              </a:rPr>
              <a:t>1</a:t>
            </a:r>
            <a:r>
              <a:rPr lang="en-US" sz="2200" dirty="0" smtClean="0">
                <a:latin typeface="Gill Sans MT" charset="0"/>
              </a:rPr>
              <a:t> gateway router</a:t>
            </a:r>
            <a:r>
              <a:rPr lang="en-US" sz="2200" dirty="0" smtClean="0">
                <a:latin typeface="Arial"/>
                <a:cs typeface="Arial"/>
              </a:rPr>
              <a:t> 1c </a:t>
            </a:r>
            <a:r>
              <a:rPr lang="en-US" sz="2200" dirty="0" smtClean="0">
                <a:latin typeface="Gill Sans MT" charset="0"/>
              </a:rPr>
              <a:t>chooses path </a:t>
            </a:r>
            <a:r>
              <a:rPr lang="en-US" sz="2200" i="1" dirty="0" smtClean="0">
                <a:solidFill>
                  <a:srgbClr val="CC0000"/>
                </a:solidFill>
                <a:latin typeface="Gill Sans MT" charset="0"/>
              </a:rPr>
              <a:t>AS3,X, and advertises path within AS</a:t>
            </a:r>
            <a:r>
              <a:rPr lang="en-US" sz="2200" i="1" dirty="0" smtClean="0">
                <a:solidFill>
                  <a:srgbClr val="CC0000"/>
                </a:solidFill>
                <a:latin typeface="Arial"/>
                <a:cs typeface="Arial"/>
              </a:rPr>
              <a:t>1</a:t>
            </a:r>
            <a:r>
              <a:rPr lang="en-US" sz="2200" i="1" dirty="0" smtClean="0">
                <a:solidFill>
                  <a:srgbClr val="CC0000"/>
                </a:solidFill>
                <a:latin typeface="Gill Sans MT" charset="0"/>
              </a:rPr>
              <a:t> via iBGP</a:t>
            </a:r>
            <a:endParaRPr lang="en-US" sz="2000" dirty="0" smtClean="0">
              <a:latin typeface="Gill Sans MT" charset="0"/>
            </a:endParaRPr>
          </a:p>
          <a:p>
            <a:pPr>
              <a:lnSpc>
                <a:spcPct val="100000"/>
              </a:lnSpc>
            </a:pPr>
            <a:endParaRPr lang="en-US" sz="2000" dirty="0">
              <a:latin typeface="Gill Sans MT" charset="0"/>
            </a:endParaRPr>
          </a:p>
        </p:txBody>
      </p:sp>
      <p:sp>
        <p:nvSpPr>
          <p:cNvPr id="32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48</a:t>
            </a:fld>
            <a:endParaRPr lang="en-US" sz="1200" dirty="0">
              <a:latin typeface="Tahoma" charset="0"/>
            </a:endParaRPr>
          </a:p>
        </p:txBody>
      </p:sp>
      <p:sp>
        <p:nvSpPr>
          <p:cNvPr id="33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440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" grpId="0"/>
      <p:bldP spid="33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>
                <a:latin typeface="Gill Sans MT" charset="0"/>
              </a:rPr>
              <a:t>BGP messages</a:t>
            </a:r>
            <a:endParaRPr lang="en-US" sz="3200">
              <a:latin typeface="Gill Sans MT" charset="0"/>
            </a:endParaRPr>
          </a:p>
        </p:txBody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524000"/>
            <a:ext cx="8229600" cy="5029200"/>
          </a:xfrm>
        </p:spPr>
        <p:txBody>
          <a:bodyPr/>
          <a:lstStyle/>
          <a:p>
            <a:pPr marL="293688" indent="-293688"/>
            <a:r>
              <a:rPr lang="en-US" sz="2400" dirty="0">
                <a:latin typeface="Gill Sans MT" charset="0"/>
              </a:rPr>
              <a:t>BGP messages exchanged between peers over TCP connection</a:t>
            </a:r>
          </a:p>
          <a:p>
            <a:pPr marL="293688" indent="-293688"/>
            <a:r>
              <a:rPr lang="en-US" sz="2400" dirty="0">
                <a:latin typeface="Gill Sans MT" charset="0"/>
              </a:rPr>
              <a:t>BGP messages: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OPEN:</a:t>
            </a:r>
            <a:r>
              <a:rPr lang="en-US" dirty="0">
                <a:latin typeface="Gill Sans MT" charset="0"/>
              </a:rPr>
              <a:t> opens TCP connection to </a:t>
            </a:r>
            <a:r>
              <a:rPr lang="en-US" dirty="0" smtClean="0">
                <a:latin typeface="Gill Sans MT" charset="0"/>
              </a:rPr>
              <a:t>remote BGP peer </a:t>
            </a:r>
            <a:r>
              <a:rPr lang="en-US" dirty="0">
                <a:latin typeface="Gill Sans MT" charset="0"/>
              </a:rPr>
              <a:t>and authenticates </a:t>
            </a:r>
            <a:r>
              <a:rPr lang="en-US" dirty="0" smtClean="0">
                <a:latin typeface="Gill Sans MT" charset="0"/>
              </a:rPr>
              <a:t>sending BGP peer</a:t>
            </a:r>
            <a:endParaRPr lang="en-US" dirty="0">
              <a:latin typeface="Gill Sans MT" charset="0"/>
            </a:endParaRP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UPDATE:</a:t>
            </a:r>
            <a:r>
              <a:rPr lang="en-US" dirty="0">
                <a:solidFill>
                  <a:srgbClr val="FF0000"/>
                </a:solidFill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advertises new path (or withdraws old)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KEEPALIVE:</a:t>
            </a:r>
            <a:r>
              <a:rPr lang="en-US" dirty="0">
                <a:latin typeface="Gill Sans MT" charset="0"/>
              </a:rPr>
              <a:t> keeps connection alive in absence of UPDATES; also ACKs OPEN request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NOTIFICATION:</a:t>
            </a:r>
            <a:r>
              <a:rPr lang="en-US" dirty="0">
                <a:latin typeface="Gill Sans MT" charset="0"/>
              </a:rPr>
              <a:t> reports errors in previous </a:t>
            </a:r>
            <a:r>
              <a:rPr lang="en-US" dirty="0" err="1">
                <a:latin typeface="Gill Sans MT" charset="0"/>
              </a:rPr>
              <a:t>msg</a:t>
            </a:r>
            <a:r>
              <a:rPr lang="en-US" dirty="0">
                <a:latin typeface="Gill Sans MT" charset="0"/>
              </a:rPr>
              <a:t>; also used to close connection</a:t>
            </a:r>
            <a:endParaRPr lang="en-US" sz="2800" dirty="0">
              <a:latin typeface="Gill Sans MT" charset="0"/>
            </a:endParaRPr>
          </a:p>
        </p:txBody>
      </p:sp>
      <p:pic>
        <p:nvPicPr>
          <p:cNvPr id="166917" name="Picture 4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044575"/>
            <a:ext cx="301625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49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1789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43" name="Picture 5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863" y="819150"/>
            <a:ext cx="4727928" cy="181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5" name="Freeform 2"/>
          <p:cNvSpPr>
            <a:spLocks/>
          </p:cNvSpPr>
          <p:nvPr/>
        </p:nvSpPr>
        <p:spPr bwMode="auto">
          <a:xfrm>
            <a:off x="2592388" y="5766426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22625" y="5918826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11500" y="6104563"/>
            <a:ext cx="2259013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24200" y="6210926"/>
            <a:ext cx="714375" cy="274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41788" y="6404601"/>
            <a:ext cx="1247775" cy="809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02188" y="5950576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086225" y="6104563"/>
            <a:ext cx="1790700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13375" y="6133138"/>
            <a:ext cx="588963" cy="27146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56125" y="5918826"/>
            <a:ext cx="814388" cy="4000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128" name="Group 7"/>
          <p:cNvGrpSpPr>
            <a:grpSpLocks/>
          </p:cNvGrpSpPr>
          <p:nvPr/>
        </p:nvGrpSpPr>
        <p:grpSpPr bwMode="auto">
          <a:xfrm>
            <a:off x="3681413" y="6344276"/>
            <a:ext cx="563562" cy="293687"/>
            <a:chOff x="1871277" y="1576300"/>
            <a:chExt cx="1128371" cy="437861"/>
          </a:xfrm>
        </p:grpSpPr>
        <p:sp>
          <p:nvSpPr>
            <p:cNvPr id="318" name="Oval 317"/>
            <p:cNvSpPr/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19" name="Rectangle 318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0" name="Oval 319"/>
            <p:cNvSpPr/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24" name="Freeform 323"/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5" name="Freeform 324"/>
            <p:cNvSpPr/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6" name="Freeform 325"/>
            <p:cNvSpPr/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7" name="Freeform 326"/>
            <p:cNvSpPr/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22" name="Straight Connector 321"/>
            <p:cNvCxnSpPr>
              <a:endCxn id="32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/>
            <p:cNvCxnSpPr/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29" name="Group 327"/>
          <p:cNvGrpSpPr>
            <a:grpSpLocks/>
          </p:cNvGrpSpPr>
          <p:nvPr/>
        </p:nvGrpSpPr>
        <p:grpSpPr bwMode="auto">
          <a:xfrm>
            <a:off x="4376738" y="5802938"/>
            <a:ext cx="565150" cy="292100"/>
            <a:chOff x="1871277" y="1576300"/>
            <a:chExt cx="1128371" cy="437861"/>
          </a:xfrm>
        </p:grpSpPr>
        <p:sp>
          <p:nvSpPr>
            <p:cNvPr id="329" name="Oval 328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0" name="Rectangle 32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1" name="Oval 330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2" name="Freeform 331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3" name="Freeform 332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4" name="Freeform 333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5" name="Freeform 334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36" name="Straight Connector 335"/>
            <p:cNvCxnSpPr>
              <a:endCxn id="331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0" name="Group 337"/>
          <p:cNvGrpSpPr>
            <a:grpSpLocks/>
          </p:cNvGrpSpPr>
          <p:nvPr/>
        </p:nvGrpSpPr>
        <p:grpSpPr bwMode="auto">
          <a:xfrm>
            <a:off x="5019675" y="6256963"/>
            <a:ext cx="563563" cy="293688"/>
            <a:chOff x="1871277" y="1576300"/>
            <a:chExt cx="1128371" cy="437861"/>
          </a:xfrm>
        </p:grpSpPr>
        <p:sp>
          <p:nvSpPr>
            <p:cNvPr id="339" name="Oval 338"/>
            <p:cNvSpPr/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0" name="Rectangle 33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1" name="Oval 340"/>
            <p:cNvSpPr/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2" name="Freeform 341"/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3" name="Freeform 342"/>
            <p:cNvSpPr/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4" name="Freeform 343"/>
            <p:cNvSpPr/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5" name="Freeform 344"/>
            <p:cNvSpPr/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46" name="Straight Connector 345"/>
            <p:cNvCxnSpPr>
              <a:endCxn id="341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1" name="Group 347"/>
          <p:cNvGrpSpPr>
            <a:grpSpLocks/>
          </p:cNvGrpSpPr>
          <p:nvPr/>
        </p:nvGrpSpPr>
        <p:grpSpPr bwMode="auto">
          <a:xfrm>
            <a:off x="5741988" y="5942638"/>
            <a:ext cx="565150" cy="293688"/>
            <a:chOff x="1871277" y="1576300"/>
            <a:chExt cx="1128371" cy="437861"/>
          </a:xfrm>
        </p:grpSpPr>
        <p:sp>
          <p:nvSpPr>
            <p:cNvPr id="349" name="Oval 348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0" name="Rectangle 34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1" name="Oval 350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2" name="Freeform 351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56" name="Straight Connector 355"/>
            <p:cNvCxnSpPr>
              <a:endCxn id="3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2" name="Group 357"/>
          <p:cNvGrpSpPr>
            <a:grpSpLocks/>
          </p:cNvGrpSpPr>
          <p:nvPr/>
        </p:nvGrpSpPr>
        <p:grpSpPr bwMode="auto">
          <a:xfrm>
            <a:off x="2714625" y="5988676"/>
            <a:ext cx="565150" cy="293687"/>
            <a:chOff x="1871277" y="1576300"/>
            <a:chExt cx="1128371" cy="437861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/>
          <p:cNvGrpSpPr/>
          <p:nvPr/>
        </p:nvGrpSpPr>
        <p:grpSpPr>
          <a:xfrm>
            <a:off x="1757805" y="2660292"/>
            <a:ext cx="5270058" cy="3804634"/>
            <a:chOff x="1757805" y="2331054"/>
            <a:chExt cx="5270058" cy="3804634"/>
          </a:xfrm>
        </p:grpSpPr>
        <p:sp>
          <p:nvSpPr>
            <p:cNvPr id="268" name="Freeform 267"/>
            <p:cNvSpPr/>
            <p:nvPr/>
          </p:nvSpPr>
          <p:spPr>
            <a:xfrm>
              <a:off x="1776413" y="4829175"/>
              <a:ext cx="1220787" cy="9207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102350" y="4916488"/>
              <a:ext cx="925513" cy="75723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287963" y="4937125"/>
              <a:ext cx="725487" cy="110013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00538" y="4956175"/>
              <a:ext cx="514350" cy="5778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21075" y="4919663"/>
              <a:ext cx="593725" cy="121602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108" name="Rectangle 107"/>
              <p:cNvSpPr/>
              <p:nvPr/>
            </p:nvSpPr>
            <p:spPr bwMode="auto">
              <a:xfrm rot="10800000">
                <a:off x="1789113" y="2580876"/>
                <a:ext cx="1027112" cy="108307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7266" name="Group 104"/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119" name="Oval 118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Rectangle 146"/>
              <p:cNvSpPr/>
              <p:nvPr/>
            </p:nvSpPr>
            <p:spPr bwMode="auto">
              <a:xfrm>
                <a:off x="1801813" y="3602038"/>
                <a:ext cx="1027112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3" name="Straight Connector 112"/>
              <p:cNvCxnSpPr/>
              <p:nvPr/>
            </p:nvCxnSpPr>
            <p:spPr bwMode="auto">
              <a:xfrm>
                <a:off x="1781175" y="2805113"/>
                <a:ext cx="20638" cy="202088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 bwMode="auto">
              <a:xfrm flipH="1">
                <a:off x="2817813" y="2805113"/>
                <a:ext cx="4762" cy="19764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72" name="Group 9"/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69" name="Oval 368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0" name="Rectangle 369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1" name="Oval 370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2" name="Freeform 371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3" name="Freeform 372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4" name="Freeform 373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5" name="Freeform 374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6" name="Straight Connector 375"/>
                <p:cNvCxnSpPr>
                  <a:endCxn id="371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9" name="Group 18"/>
            <p:cNvGrpSpPr/>
            <p:nvPr/>
          </p:nvGrpSpPr>
          <p:grpSpPr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171" name="Rectangle 170"/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/>
              <p:nvPr/>
            </p:nvCxnSpPr>
            <p:spPr bwMode="auto">
              <a:xfrm flipH="1">
                <a:off x="4019550" y="3321180"/>
                <a:ext cx="1059" cy="153657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247" name="Picture 86" descr="router_top.png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249" name="Group 82"/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4128757" y="3719873"/>
                  <a:ext cx="568304" cy="225383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4128757" y="3719873"/>
                  <a:ext cx="568304" cy="11147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4128757" y="3605971"/>
                  <a:ext cx="568304" cy="22538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4697061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4128757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" name="Rectangle 154"/>
              <p:cNvSpPr/>
              <p:nvPr/>
            </p:nvSpPr>
            <p:spPr bwMode="auto">
              <a:xfrm>
                <a:off x="3516313" y="3697288"/>
                <a:ext cx="498475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4" name="Straight Connector 173"/>
              <p:cNvCxnSpPr>
                <a:stCxn id="381" idx="2"/>
              </p:cNvCxnSpPr>
              <p:nvPr/>
            </p:nvCxnSpPr>
            <p:spPr bwMode="auto">
              <a:xfrm flipH="1">
                <a:off x="3506788" y="3262991"/>
                <a:ext cx="4762" cy="168842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33" name="Group 377"/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79" name="Oval 378"/>
                <p:cNvSpPr/>
                <p:nvPr/>
              </p:nvSpPr>
              <p:spPr bwMode="auto">
                <a:xfrm flipV="1">
                  <a:off x="2188256" y="1690004"/>
                  <a:ext cx="1194331" cy="31514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0" name="Rectangle 379"/>
                <p:cNvSpPr/>
                <p:nvPr/>
              </p:nvSpPr>
              <p:spPr bwMode="auto">
                <a:xfrm>
                  <a:off x="2184476" y="1735026"/>
                  <a:ext cx="1198111" cy="11255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 bwMode="auto">
                <a:xfrm flipV="1">
                  <a:off x="2184476" y="1574638"/>
                  <a:ext cx="1194331" cy="31514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2" name="Freeform 381"/>
                <p:cNvSpPr/>
                <p:nvPr/>
              </p:nvSpPr>
              <p:spPr bwMode="auto">
                <a:xfrm>
                  <a:off x="2490619" y="1670308"/>
                  <a:ext cx="582047" cy="15757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3" name="Freeform 382"/>
                <p:cNvSpPr/>
                <p:nvPr/>
              </p:nvSpPr>
              <p:spPr bwMode="auto">
                <a:xfrm>
                  <a:off x="2430146" y="1630915"/>
                  <a:ext cx="702992" cy="10973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4" name="Freeform 383"/>
                <p:cNvSpPr/>
                <p:nvPr/>
              </p:nvSpPr>
              <p:spPr bwMode="auto">
                <a:xfrm>
                  <a:off x="2891248" y="1723770"/>
                  <a:ext cx="260786" cy="9567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5" name="Freeform 384"/>
                <p:cNvSpPr/>
                <p:nvPr/>
              </p:nvSpPr>
              <p:spPr bwMode="auto">
                <a:xfrm>
                  <a:off x="2418806" y="1726585"/>
                  <a:ext cx="253230" cy="92856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6" name="Straight Connector 385"/>
                <p:cNvCxnSpPr>
                  <a:endCxn id="381" idx="2"/>
                </p:cNvCxnSpPr>
                <p:nvPr/>
              </p:nvCxnSpPr>
              <p:spPr bwMode="auto">
                <a:xfrm flipH="1" flipV="1">
                  <a:off x="2184476" y="1732213"/>
                  <a:ext cx="3781" cy="12099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/>
                <p:cNvCxnSpPr/>
                <p:nvPr/>
              </p:nvCxnSpPr>
              <p:spPr bwMode="auto">
                <a:xfrm flipH="1" flipV="1">
                  <a:off x="3378806" y="1729398"/>
                  <a:ext cx="3781" cy="120996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0" name="Group 19"/>
            <p:cNvGrpSpPr/>
            <p:nvPr/>
          </p:nvGrpSpPr>
          <p:grpSpPr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439" name="Rectangle 438"/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 bwMode="auto">
              <a:xfrm>
                <a:off x="4822015" y="2642002"/>
                <a:ext cx="5573" cy="2214161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18" name="Group 442"/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4128758" y="3719830"/>
                  <a:ext cx="568303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3" name="Rectangle 452"/>
                <p:cNvSpPr/>
                <p:nvPr/>
              </p:nvSpPr>
              <p:spPr>
                <a:xfrm>
                  <a:off x="4128758" y="3719830"/>
                  <a:ext cx="568303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4" name="Oval 453"/>
                <p:cNvSpPr/>
                <p:nvPr/>
              </p:nvSpPr>
              <p:spPr>
                <a:xfrm>
                  <a:off x="4128758" y="3605903"/>
                  <a:ext cx="568303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5" name="Straight Connector 454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Connector 455"/>
                <p:cNvCxnSpPr/>
                <p:nvPr/>
              </p:nvCxnSpPr>
              <p:spPr>
                <a:xfrm>
                  <a:off x="4128758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4" name="Rectangle 443"/>
              <p:cNvSpPr/>
              <p:nvPr/>
            </p:nvSpPr>
            <p:spPr bwMode="auto">
              <a:xfrm>
                <a:off x="4324350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7" name="Straight Connector 446"/>
              <p:cNvCxnSpPr>
                <a:stCxn id="458" idx="2"/>
              </p:cNvCxnSpPr>
              <p:nvPr/>
            </p:nvCxnSpPr>
            <p:spPr bwMode="auto">
              <a:xfrm>
                <a:off x="4300799" y="2640496"/>
                <a:ext cx="14026" cy="2309329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7" name="Group 456"/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458" name="Oval 457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59" name="Rectangle 458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61" name="Freeform 460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2" name="Freeform 461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3" name="Freeform 462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4" name="Freeform 463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65" name="Straight Connector 464"/>
                <p:cNvCxnSpPr>
                  <a:endCxn id="460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" name="Group 20"/>
            <p:cNvGrpSpPr/>
            <p:nvPr/>
          </p:nvGrpSpPr>
          <p:grpSpPr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468" name="Rectangle 467"/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69" name="Straight Connector 468"/>
              <p:cNvCxnSpPr>
                <a:stCxn id="489" idx="6"/>
              </p:cNvCxnSpPr>
              <p:nvPr/>
            </p:nvCxnSpPr>
            <p:spPr bwMode="auto">
              <a:xfrm>
                <a:off x="6003925" y="3268195"/>
                <a:ext cx="6350" cy="158117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187" name="Picture 469" descr="router_top.png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89" name="Group 471"/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481" name="Oval 480"/>
                <p:cNvSpPr/>
                <p:nvPr/>
              </p:nvSpPr>
              <p:spPr>
                <a:xfrm>
                  <a:off x="4128757" y="3719830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2" name="Rectangle 481"/>
                <p:cNvSpPr/>
                <p:nvPr/>
              </p:nvSpPr>
              <p:spPr>
                <a:xfrm>
                  <a:off x="4128757" y="3719830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4128757" y="3605903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4128757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3" name="Rectangle 472"/>
              <p:cNvSpPr/>
              <p:nvPr/>
            </p:nvSpPr>
            <p:spPr bwMode="auto">
              <a:xfrm>
                <a:off x="5507038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76" name="Straight Connector 475"/>
              <p:cNvCxnSpPr>
                <a:stCxn id="47187" idx="1"/>
              </p:cNvCxnSpPr>
              <p:nvPr/>
            </p:nvCxnSpPr>
            <p:spPr bwMode="auto">
              <a:xfrm>
                <a:off x="5491163" y="3316941"/>
                <a:ext cx="6350" cy="1632884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9" name="Group 485"/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" name="Group 21"/>
            <p:cNvGrpSpPr/>
            <p:nvPr/>
          </p:nvGrpSpPr>
          <p:grpSpPr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497" name="Rectangle 496"/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98" name="Straight Connector 497"/>
              <p:cNvCxnSpPr/>
              <p:nvPr/>
            </p:nvCxnSpPr>
            <p:spPr bwMode="auto">
              <a:xfrm>
                <a:off x="6994525" y="2845840"/>
                <a:ext cx="0" cy="1999208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60" name="Group 500"/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510" name="Oval 509"/>
                <p:cNvSpPr/>
                <p:nvPr/>
              </p:nvSpPr>
              <p:spPr>
                <a:xfrm>
                  <a:off x="4128757" y="3719828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Rectangle 510"/>
                <p:cNvSpPr/>
                <p:nvPr/>
              </p:nvSpPr>
              <p:spPr>
                <a:xfrm>
                  <a:off x="4128757" y="3719828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Oval 511"/>
                <p:cNvSpPr/>
                <p:nvPr/>
              </p:nvSpPr>
              <p:spPr>
                <a:xfrm>
                  <a:off x="4128757" y="3605903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/>
                <p:nvPr/>
              </p:nvCxnSpPr>
              <p:spPr>
                <a:xfrm>
                  <a:off x="4697061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>
                <a:xfrm>
                  <a:off x="4128757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2" name="Rectangle 501"/>
              <p:cNvSpPr/>
              <p:nvPr/>
            </p:nvSpPr>
            <p:spPr bwMode="auto">
              <a:xfrm>
                <a:off x="6491288" y="3609696"/>
                <a:ext cx="498475" cy="12387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5" name="Straight Connector 504"/>
              <p:cNvCxnSpPr/>
              <p:nvPr/>
            </p:nvCxnSpPr>
            <p:spPr bwMode="auto">
              <a:xfrm>
                <a:off x="6472366" y="2818589"/>
                <a:ext cx="9397" cy="212616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41" name="Group 514"/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516" name="Oval 515"/>
                <p:cNvSpPr/>
                <p:nvPr/>
              </p:nvSpPr>
              <p:spPr bwMode="auto">
                <a:xfrm flipV="1">
                  <a:off x="2187075" y="1689925"/>
                  <a:ext cx="1196381" cy="3149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7" name="Rectangle 516"/>
                <p:cNvSpPr/>
                <p:nvPr/>
              </p:nvSpPr>
              <p:spPr bwMode="auto">
                <a:xfrm>
                  <a:off x="2183302" y="1734915"/>
                  <a:ext cx="1200154" cy="112476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8" name="Oval 517"/>
                <p:cNvSpPr/>
                <p:nvPr/>
              </p:nvSpPr>
              <p:spPr bwMode="auto">
                <a:xfrm flipV="1">
                  <a:off x="2183302" y="1574638"/>
                  <a:ext cx="1196379" cy="31493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9" name="Freeform 518"/>
                <p:cNvSpPr/>
                <p:nvPr/>
              </p:nvSpPr>
              <p:spPr bwMode="auto">
                <a:xfrm>
                  <a:off x="2489000" y="1670242"/>
                  <a:ext cx="584982" cy="157466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0" name="Freeform 519"/>
                <p:cNvSpPr/>
                <p:nvPr/>
              </p:nvSpPr>
              <p:spPr bwMode="auto">
                <a:xfrm>
                  <a:off x="2428615" y="1630876"/>
                  <a:ext cx="705752" cy="109663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1" name="Freeform 520"/>
                <p:cNvSpPr/>
                <p:nvPr/>
              </p:nvSpPr>
              <p:spPr bwMode="auto">
                <a:xfrm>
                  <a:off x="2892827" y="1723667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2" name="Freeform 521"/>
                <p:cNvSpPr/>
                <p:nvPr/>
              </p:nvSpPr>
              <p:spPr bwMode="auto">
                <a:xfrm>
                  <a:off x="2417294" y="1726480"/>
                  <a:ext cx="252861" cy="9279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23" name="Straight Connector 522"/>
                <p:cNvCxnSpPr>
                  <a:endCxn id="518" idx="2"/>
                </p:cNvCxnSpPr>
                <p:nvPr/>
              </p:nvCxnSpPr>
              <p:spPr bwMode="auto">
                <a:xfrm flipH="1" flipV="1">
                  <a:off x="2183302" y="1732104"/>
                  <a:ext cx="3773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Straight Connector 523"/>
                <p:cNvCxnSpPr/>
                <p:nvPr/>
              </p:nvCxnSpPr>
              <p:spPr bwMode="auto">
                <a:xfrm flipH="1" flipV="1">
                  <a:off x="3379681" y="1729291"/>
                  <a:ext cx="3775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7142" name="Text Box 167"/>
          <p:cNvSpPr txBox="1">
            <a:spLocks noChangeArrowheads="1"/>
          </p:cNvSpPr>
          <p:nvPr/>
        </p:nvSpPr>
        <p:spPr bwMode="auto">
          <a:xfrm>
            <a:off x="563563" y="277813"/>
            <a:ext cx="474563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P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er</a:t>
            </a:r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-router 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control plane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1828233" y="3016011"/>
            <a:ext cx="5112820" cy="879389"/>
            <a:chOff x="1866825" y="707349"/>
            <a:chExt cx="5112820" cy="879389"/>
          </a:xfrm>
        </p:grpSpPr>
        <p:sp>
          <p:nvSpPr>
            <p:cNvPr id="233" name="Oval 232"/>
            <p:cNvSpPr/>
            <p:nvPr/>
          </p:nvSpPr>
          <p:spPr>
            <a:xfrm>
              <a:off x="1866825" y="785347"/>
              <a:ext cx="954705" cy="491476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891781" y="783191"/>
              <a:ext cx="910613" cy="4761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Routing</a:t>
              </a:r>
            </a:p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Algorithm</a:t>
              </a:r>
              <a:endParaRPr lang="en-US" sz="1400" dirty="0"/>
            </a:p>
          </p:txBody>
        </p:sp>
        <p:cxnSp>
          <p:nvCxnSpPr>
            <p:cNvPr id="235" name="Straight Arrow Connector 234"/>
            <p:cNvCxnSpPr/>
            <p:nvPr/>
          </p:nvCxnSpPr>
          <p:spPr>
            <a:xfrm flipV="1">
              <a:off x="2833714" y="807908"/>
              <a:ext cx="1517851" cy="21337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Arrow Connector 235"/>
            <p:cNvCxnSpPr/>
            <p:nvPr/>
          </p:nvCxnSpPr>
          <p:spPr>
            <a:xfrm>
              <a:off x="2750618" y="1201670"/>
              <a:ext cx="797027" cy="279264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Arrow Connector 236"/>
            <p:cNvCxnSpPr/>
            <p:nvPr/>
          </p:nvCxnSpPr>
          <p:spPr>
            <a:xfrm>
              <a:off x="4684666" y="894080"/>
              <a:ext cx="893541" cy="51062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Arrow Connector 237"/>
            <p:cNvCxnSpPr/>
            <p:nvPr/>
          </p:nvCxnSpPr>
          <p:spPr>
            <a:xfrm>
              <a:off x="4800837" y="800746"/>
              <a:ext cx="1695897" cy="130795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/>
            <p:cNvSpPr/>
            <p:nvPr/>
          </p:nvSpPr>
          <p:spPr>
            <a:xfrm>
              <a:off x="6558622" y="894080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5572329" y="140470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4367082" y="70734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>
              <a:off x="3571953" y="1402071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Arrow Connector 242"/>
            <p:cNvCxnSpPr/>
            <p:nvPr/>
          </p:nvCxnSpPr>
          <p:spPr>
            <a:xfrm>
              <a:off x="2821560" y="1106261"/>
              <a:ext cx="2738615" cy="338776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Arrow Connector 243"/>
            <p:cNvCxnSpPr>
              <a:endCxn id="239" idx="2"/>
            </p:cNvCxnSpPr>
            <p:nvPr/>
          </p:nvCxnSpPr>
          <p:spPr>
            <a:xfrm flipV="1">
              <a:off x="3997124" y="985095"/>
              <a:ext cx="2561498" cy="469120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Arrow Connector 244"/>
            <p:cNvCxnSpPr/>
            <p:nvPr/>
          </p:nvCxnSpPr>
          <p:spPr>
            <a:xfrm flipV="1">
              <a:off x="3992124" y="1509221"/>
              <a:ext cx="1580205" cy="2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Arrow Connector 245"/>
            <p:cNvCxnSpPr/>
            <p:nvPr/>
          </p:nvCxnSpPr>
          <p:spPr>
            <a:xfrm flipV="1">
              <a:off x="5997500" y="1083737"/>
              <a:ext cx="751103" cy="397197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8" name="TextBox 257"/>
          <p:cNvSpPr txBox="1"/>
          <p:nvPr/>
        </p:nvSpPr>
        <p:spPr>
          <a:xfrm>
            <a:off x="517479" y="1154626"/>
            <a:ext cx="820901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Individual </a:t>
            </a:r>
            <a:r>
              <a:rPr lang="en-US" sz="2400" dirty="0"/>
              <a:t>routing algorithm </a:t>
            </a:r>
            <a:r>
              <a:rPr lang="en-US" sz="2400" dirty="0" smtClean="0"/>
              <a:t>components </a:t>
            </a:r>
            <a:r>
              <a:rPr lang="en-US" sz="2400" i="1" dirty="0" smtClean="0">
                <a:solidFill>
                  <a:srgbClr val="000090"/>
                </a:solidFill>
              </a:rPr>
              <a:t>in each and every router </a:t>
            </a:r>
            <a:r>
              <a:rPr lang="en-US" sz="2400" dirty="0" smtClean="0"/>
              <a:t>interact with each other in control plane to compute forwarding tables</a:t>
            </a:r>
            <a:endParaRPr lang="en-US" sz="24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1557338" y="3404226"/>
            <a:ext cx="6375400" cy="1047750"/>
            <a:chOff x="1557338" y="3074988"/>
            <a:chExt cx="6375400" cy="1047750"/>
          </a:xfrm>
        </p:grpSpPr>
        <p:sp>
          <p:nvSpPr>
            <p:cNvPr id="47115" name="TextBox 232"/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7116" name="TextBox 233"/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232" name="Straight Connector 231"/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1829356" y="4031984"/>
            <a:ext cx="5126173" cy="1120753"/>
            <a:chOff x="-4746102" y="4471477"/>
            <a:chExt cx="5126173" cy="1120753"/>
          </a:xfrm>
        </p:grpSpPr>
        <p:pic>
          <p:nvPicPr>
            <p:cNvPr id="47268" name="Picture 10" descr="fig42_table.pdf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6" name="Group 25"/>
            <p:cNvGrpSpPr/>
            <p:nvPr/>
          </p:nvGrpSpPr>
          <p:grpSpPr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7251" name="Group 241"/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935837" y="3912034"/>
                  <a:ext cx="425539" cy="330142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931074" y="4004093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931074" y="4067582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>
                  <a:stCxn id="92" idx="2"/>
                </p:cNvCxnSpPr>
                <p:nvPr/>
              </p:nvCxnSpPr>
              <p:spPr>
                <a:xfrm flipH="1" flipV="1">
                  <a:off x="3147019" y="4004093"/>
                  <a:ext cx="1587" cy="23808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220" name="Group 444"/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48" name="Rectangle 447"/>
                <p:cNvSpPr/>
                <p:nvPr/>
              </p:nvSpPr>
              <p:spPr>
                <a:xfrm>
                  <a:off x="2935838" y="3911941"/>
                  <a:ext cx="425538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2931074" y="4004018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1074" y="4067519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>
                  <a:stCxn id="448" idx="2"/>
                </p:cNvCxnSpPr>
                <p:nvPr/>
              </p:nvCxnSpPr>
              <p:spPr>
                <a:xfrm flipH="1" flipV="1">
                  <a:off x="3147019" y="4004018"/>
                  <a:ext cx="1588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91" name="Group 473"/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77" name="Rectangle 476"/>
                <p:cNvSpPr/>
                <p:nvPr/>
              </p:nvSpPr>
              <p:spPr>
                <a:xfrm>
                  <a:off x="2935837" y="3911941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2931074" y="40040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>
                  <a:off x="2931074" y="4067519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Straight Connector 479"/>
                <p:cNvCxnSpPr>
                  <a:stCxn id="477" idx="2"/>
                </p:cNvCxnSpPr>
                <p:nvPr/>
              </p:nvCxnSpPr>
              <p:spPr>
                <a:xfrm flipH="1" flipV="1">
                  <a:off x="3147019" y="4004018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62" name="Group 502"/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506" name="Rectangle 505"/>
                <p:cNvSpPr/>
                <p:nvPr/>
              </p:nvSpPr>
              <p:spPr>
                <a:xfrm>
                  <a:off x="2935837" y="3911940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7" name="Straight Connector 506"/>
                <p:cNvCxnSpPr/>
                <p:nvPr/>
              </p:nvCxnSpPr>
              <p:spPr>
                <a:xfrm>
                  <a:off x="2931074" y="4004017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/>
                <p:cNvCxnSpPr/>
                <p:nvPr/>
              </p:nvCxnSpPr>
              <p:spPr>
                <a:xfrm>
                  <a:off x="2931074" y="40675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Straight Connector 508"/>
                <p:cNvCxnSpPr>
                  <a:stCxn id="506" idx="2"/>
                </p:cNvCxnSpPr>
                <p:nvPr/>
              </p:nvCxnSpPr>
              <p:spPr>
                <a:xfrm flipH="1" flipV="1">
                  <a:off x="3147019" y="4004017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/>
          <p:cNvGrpSpPr/>
          <p:nvPr/>
        </p:nvGrpSpPr>
        <p:grpSpPr>
          <a:xfrm>
            <a:off x="2282487" y="3212142"/>
            <a:ext cx="4437063" cy="1906161"/>
            <a:chOff x="-4267279" y="3655204"/>
            <a:chExt cx="4437063" cy="1906161"/>
          </a:xfrm>
        </p:grpSpPr>
        <p:cxnSp>
          <p:nvCxnSpPr>
            <p:cNvPr id="111" name="Straight Arrow Connector 110"/>
            <p:cNvCxnSpPr/>
            <p:nvPr/>
          </p:nvCxnSpPr>
          <p:spPr bwMode="auto">
            <a:xfrm>
              <a:off x="-4267279" y="4046968"/>
              <a:ext cx="0" cy="422275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 bwMode="auto">
            <a:xfrm flipH="1">
              <a:off x="-2808366" y="4361550"/>
              <a:ext cx="154" cy="87216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Arrow Connector 445"/>
            <p:cNvCxnSpPr/>
            <p:nvPr/>
          </p:nvCxnSpPr>
          <p:spPr bwMode="auto">
            <a:xfrm>
              <a:off x="-2006807" y="3655204"/>
              <a:ext cx="6479" cy="1576923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Arrow Connector 474"/>
            <p:cNvCxnSpPr>
              <a:stCxn id="468" idx="0"/>
            </p:cNvCxnSpPr>
            <p:nvPr/>
          </p:nvCxnSpPr>
          <p:spPr bwMode="auto">
            <a:xfrm>
              <a:off x="-823524" y="4656511"/>
              <a:ext cx="5883" cy="90485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Arrow Connector 503"/>
            <p:cNvCxnSpPr/>
            <p:nvPr/>
          </p:nvCxnSpPr>
          <p:spPr bwMode="auto">
            <a:xfrm flipH="1">
              <a:off x="166609" y="3798581"/>
              <a:ext cx="3175" cy="1399277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</a:t>
            </a:fld>
            <a:endParaRPr lang="en-US" sz="1200" dirty="0">
              <a:latin typeface="Tahoma" charset="0"/>
            </a:endParaRPr>
          </a:p>
        </p:txBody>
      </p:sp>
      <p:sp>
        <p:nvSpPr>
          <p:cNvPr id="27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1971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8200292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BGP, OSPF, forwarding table entries</a:t>
            </a:r>
            <a:endParaRPr lang="en-US" sz="4000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/>
          <a:lstStyle/>
          <a:p>
            <a:pPr marL="292100" indent="-292100">
              <a:lnSpc>
                <a:spcPct val="90000"/>
              </a:lnSpc>
            </a:pPr>
            <a:r>
              <a:rPr lang="en-US" sz="2000" dirty="0" smtClean="0">
                <a:latin typeface="Gill Sans MT" charset="0"/>
              </a:rPr>
              <a:t>recall: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a,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b,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c learn about </a:t>
            </a:r>
            <a:r>
              <a:rPr lang="en-US" sz="2000" dirty="0" err="1" smtClean="0">
                <a:latin typeface="Gill Sans MT" charset="0"/>
              </a:rPr>
              <a:t>dest</a:t>
            </a:r>
            <a:r>
              <a:rPr lang="en-US" sz="2000" dirty="0" smtClean="0">
                <a:latin typeface="Gill Sans MT" charset="0"/>
              </a:rPr>
              <a:t> X via iBGP from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c: “path to X goes through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c”</a:t>
            </a:r>
            <a:endParaRPr lang="en-US" sz="2000" dirty="0">
              <a:latin typeface="Gill Sans MT" charset="0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7966198" cy="2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/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/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1" name="TextBox 250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200" name="Group 199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201" name="Group 200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202" name="Group 201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203" name="Straight Connector 202"/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809351"/>
            <a:ext cx="2215548" cy="2123152"/>
            <a:chOff x="833331" y="2873352"/>
            <a:chExt cx="2333625" cy="2353163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/>
            <p:cNvCxnSpPr/>
            <p:nvPr/>
          </p:nvCxnSpPr>
          <p:spPr bwMode="auto">
            <a:xfrm flipH="1">
              <a:off x="1596702" y="5224152"/>
              <a:ext cx="673647" cy="236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742076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801412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400150" y="2281383"/>
            <a:ext cx="1113456" cy="802903"/>
            <a:chOff x="4057381" y="2820739"/>
            <a:chExt cx="1113456" cy="802903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7381" y="3181458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1068" y="3344630"/>
              <a:ext cx="409376" cy="279012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/>
          <p:cNvCxnSpPr>
            <a:stCxn id="148" idx="1"/>
          </p:cNvCxnSpPr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4617960" y="1984134"/>
            <a:ext cx="968155" cy="547957"/>
            <a:chOff x="4617960" y="1621326"/>
            <a:chExt cx="968155" cy="547957"/>
          </a:xfrm>
        </p:grpSpPr>
        <p:sp>
          <p:nvSpPr>
            <p:cNvPr id="329" name="AutoShape 118"/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" name="TextBox 1"/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smtClean="0">
                  <a:solidFill>
                    <a:srgbClr val="CC0000"/>
                  </a:solidFill>
                </a:rPr>
                <a:t>AS3,X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d: OSPF intra-domain routing: to get to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c, forward over outgoing local interface </a:t>
            </a:r>
            <a:r>
              <a:rPr lang="en-US" sz="2000" dirty="0" smtClean="0">
                <a:latin typeface="Arial"/>
                <a:cs typeface="Arial"/>
              </a:rPr>
              <a:t>1</a:t>
            </a:r>
          </a:p>
        </p:txBody>
      </p:sp>
      <p:sp>
        <p:nvSpPr>
          <p:cNvPr id="328" name="TextBox 327"/>
          <p:cNvSpPr txBox="1"/>
          <p:nvPr/>
        </p:nvSpPr>
        <p:spPr>
          <a:xfrm rot="21418560">
            <a:off x="2282548" y="2116378"/>
            <a:ext cx="815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solidFill>
                  <a:srgbClr val="CC0000"/>
                </a:solidFill>
              </a:rPr>
              <a:t>AS3,X</a:t>
            </a:r>
            <a:endParaRPr lang="en-US" sz="1600" i="1" dirty="0">
              <a:solidFill>
                <a:srgbClr val="CC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4729" y="1189190"/>
            <a:ext cx="72700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Q: how does router set forwarding table entry to distant prefix?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149470" y="2245331"/>
            <a:ext cx="1300492" cy="1068501"/>
            <a:chOff x="1149470" y="2245331"/>
            <a:chExt cx="1300492" cy="1068501"/>
          </a:xfrm>
        </p:grpSpPr>
        <p:sp>
          <p:nvSpPr>
            <p:cNvPr id="9" name="TextBox 8"/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37654" y="3379309"/>
            <a:ext cx="1694528" cy="2911109"/>
            <a:chOff x="537654" y="3379309"/>
            <a:chExt cx="1694528" cy="2911109"/>
          </a:xfrm>
        </p:grpSpPr>
        <p:sp>
          <p:nvSpPr>
            <p:cNvPr id="469" name="Freeform 468"/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481" name="Rectangle 480"/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" name="Group 104"/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9" name="Straight Connector 498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/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84" name="Straight Connector 483"/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/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/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/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 smtClean="0"/>
                  <a:t>dest</a:t>
                </a:r>
                <a:endParaRPr lang="en-US" dirty="0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interface</a:t>
                </a:r>
                <a:endParaRPr lang="en-US" dirty="0"/>
              </a:p>
            </p:txBody>
          </p:sp>
          <p:cxnSp>
            <p:nvCxnSpPr>
              <p:cNvPr id="475" name="Straight Connector 474"/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/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/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X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1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</p:grpSp>
      </p:grpSp>
      <p:cxnSp>
        <p:nvCxnSpPr>
          <p:cNvPr id="272" name="Straight Arrow Connector 271"/>
          <p:cNvCxnSpPr/>
          <p:nvPr/>
        </p:nvCxnSpPr>
        <p:spPr bwMode="auto">
          <a:xfrm flipV="1">
            <a:off x="2219982" y="3159942"/>
            <a:ext cx="300087" cy="18345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" name="TextBox 17"/>
          <p:cNvSpPr txBox="1"/>
          <p:nvPr/>
        </p:nvSpPr>
        <p:spPr>
          <a:xfrm>
            <a:off x="7035014" y="3728816"/>
            <a:ext cx="13003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physical link</a:t>
            </a:r>
            <a:endParaRPr lang="en-US" sz="1600" dirty="0"/>
          </a:p>
        </p:txBody>
      </p:sp>
      <p:sp>
        <p:nvSpPr>
          <p:cNvPr id="333" name="TextBox 332"/>
          <p:cNvSpPr txBox="1"/>
          <p:nvPr/>
        </p:nvSpPr>
        <p:spPr>
          <a:xfrm>
            <a:off x="396605" y="2859586"/>
            <a:ext cx="1122212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/>
              <a:t>local link interfaces</a:t>
            </a:r>
          </a:p>
          <a:p>
            <a:pPr>
              <a:lnSpc>
                <a:spcPct val="90000"/>
              </a:lnSpc>
            </a:pPr>
            <a:r>
              <a:rPr lang="en-US" sz="1600" dirty="0" smtClean="0"/>
              <a:t>at 1a, 1d</a:t>
            </a:r>
            <a:endParaRPr lang="en-US" sz="1600" dirty="0"/>
          </a:p>
        </p:txBody>
      </p:sp>
      <p:sp>
        <p:nvSpPr>
          <p:cNvPr id="34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50</a:t>
            </a:fld>
            <a:endParaRPr lang="en-US" sz="1200" dirty="0">
              <a:latin typeface="Tahoma" charset="0"/>
            </a:endParaRPr>
          </a:p>
        </p:txBody>
      </p:sp>
      <p:sp>
        <p:nvSpPr>
          <p:cNvPr id="34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331251" y="2431189"/>
            <a:ext cx="961014" cy="810304"/>
            <a:chOff x="1331251" y="2431189"/>
            <a:chExt cx="961014" cy="810304"/>
          </a:xfrm>
        </p:grpSpPr>
        <p:cxnSp>
          <p:nvCxnSpPr>
            <p:cNvPr id="16" name="Straight Connector 15"/>
            <p:cNvCxnSpPr/>
            <p:nvPr/>
          </p:nvCxnSpPr>
          <p:spPr bwMode="auto">
            <a:xfrm flipH="1" flipV="1">
              <a:off x="1331251" y="2431189"/>
              <a:ext cx="48189" cy="81030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5" name="Straight Connector 334"/>
            <p:cNvCxnSpPr/>
            <p:nvPr/>
          </p:nvCxnSpPr>
          <p:spPr bwMode="auto">
            <a:xfrm flipV="1">
              <a:off x="1381115" y="2850809"/>
              <a:ext cx="104212" cy="3726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2" name="Straight Connector 341"/>
            <p:cNvCxnSpPr/>
            <p:nvPr/>
          </p:nvCxnSpPr>
          <p:spPr bwMode="auto">
            <a:xfrm flipV="1">
              <a:off x="1386317" y="3162800"/>
              <a:ext cx="168546" cy="5884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3" name="Straight Connector 342"/>
            <p:cNvCxnSpPr/>
            <p:nvPr/>
          </p:nvCxnSpPr>
          <p:spPr bwMode="auto">
            <a:xfrm flipV="1">
              <a:off x="1364971" y="3164519"/>
              <a:ext cx="927294" cy="678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565369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28" grpId="0"/>
      <p:bldP spid="328" grpId="1"/>
      <p:bldP spid="333" grpId="0"/>
      <p:bldP spid="333" grpId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8200292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BGP, OSPF, forwarding table entries</a:t>
            </a:r>
            <a:endParaRPr lang="en-US" sz="4000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/>
          <a:lstStyle/>
          <a:p>
            <a:pPr marL="292100" indent="-292100">
              <a:lnSpc>
                <a:spcPct val="90000"/>
              </a:lnSpc>
            </a:pPr>
            <a:r>
              <a:rPr lang="en-US" sz="2000" dirty="0" smtClean="0">
                <a:latin typeface="Gill Sans MT" charset="0"/>
              </a:rPr>
              <a:t>recall: 1a, 1b, 1c learn about </a:t>
            </a:r>
            <a:r>
              <a:rPr lang="en-US" sz="2000" dirty="0" err="1" smtClean="0">
                <a:latin typeface="Gill Sans MT" charset="0"/>
              </a:rPr>
              <a:t>dest</a:t>
            </a:r>
            <a:r>
              <a:rPr lang="en-US" sz="2000" dirty="0" smtClean="0">
                <a:latin typeface="Gill Sans MT" charset="0"/>
              </a:rPr>
              <a:t> X via iBGP from 1c: “path to X goes through 1c”</a:t>
            </a:r>
            <a:endParaRPr lang="en-US" sz="2000" dirty="0">
              <a:latin typeface="Gill Sans MT" charset="0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7966198" cy="2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/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/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1" name="TextBox 250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200" name="Group 199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201" name="Group 200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202" name="Group 201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203" name="Straight Connector 202"/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80935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d: OSPF intra-domain routing: to get to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Gill Sans MT" charset="0"/>
              </a:rPr>
              <a:t>c, forward over outgoing local interface </a:t>
            </a:r>
            <a:r>
              <a:rPr lang="en-US" sz="2000" dirty="0" smtClean="0">
                <a:latin typeface="Arial"/>
                <a:cs typeface="Arial"/>
              </a:rPr>
              <a:t>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04729" y="1189190"/>
            <a:ext cx="72700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Q: how does router set forwarding table entry to distant prefix?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537654" y="2724170"/>
            <a:ext cx="1694528" cy="3566248"/>
            <a:chOff x="537654" y="2724170"/>
            <a:chExt cx="1694528" cy="3566248"/>
          </a:xfrm>
        </p:grpSpPr>
        <p:sp>
          <p:nvSpPr>
            <p:cNvPr id="469" name="Freeform 468"/>
            <p:cNvSpPr/>
            <p:nvPr/>
          </p:nvSpPr>
          <p:spPr>
            <a:xfrm rot="10326036" flipH="1">
              <a:off x="726574" y="2724170"/>
              <a:ext cx="991619" cy="164121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4" h="1956074">
                  <a:moveTo>
                    <a:pt x="271973" y="1956074"/>
                  </a:moveTo>
                  <a:cubicBezTo>
                    <a:pt x="357744" y="1054071"/>
                    <a:pt x="286439" y="1036036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760467" y="804686"/>
                    <a:pt x="628320" y="1842100"/>
                  </a:cubicBezTo>
                  <a:cubicBezTo>
                    <a:pt x="479006" y="1825527"/>
                    <a:pt x="436285" y="1872332"/>
                    <a:pt x="271973" y="195607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481" name="Rectangle 480"/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" name="Group 104"/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9" name="Straight Connector 498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/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84" name="Straight Connector 483"/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/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/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/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 smtClean="0"/>
                  <a:t>dest</a:t>
                </a:r>
                <a:endParaRPr lang="en-US" dirty="0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interface</a:t>
                </a:r>
                <a:endParaRPr lang="en-US" dirty="0"/>
              </a:p>
            </p:txBody>
          </p:sp>
          <p:cxnSp>
            <p:nvCxnSpPr>
              <p:cNvPr id="475" name="Straight Connector 474"/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/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/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X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2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</p:grpSp>
      </p:grpSp>
      <p:sp>
        <p:nvSpPr>
          <p:cNvPr id="267" name="Rectangle 4"/>
          <p:cNvSpPr txBox="1">
            <a:spLocks noChangeArrowheads="1"/>
          </p:cNvSpPr>
          <p:nvPr/>
        </p:nvSpPr>
        <p:spPr bwMode="auto">
          <a:xfrm>
            <a:off x="3487781" y="5828603"/>
            <a:ext cx="4993774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+mj-lt"/>
                <a:cs typeface="Arial"/>
              </a:rPr>
              <a:t>a: OSPF intra-domain routing: to get to </a:t>
            </a:r>
            <a:r>
              <a:rPr lang="en-US" sz="2000" dirty="0" smtClean="0">
                <a:latin typeface="Arial"/>
                <a:cs typeface="Arial"/>
              </a:rPr>
              <a:t>1</a:t>
            </a:r>
            <a:r>
              <a:rPr lang="en-US" sz="2000" dirty="0" smtClean="0">
                <a:latin typeface="+mj-lt"/>
                <a:cs typeface="Arial"/>
              </a:rPr>
              <a:t>c, forward over outgoing local interface 2</a:t>
            </a:r>
            <a:endParaRPr lang="en-US" sz="2000" dirty="0">
              <a:latin typeface="+mj-lt"/>
            </a:endParaRPr>
          </a:p>
        </p:txBody>
      </p:sp>
      <p:grpSp>
        <p:nvGrpSpPr>
          <p:cNvPr id="268" name="Group 267"/>
          <p:cNvGrpSpPr/>
          <p:nvPr/>
        </p:nvGrpSpPr>
        <p:grpSpPr>
          <a:xfrm>
            <a:off x="1149470" y="2245331"/>
            <a:ext cx="474928" cy="686044"/>
            <a:chOff x="1149470" y="2245331"/>
            <a:chExt cx="474928" cy="686044"/>
          </a:xfrm>
        </p:grpSpPr>
        <p:sp>
          <p:nvSpPr>
            <p:cNvPr id="333" name="TextBox 332"/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</p:grpSp>
      <p:cxnSp>
        <p:nvCxnSpPr>
          <p:cNvPr id="15" name="Straight Arrow Connector 14"/>
          <p:cNvCxnSpPr/>
          <p:nvPr/>
        </p:nvCxnSpPr>
        <p:spPr bwMode="auto">
          <a:xfrm>
            <a:off x="1144952" y="2748406"/>
            <a:ext cx="315088" cy="24154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0" name="Straight Connector 339"/>
          <p:cNvCxnSpPr/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4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51</a:t>
            </a:fld>
            <a:endParaRPr lang="en-US" sz="1200" dirty="0">
              <a:latin typeface="Tahoma" charset="0"/>
            </a:endParaRPr>
          </a:p>
        </p:txBody>
      </p:sp>
      <p:sp>
        <p:nvSpPr>
          <p:cNvPr id="34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49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route selection</a:t>
            </a:r>
          </a:p>
        </p:txBody>
      </p:sp>
      <p:sp>
        <p:nvSpPr>
          <p:cNvPr id="1208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1433513"/>
            <a:ext cx="7772400" cy="4648200"/>
          </a:xfrm>
        </p:spPr>
        <p:txBody>
          <a:bodyPr/>
          <a:lstStyle/>
          <a:p>
            <a:pPr marL="346075" indent="-346075">
              <a:defRPr/>
            </a:pPr>
            <a:r>
              <a:rPr lang="en-US" dirty="0">
                <a:cs typeface="+mn-cs"/>
              </a:rPr>
              <a:t>router may learn about more </a:t>
            </a:r>
            <a:r>
              <a:rPr lang="en-US" dirty="0" smtClean="0">
                <a:cs typeface="+mn-cs"/>
              </a:rPr>
              <a:t>than one </a:t>
            </a:r>
            <a:r>
              <a:rPr lang="en-US" dirty="0">
                <a:cs typeface="+mn-cs"/>
              </a:rPr>
              <a:t>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additional criteria </a:t>
            </a:r>
          </a:p>
        </p:txBody>
      </p:sp>
      <p:pic>
        <p:nvPicPr>
          <p:cNvPr id="165893" name="Picture 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509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52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423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/>
          <p:cNvSpPr>
            <a:spLocks noGrp="1"/>
          </p:cNvSpPr>
          <p:nvPr>
            <p:ph type="title"/>
          </p:nvPr>
        </p:nvSpPr>
        <p:spPr>
          <a:xfrm>
            <a:off x="533400" y="87508"/>
            <a:ext cx="7772400" cy="1143000"/>
          </a:xfrm>
        </p:spPr>
        <p:txBody>
          <a:bodyPr/>
          <a:lstStyle/>
          <a:p>
            <a:r>
              <a:rPr lang="en-US">
                <a:latin typeface="Gill Sans MT" charset="0"/>
              </a:rPr>
              <a:t>Hot Potato Routing</a:t>
            </a:r>
          </a:p>
        </p:txBody>
      </p:sp>
      <p:sp>
        <p:nvSpPr>
          <p:cNvPr id="40" name="Content Placeholder 39"/>
          <p:cNvSpPr>
            <a:spLocks noGrp="1"/>
          </p:cNvSpPr>
          <p:nvPr>
            <p:ph idx="1"/>
          </p:nvPr>
        </p:nvSpPr>
        <p:spPr>
          <a:xfrm>
            <a:off x="914400" y="4747113"/>
            <a:ext cx="8229600" cy="826498"/>
          </a:xfrm>
        </p:spPr>
        <p:txBody>
          <a:bodyPr/>
          <a:lstStyle/>
          <a:p>
            <a:pPr>
              <a:defRPr/>
            </a:pPr>
            <a:r>
              <a:rPr lang="en-US" sz="2400" dirty="0" smtClean="0"/>
              <a:t>2d learns (via iBGP) it can route to X via 2a or 2c</a:t>
            </a:r>
          </a:p>
          <a:p>
            <a:pPr>
              <a:defRPr/>
            </a:pPr>
            <a:r>
              <a:rPr lang="en-US" sz="2400" i="1" dirty="0" smtClean="0">
                <a:solidFill>
                  <a:srgbClr val="000090"/>
                </a:solidFill>
              </a:rPr>
              <a:t>hot potato routing: </a:t>
            </a:r>
            <a:r>
              <a:rPr lang="en-US" sz="2400" dirty="0" smtClean="0"/>
              <a:t>choose local gateway that has least intra-domain cost (e.g., 2d chooses 2a, even though more AS hops to </a:t>
            </a:r>
            <a:r>
              <a:rPr lang="en-US" sz="2400" i="1" dirty="0" smtClean="0"/>
              <a:t>X</a:t>
            </a:r>
            <a:r>
              <a:rPr lang="en-US" sz="2400" dirty="0" smtClean="0"/>
              <a:t>): don’t worry about inter-domain cost!</a:t>
            </a:r>
            <a:endParaRPr lang="en-US" sz="24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83302" name="Picture 3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25708"/>
            <a:ext cx="4572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/>
          <p:cNvGrpSpPr/>
          <p:nvPr/>
        </p:nvGrpSpPr>
        <p:grpSpPr>
          <a:xfrm>
            <a:off x="624887" y="1673230"/>
            <a:ext cx="2557336" cy="1719017"/>
            <a:chOff x="-2170772" y="2784954"/>
            <a:chExt cx="2712783" cy="1853712"/>
          </a:xfrm>
        </p:grpSpPr>
        <p:sp>
          <p:nvSpPr>
            <p:cNvPr id="122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77" name="Oval 1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4" name="Straight Connector 183"/>
                  <p:cNvCxnSpPr>
                    <a:endCxn id="1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75" name="Oval 1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" name="TextBox 1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5" name="Group 124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60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64" name="Oval 163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67" name="Freeform 166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" name="Freeform 167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9" name="Freeform 168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71" name="Straight Connector 170"/>
                  <p:cNvCxnSpPr>
                    <a:endCxn id="16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Straight Connector 171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62" name="Oval 161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" name="TextBox 162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6" name="Group 125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4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49" name="Oval 14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2" name="Freeform 15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" name="Freeform 15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" name="Freeform 156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8" name="Straight Connector 157"/>
                  <p:cNvCxnSpPr>
                    <a:endCxn id="1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147" name="Oval 14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" name="TextBox 147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7" name="Group 126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3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36" name="Oval 13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" name="Freeform 14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43" name="Straight Connector 142"/>
                  <p:cNvCxnSpPr>
                    <a:endCxn id="13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3" name="Group 13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34" name="Oval 13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" name="TextBox 13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128" name="Straight Connector 127"/>
              <p:cNvCxnSpPr>
                <a:stCxn id="17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/>
              <p:cNvCxnSpPr>
                <a:endCxn id="177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86" name="Freeform 2"/>
          <p:cNvSpPr>
            <a:spLocks/>
          </p:cNvSpPr>
          <p:nvPr/>
        </p:nvSpPr>
        <p:spPr bwMode="auto">
          <a:xfrm>
            <a:off x="3285692" y="2600401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7" name="Group 186"/>
          <p:cNvGrpSpPr/>
          <p:nvPr/>
        </p:nvGrpSpPr>
        <p:grpSpPr>
          <a:xfrm>
            <a:off x="3506594" y="2740425"/>
            <a:ext cx="2189884" cy="1476371"/>
            <a:chOff x="833331" y="2873352"/>
            <a:chExt cx="2333625" cy="1590649"/>
          </a:xfrm>
        </p:grpSpPr>
        <p:grpSp>
          <p:nvGrpSpPr>
            <p:cNvPr id="188" name="Group 187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9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00" name="Oval 1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4" name="Freeform 2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5" name="Freeform 2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Freeform 2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7" name="Straight Connector 206"/>
                <p:cNvCxnSpPr>
                  <a:endCxn id="2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98" name="Oval 197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92" name="Straight Connector 191"/>
            <p:cNvCxnSpPr>
              <a:endCxn id="225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3" name="Straight Connector 192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4" name="Straight Connector 193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5" name="Straight Connector 194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48" name="Freeform 2"/>
          <p:cNvSpPr>
            <a:spLocks/>
          </p:cNvSpPr>
          <p:nvPr/>
        </p:nvSpPr>
        <p:spPr bwMode="auto">
          <a:xfrm>
            <a:off x="5507686" y="1532143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0" name="Group 249"/>
          <p:cNvGrpSpPr/>
          <p:nvPr/>
        </p:nvGrpSpPr>
        <p:grpSpPr>
          <a:xfrm>
            <a:off x="6588258" y="1668259"/>
            <a:ext cx="536554" cy="333232"/>
            <a:chOff x="1736090" y="2873352"/>
            <a:chExt cx="565150" cy="369332"/>
          </a:xfrm>
        </p:grpSpPr>
        <p:grpSp>
          <p:nvGrpSpPr>
            <p:cNvPr id="29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02" name="Oval 30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4" name="Oval 30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5" name="Freeform 30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6" name="Freeform 30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7" name="Freeform 30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8" name="Freeform 30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09" name="Straight Connector 308"/>
              <p:cNvCxnSpPr>
                <a:endCxn id="30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300" name="Oval 29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b</a:t>
                </a:r>
                <a:endParaRPr lang="en-US" dirty="0"/>
              </a:p>
            </p:txBody>
          </p:sp>
        </p:grpSp>
      </p:grpSp>
      <p:grpSp>
        <p:nvGrpSpPr>
          <p:cNvPr id="251" name="Group 250"/>
          <p:cNvGrpSpPr/>
          <p:nvPr/>
        </p:nvGrpSpPr>
        <p:grpSpPr>
          <a:xfrm>
            <a:off x="6592274" y="2770198"/>
            <a:ext cx="536554" cy="333232"/>
            <a:chOff x="1736090" y="2873352"/>
            <a:chExt cx="565150" cy="369332"/>
          </a:xfrm>
        </p:grpSpPr>
        <p:grpSp>
          <p:nvGrpSpPr>
            <p:cNvPr id="28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9" name="Oval 28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2" name="Freeform 29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3" name="Freeform 29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4" name="Freeform 29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5" name="Freeform 29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6" name="Straight Connector 295"/>
              <p:cNvCxnSpPr>
                <a:endCxn id="29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6" name="Group 28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7" name="Oval 28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d</a:t>
                </a:r>
                <a:endParaRPr lang="en-US" dirty="0"/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>
            <a:off x="7410171" y="2220186"/>
            <a:ext cx="536554" cy="333232"/>
            <a:chOff x="1736090" y="2873352"/>
            <a:chExt cx="565150" cy="369332"/>
          </a:xfrm>
        </p:grpSpPr>
        <p:grpSp>
          <p:nvGrpSpPr>
            <p:cNvPr id="27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6" name="Oval 27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8" name="Oval 27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1" name="Freeform 28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2" name="Freeform 28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/>
              <p:cNvCxnSpPr>
                <a:endCxn id="27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3" name="Group 272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4" name="Oval 273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c</a:t>
                </a:r>
                <a:endParaRPr lang="en-US" dirty="0"/>
              </a:p>
            </p:txBody>
          </p:sp>
        </p:grpSp>
      </p:grpSp>
      <p:grpSp>
        <p:nvGrpSpPr>
          <p:cNvPr id="253" name="Group 252"/>
          <p:cNvGrpSpPr/>
          <p:nvPr/>
        </p:nvGrpSpPr>
        <p:grpSpPr>
          <a:xfrm>
            <a:off x="5731177" y="2214454"/>
            <a:ext cx="536554" cy="333232"/>
            <a:chOff x="1736090" y="2873352"/>
            <a:chExt cx="565150" cy="369332"/>
          </a:xfrm>
        </p:grpSpPr>
        <p:grpSp>
          <p:nvGrpSpPr>
            <p:cNvPr id="25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63" name="Oval 26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0" name="Straight Connector 269"/>
              <p:cNvCxnSpPr>
                <a:endCxn id="26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0" name="Group 25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61" name="Oval 26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2" name="TextBox 26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a</a:t>
                </a:r>
                <a:endParaRPr lang="en-US" dirty="0"/>
              </a:p>
            </p:txBody>
          </p:sp>
        </p:grpSp>
      </p:grpSp>
      <p:cxnSp>
        <p:nvCxnSpPr>
          <p:cNvPr id="254" name="Straight Connector 253"/>
          <p:cNvCxnSpPr/>
          <p:nvPr/>
        </p:nvCxnSpPr>
        <p:spPr bwMode="auto">
          <a:xfrm>
            <a:off x="6276273" y="2367749"/>
            <a:ext cx="1143946" cy="573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5" name="Straight Connector 254"/>
          <p:cNvCxnSpPr>
            <a:stCxn id="302" idx="7"/>
          </p:cNvCxnSpPr>
          <p:nvPr/>
        </p:nvCxnSpPr>
        <p:spPr bwMode="auto">
          <a:xfrm>
            <a:off x="7046457" y="1921905"/>
            <a:ext cx="455753" cy="33362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" name="Straight Connector 255"/>
          <p:cNvCxnSpPr/>
          <p:nvPr/>
        </p:nvCxnSpPr>
        <p:spPr bwMode="auto">
          <a:xfrm>
            <a:off x="6174303" y="2491974"/>
            <a:ext cx="453745" cy="32216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7" name="Straight Connector 256"/>
          <p:cNvCxnSpPr/>
          <p:nvPr/>
        </p:nvCxnSpPr>
        <p:spPr bwMode="auto">
          <a:xfrm flipH="1">
            <a:off x="6162417" y="1933156"/>
            <a:ext cx="482298" cy="31511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8" name="Straight Connector 257"/>
          <p:cNvCxnSpPr/>
          <p:nvPr/>
        </p:nvCxnSpPr>
        <p:spPr bwMode="auto">
          <a:xfrm flipH="1" flipV="1">
            <a:off x="5412148" y="3178324"/>
            <a:ext cx="1295763" cy="6437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2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1" name="Straight Connector 310"/>
          <p:cNvCxnSpPr/>
          <p:nvPr/>
        </p:nvCxnSpPr>
        <p:spPr bwMode="auto">
          <a:xfrm flipH="1" flipV="1">
            <a:off x="3046707" y="2561763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2" name="Straight Connector 311"/>
          <p:cNvCxnSpPr/>
          <p:nvPr/>
        </p:nvCxnSpPr>
        <p:spPr bwMode="auto">
          <a:xfrm flipV="1">
            <a:off x="5523188" y="2502881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3" name="TextBox 312"/>
          <p:cNvSpPr txBox="1"/>
          <p:nvPr/>
        </p:nvSpPr>
        <p:spPr>
          <a:xfrm>
            <a:off x="3493291" y="266008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314" name="TextBox 313"/>
          <p:cNvSpPr txBox="1"/>
          <p:nvPr/>
        </p:nvSpPr>
        <p:spPr>
          <a:xfrm>
            <a:off x="5543950" y="157338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707172" y="178405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316" name="Group 315"/>
          <p:cNvGrpSpPr/>
          <p:nvPr/>
        </p:nvGrpSpPr>
        <p:grpSpPr>
          <a:xfrm>
            <a:off x="7070827" y="2634990"/>
            <a:ext cx="1701734" cy="616172"/>
            <a:chOff x="7073692" y="5469792"/>
            <a:chExt cx="1701734" cy="616172"/>
          </a:xfrm>
        </p:grpSpPr>
        <p:grpSp>
          <p:nvGrpSpPr>
            <p:cNvPr id="317" name="Group 316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1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2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24" name="Oval 32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25" name="Rectangle 32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6" name="Oval 32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27" name="Freeform 32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8" name="Freeform 32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9" name="Freeform 32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0" name="Freeform 32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31" name="Straight Connector 330"/>
                <p:cNvCxnSpPr>
                  <a:endCxn id="32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21" name="Group 32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22" name="Oval 32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3" name="TextBox 32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318" name="Straight Connector 317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33" name="Group 332"/>
          <p:cNvGrpSpPr/>
          <p:nvPr/>
        </p:nvGrpSpPr>
        <p:grpSpPr>
          <a:xfrm>
            <a:off x="5713444" y="2600984"/>
            <a:ext cx="872159" cy="788717"/>
            <a:chOff x="5713444" y="2379268"/>
            <a:chExt cx="872159" cy="788717"/>
          </a:xfrm>
        </p:grpSpPr>
        <p:sp>
          <p:nvSpPr>
            <p:cNvPr id="334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5" name="Text Box 119"/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400" i="1" dirty="0" smtClean="0">
                  <a:solidFill>
                    <a:srgbClr val="CC0000"/>
                  </a:solidFill>
                </a:rPr>
                <a:t>AS3,X </a:t>
              </a:r>
              <a:endParaRPr lang="en-US" sz="14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2240503" y="2660320"/>
            <a:ext cx="1126397" cy="993049"/>
            <a:chOff x="2240503" y="2438604"/>
            <a:chExt cx="1126397" cy="993049"/>
          </a:xfrm>
        </p:grpSpPr>
        <p:sp>
          <p:nvSpPr>
            <p:cNvPr id="337" name="Text Box 119"/>
            <p:cNvSpPr txBox="1">
              <a:spLocks noChangeArrowheads="1"/>
            </p:cNvSpPr>
            <p:nvPr/>
          </p:nvSpPr>
          <p:spPr bwMode="auto">
            <a:xfrm>
              <a:off x="2240503" y="3150807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400" i="1" dirty="0" smtClean="0">
                  <a:solidFill>
                    <a:srgbClr val="CC0000"/>
                  </a:solidFill>
                </a:rPr>
                <a:t>AS1,AS3,X </a:t>
              </a:r>
              <a:endParaRPr lang="en-US" sz="1400" i="1" dirty="0">
                <a:solidFill>
                  <a:srgbClr val="CC0000"/>
                </a:solidFill>
              </a:endParaRPr>
            </a:p>
          </p:txBody>
        </p:sp>
        <p:sp>
          <p:nvSpPr>
            <p:cNvPr id="338" name="AutoShape 118"/>
            <p:cNvSpPr>
              <a:spLocks noChangeArrowheads="1"/>
            </p:cNvSpPr>
            <p:nvPr/>
          </p:nvSpPr>
          <p:spPr bwMode="auto">
            <a:xfrm rot="1422833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340" name="Straight Arrow Connector 339"/>
          <p:cNvCxnSpPr/>
          <p:nvPr/>
        </p:nvCxnSpPr>
        <p:spPr bwMode="auto">
          <a:xfrm flipH="1">
            <a:off x="4912930" y="3654209"/>
            <a:ext cx="357050" cy="288595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2" name="Straight Arrow Connector 341"/>
          <p:cNvCxnSpPr/>
          <p:nvPr/>
        </p:nvCxnSpPr>
        <p:spPr bwMode="auto">
          <a:xfrm>
            <a:off x="3885547" y="3671141"/>
            <a:ext cx="413648" cy="296911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3" name="Straight Connector 342"/>
          <p:cNvCxnSpPr>
            <a:stCxn id="262" idx="1"/>
          </p:cNvCxnSpPr>
          <p:nvPr/>
        </p:nvCxnSpPr>
        <p:spPr bwMode="auto">
          <a:xfrm flipH="1">
            <a:off x="3046901" y="2381069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4" name="TextBox 353"/>
          <p:cNvSpPr txBox="1"/>
          <p:nvPr/>
        </p:nvSpPr>
        <p:spPr>
          <a:xfrm>
            <a:off x="6713852" y="3668010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2">
                    <a:lumMod val="75000"/>
                  </a:schemeClr>
                </a:solidFill>
              </a:rPr>
              <a:t>OSPF link weights</a:t>
            </a:r>
            <a:endParaRPr lang="en-US" sz="16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2921" y="3471742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201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7" name="TextBox 356"/>
          <p:cNvSpPr txBox="1"/>
          <p:nvPr/>
        </p:nvSpPr>
        <p:spPr>
          <a:xfrm>
            <a:off x="4531886" y="3127836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152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5012749" y="2966393"/>
            <a:ext cx="514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112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4662388" y="3433508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263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6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53</a:t>
            </a:fld>
            <a:endParaRPr lang="en-US" sz="1200" dirty="0">
              <a:latin typeface="Tahoma" charset="0"/>
            </a:endParaRPr>
          </a:p>
        </p:txBody>
      </p:sp>
      <p:sp>
        <p:nvSpPr>
          <p:cNvPr id="36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967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uiExpand="1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9" name="Rectangle 3"/>
          <p:cNvSpPr>
            <a:spLocks noChangeArrowheads="1"/>
          </p:cNvSpPr>
          <p:nvPr/>
        </p:nvSpPr>
        <p:spPr bwMode="auto">
          <a:xfrm>
            <a:off x="1181100" y="3581400"/>
            <a:ext cx="48768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0" name="Rectangle 4"/>
          <p:cNvSpPr>
            <a:spLocks noChangeArrowheads="1"/>
          </p:cNvSpPr>
          <p:nvPr/>
        </p:nvSpPr>
        <p:spPr bwMode="auto">
          <a:xfrm>
            <a:off x="631940" y="4371320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A </a:t>
            </a:r>
            <a:r>
              <a:rPr lang="en-US" sz="2400" dirty="0">
                <a:latin typeface="+mn-lt"/>
              </a:rPr>
              <a:t>advertises </a:t>
            </a:r>
            <a:r>
              <a:rPr lang="en-US" sz="2400" dirty="0" smtClean="0">
                <a:latin typeface="+mn-lt"/>
              </a:rPr>
              <a:t>path Aw to B and to C</a:t>
            </a:r>
            <a:endParaRPr lang="en-US" sz="2400" dirty="0">
              <a:latin typeface="+mn-lt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B </a:t>
            </a:r>
            <a:r>
              <a:rPr lang="en-US" sz="2400" i="1" dirty="0" smtClean="0">
                <a:solidFill>
                  <a:srgbClr val="CC0000"/>
                </a:solidFill>
                <a:latin typeface="+mn-lt"/>
              </a:rPr>
              <a:t>chooses not to advertise </a:t>
            </a:r>
            <a:r>
              <a:rPr lang="en-US" sz="2400" dirty="0" err="1" smtClean="0">
                <a:latin typeface="+mn-lt"/>
              </a:rPr>
              <a:t>BAw</a:t>
            </a:r>
            <a:r>
              <a:rPr lang="en-US" sz="2400" dirty="0" smtClean="0">
                <a:latin typeface="+mn-lt"/>
              </a:rPr>
              <a:t> </a:t>
            </a:r>
            <a:r>
              <a:rPr lang="en-US" sz="2400" dirty="0">
                <a:latin typeface="+mn-lt"/>
              </a:rPr>
              <a:t>to </a:t>
            </a:r>
            <a:r>
              <a:rPr lang="en-US" sz="2400" dirty="0" smtClean="0">
                <a:latin typeface="+mn-lt"/>
              </a:rPr>
              <a:t>C: </a:t>
            </a:r>
            <a:r>
              <a:rPr lang="en-US" sz="2400" dirty="0">
                <a:latin typeface="+mn-lt"/>
              </a:rPr>
              <a:t> </a:t>
            </a:r>
            <a:endParaRPr lang="en-US" sz="2400" dirty="0" smtClean="0">
              <a:latin typeface="+mn-lt"/>
            </a:endParaRP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000" dirty="0" smtClean="0">
                <a:latin typeface="+mn-lt"/>
              </a:rPr>
              <a:t>B </a:t>
            </a:r>
            <a:r>
              <a:rPr lang="en-US" sz="2000" dirty="0">
                <a:latin typeface="+mn-lt"/>
              </a:rPr>
              <a:t>gets no </a:t>
            </a:r>
            <a:r>
              <a:rPr lang="ja-JP" altLang="en-US" sz="2000" dirty="0">
                <a:latin typeface="+mn-lt"/>
              </a:rPr>
              <a:t>“</a:t>
            </a:r>
            <a:r>
              <a:rPr lang="en-US" altLang="ja-JP" sz="2000" dirty="0">
                <a:latin typeface="+mn-lt"/>
              </a:rPr>
              <a:t>revenue</a:t>
            </a:r>
            <a:r>
              <a:rPr lang="ja-JP" altLang="en-US" sz="2000" dirty="0">
                <a:latin typeface="+mn-lt"/>
              </a:rPr>
              <a:t>”</a:t>
            </a:r>
            <a:r>
              <a:rPr lang="en-US" altLang="ja-JP" sz="2000" dirty="0">
                <a:latin typeface="+mn-lt"/>
              </a:rPr>
              <a:t> for routing </a:t>
            </a:r>
            <a:r>
              <a:rPr lang="en-US" altLang="ja-JP" sz="2000" dirty="0" err="1" smtClean="0">
                <a:latin typeface="+mn-lt"/>
              </a:rPr>
              <a:t>CBAw</a:t>
            </a:r>
            <a:r>
              <a:rPr lang="en-US" altLang="ja-JP" sz="2000" dirty="0" smtClean="0">
                <a:latin typeface="+mn-lt"/>
              </a:rPr>
              <a:t>, </a:t>
            </a:r>
            <a:r>
              <a:rPr lang="en-US" altLang="ja-JP" sz="2000" dirty="0">
                <a:latin typeface="+mn-lt"/>
              </a:rPr>
              <a:t>since </a:t>
            </a:r>
            <a:r>
              <a:rPr lang="en-US" altLang="ja-JP" sz="2000" dirty="0" smtClean="0">
                <a:latin typeface="+mn-lt"/>
              </a:rPr>
              <a:t>none of  C, A, w are </a:t>
            </a:r>
            <a:r>
              <a:rPr lang="en-US" altLang="ja-JP" sz="2000" dirty="0">
                <a:latin typeface="+mn-lt"/>
              </a:rPr>
              <a:t>B</a:t>
            </a:r>
            <a:r>
              <a:rPr lang="ja-JP" altLang="en-US" sz="2000" dirty="0">
                <a:latin typeface="+mn-lt"/>
              </a:rPr>
              <a:t>’</a:t>
            </a:r>
            <a:r>
              <a:rPr lang="en-US" altLang="ja-JP" sz="2000" dirty="0">
                <a:latin typeface="+mn-lt"/>
              </a:rPr>
              <a:t>s </a:t>
            </a:r>
            <a:r>
              <a:rPr lang="en-US" altLang="ja-JP" sz="2000" dirty="0" smtClean="0">
                <a:latin typeface="+mn-lt"/>
              </a:rPr>
              <a:t>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000" dirty="0" smtClean="0">
                <a:latin typeface="+mn-lt"/>
              </a:rPr>
              <a:t>C does not learn about </a:t>
            </a:r>
            <a:r>
              <a:rPr lang="en-US" altLang="ja-JP" sz="2000" dirty="0" err="1" smtClean="0">
                <a:latin typeface="+mn-lt"/>
              </a:rPr>
              <a:t>CBAw</a:t>
            </a:r>
            <a:r>
              <a:rPr lang="en-US" altLang="ja-JP" sz="2000" dirty="0" smtClean="0">
                <a:latin typeface="+mn-lt"/>
              </a:rPr>
              <a:t> path</a:t>
            </a:r>
            <a:endParaRPr lang="en-US" altLang="ja-JP" sz="2000" dirty="0">
              <a:latin typeface="+mn-lt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C will route </a:t>
            </a:r>
            <a:r>
              <a:rPr lang="en-US" sz="2400" dirty="0" err="1" smtClean="0">
                <a:latin typeface="+mn-lt"/>
              </a:rPr>
              <a:t>CAw</a:t>
            </a:r>
            <a:r>
              <a:rPr lang="en-US" sz="2400" dirty="0" smtClean="0">
                <a:latin typeface="+mn-lt"/>
              </a:rPr>
              <a:t> (not using B) to get to w</a:t>
            </a:r>
            <a:endParaRPr lang="en-US" sz="2400" dirty="0">
              <a:latin typeface="+mn-lt"/>
            </a:endParaRPr>
          </a:p>
        </p:txBody>
      </p:sp>
      <p:grpSp>
        <p:nvGrpSpPr>
          <p:cNvPr id="185351" name="Group 5"/>
          <p:cNvGrpSpPr>
            <a:grpSpLocks/>
          </p:cNvGrpSpPr>
          <p:nvPr/>
        </p:nvGrpSpPr>
        <p:grpSpPr bwMode="auto">
          <a:xfrm>
            <a:off x="476250" y="1123950"/>
            <a:ext cx="7539038" cy="3048000"/>
            <a:chOff x="300" y="708"/>
            <a:chExt cx="4749" cy="1920"/>
          </a:xfrm>
        </p:grpSpPr>
        <p:sp>
          <p:nvSpPr>
            <p:cNvPr id="185352" name="AutoShape 6"/>
            <p:cNvSpPr>
              <a:spLocks noChangeAspect="1" noChangeArrowheads="1" noTextEdit="1"/>
            </p:cNvSpPr>
            <p:nvPr/>
          </p:nvSpPr>
          <p:spPr bwMode="auto">
            <a:xfrm>
              <a:off x="300" y="708"/>
              <a:ext cx="4749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7"/>
            <p:cNvSpPr>
              <a:spLocks/>
            </p:cNvSpPr>
            <p:nvPr/>
          </p:nvSpPr>
          <p:spPr bwMode="auto">
            <a:xfrm>
              <a:off x="1602" y="955"/>
              <a:ext cx="563" cy="364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8"/>
            <p:cNvSpPr>
              <a:spLocks/>
            </p:cNvSpPr>
            <p:nvPr/>
          </p:nvSpPr>
          <p:spPr bwMode="auto">
            <a:xfrm>
              <a:off x="951" y="1290"/>
              <a:ext cx="562" cy="365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Rectangle 9"/>
            <p:cNvSpPr>
              <a:spLocks noChangeArrowheads="1"/>
            </p:cNvSpPr>
            <p:nvPr/>
          </p:nvSpPr>
          <p:spPr bwMode="auto">
            <a:xfrm flipH="1">
              <a:off x="1184" y="1385"/>
              <a:ext cx="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185356" name="Rectangle 10"/>
            <p:cNvSpPr>
              <a:spLocks noChangeArrowheads="1"/>
            </p:cNvSpPr>
            <p:nvPr/>
          </p:nvSpPr>
          <p:spPr bwMode="auto">
            <a:xfrm>
              <a:off x="1867" y="105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185357" name="Freeform 11"/>
            <p:cNvSpPr>
              <a:spLocks/>
            </p:cNvSpPr>
            <p:nvPr/>
          </p:nvSpPr>
          <p:spPr bwMode="auto">
            <a:xfrm>
              <a:off x="1640" y="1582"/>
              <a:ext cx="565" cy="362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Rectangle 12"/>
            <p:cNvSpPr>
              <a:spLocks noChangeArrowheads="1"/>
            </p:cNvSpPr>
            <p:nvPr/>
          </p:nvSpPr>
          <p:spPr bwMode="auto">
            <a:xfrm>
              <a:off x="1896" y="165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85359" name="Rectangle 13"/>
            <p:cNvSpPr>
              <a:spLocks noChangeArrowheads="1"/>
            </p:cNvSpPr>
            <p:nvPr/>
          </p:nvSpPr>
          <p:spPr bwMode="auto">
            <a:xfrm>
              <a:off x="1963" y="1657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0" name="Freeform 14"/>
            <p:cNvSpPr>
              <a:spLocks/>
            </p:cNvSpPr>
            <p:nvPr/>
          </p:nvSpPr>
          <p:spPr bwMode="auto">
            <a:xfrm>
              <a:off x="443" y="1335"/>
              <a:ext cx="218" cy="215"/>
            </a:xfrm>
            <a:custGeom>
              <a:avLst/>
              <a:gdLst>
                <a:gd name="T0" fmla="*/ 99 w 218"/>
                <a:gd name="T1" fmla="*/ 0 h 215"/>
                <a:gd name="T2" fmla="*/ 78 w 218"/>
                <a:gd name="T3" fmla="*/ 6 h 215"/>
                <a:gd name="T4" fmla="*/ 56 w 218"/>
                <a:gd name="T5" fmla="*/ 14 h 215"/>
                <a:gd name="T6" fmla="*/ 40 w 218"/>
                <a:gd name="T7" fmla="*/ 25 h 215"/>
                <a:gd name="T8" fmla="*/ 24 w 218"/>
                <a:gd name="T9" fmla="*/ 41 h 215"/>
                <a:gd name="T10" fmla="*/ 13 w 218"/>
                <a:gd name="T11" fmla="*/ 57 h 215"/>
                <a:gd name="T12" fmla="*/ 5 w 218"/>
                <a:gd name="T13" fmla="*/ 76 h 215"/>
                <a:gd name="T14" fmla="*/ 0 w 218"/>
                <a:gd name="T15" fmla="*/ 97 h 215"/>
                <a:gd name="T16" fmla="*/ 0 w 218"/>
                <a:gd name="T17" fmla="*/ 118 h 215"/>
                <a:gd name="T18" fmla="*/ 5 w 218"/>
                <a:gd name="T19" fmla="*/ 140 h 215"/>
                <a:gd name="T20" fmla="*/ 13 w 218"/>
                <a:gd name="T21" fmla="*/ 159 h 215"/>
                <a:gd name="T22" fmla="*/ 24 w 218"/>
                <a:gd name="T23" fmla="*/ 175 h 215"/>
                <a:gd name="T24" fmla="*/ 40 w 218"/>
                <a:gd name="T25" fmla="*/ 191 h 215"/>
                <a:gd name="T26" fmla="*/ 56 w 218"/>
                <a:gd name="T27" fmla="*/ 202 h 215"/>
                <a:gd name="T28" fmla="*/ 78 w 218"/>
                <a:gd name="T29" fmla="*/ 210 h 215"/>
                <a:gd name="T30" fmla="*/ 99 w 218"/>
                <a:gd name="T31" fmla="*/ 215 h 215"/>
                <a:gd name="T32" fmla="*/ 121 w 218"/>
                <a:gd name="T33" fmla="*/ 215 h 215"/>
                <a:gd name="T34" fmla="*/ 142 w 218"/>
                <a:gd name="T35" fmla="*/ 210 h 215"/>
                <a:gd name="T36" fmla="*/ 161 w 218"/>
                <a:gd name="T37" fmla="*/ 202 h 215"/>
                <a:gd name="T38" fmla="*/ 177 w 218"/>
                <a:gd name="T39" fmla="*/ 191 h 215"/>
                <a:gd name="T40" fmla="*/ 193 w 218"/>
                <a:gd name="T41" fmla="*/ 175 h 215"/>
                <a:gd name="T42" fmla="*/ 204 w 218"/>
                <a:gd name="T43" fmla="*/ 159 h 215"/>
                <a:gd name="T44" fmla="*/ 212 w 218"/>
                <a:gd name="T45" fmla="*/ 140 h 215"/>
                <a:gd name="T46" fmla="*/ 218 w 218"/>
                <a:gd name="T47" fmla="*/ 118 h 215"/>
                <a:gd name="T48" fmla="*/ 218 w 218"/>
                <a:gd name="T49" fmla="*/ 97 h 215"/>
                <a:gd name="T50" fmla="*/ 212 w 218"/>
                <a:gd name="T51" fmla="*/ 76 h 215"/>
                <a:gd name="T52" fmla="*/ 204 w 218"/>
                <a:gd name="T53" fmla="*/ 57 h 215"/>
                <a:gd name="T54" fmla="*/ 193 w 218"/>
                <a:gd name="T55" fmla="*/ 41 h 215"/>
                <a:gd name="T56" fmla="*/ 177 w 218"/>
                <a:gd name="T57" fmla="*/ 25 h 215"/>
                <a:gd name="T58" fmla="*/ 161 w 218"/>
                <a:gd name="T59" fmla="*/ 14 h 215"/>
                <a:gd name="T60" fmla="*/ 142 w 218"/>
                <a:gd name="T61" fmla="*/ 6 h 215"/>
                <a:gd name="T62" fmla="*/ 121 w 218"/>
                <a:gd name="T63" fmla="*/ 0 h 2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5"/>
                <a:gd name="T98" fmla="*/ 218 w 218"/>
                <a:gd name="T99" fmla="*/ 215 h 2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5">
                  <a:moveTo>
                    <a:pt x="110" y="0"/>
                  </a:moveTo>
                  <a:lnTo>
                    <a:pt x="99" y="0"/>
                  </a:lnTo>
                  <a:lnTo>
                    <a:pt x="88" y="3"/>
                  </a:lnTo>
                  <a:lnTo>
                    <a:pt x="78" y="6"/>
                  </a:lnTo>
                  <a:lnTo>
                    <a:pt x="67" y="9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3"/>
                  </a:lnTo>
                  <a:lnTo>
                    <a:pt x="24" y="41"/>
                  </a:lnTo>
                  <a:lnTo>
                    <a:pt x="18" y="49"/>
                  </a:lnTo>
                  <a:lnTo>
                    <a:pt x="13" y="57"/>
                  </a:lnTo>
                  <a:lnTo>
                    <a:pt x="8" y="65"/>
                  </a:lnTo>
                  <a:lnTo>
                    <a:pt x="5" y="76"/>
                  </a:lnTo>
                  <a:lnTo>
                    <a:pt x="2" y="86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5" y="140"/>
                  </a:lnTo>
                  <a:lnTo>
                    <a:pt x="8" y="151"/>
                  </a:lnTo>
                  <a:lnTo>
                    <a:pt x="13" y="159"/>
                  </a:lnTo>
                  <a:lnTo>
                    <a:pt x="18" y="167"/>
                  </a:lnTo>
                  <a:lnTo>
                    <a:pt x="24" y="175"/>
                  </a:lnTo>
                  <a:lnTo>
                    <a:pt x="32" y="183"/>
                  </a:lnTo>
                  <a:lnTo>
                    <a:pt x="40" y="191"/>
                  </a:lnTo>
                  <a:lnTo>
                    <a:pt x="48" y="196"/>
                  </a:lnTo>
                  <a:lnTo>
                    <a:pt x="56" y="202"/>
                  </a:lnTo>
                  <a:lnTo>
                    <a:pt x="67" y="207"/>
                  </a:lnTo>
                  <a:lnTo>
                    <a:pt x="78" y="210"/>
                  </a:lnTo>
                  <a:lnTo>
                    <a:pt x="88" y="212"/>
                  </a:lnTo>
                  <a:lnTo>
                    <a:pt x="99" y="215"/>
                  </a:lnTo>
                  <a:lnTo>
                    <a:pt x="110" y="215"/>
                  </a:lnTo>
                  <a:lnTo>
                    <a:pt x="121" y="215"/>
                  </a:lnTo>
                  <a:lnTo>
                    <a:pt x="131" y="212"/>
                  </a:lnTo>
                  <a:lnTo>
                    <a:pt x="142" y="210"/>
                  </a:lnTo>
                  <a:lnTo>
                    <a:pt x="153" y="207"/>
                  </a:lnTo>
                  <a:lnTo>
                    <a:pt x="161" y="202"/>
                  </a:lnTo>
                  <a:lnTo>
                    <a:pt x="169" y="196"/>
                  </a:lnTo>
                  <a:lnTo>
                    <a:pt x="177" y="191"/>
                  </a:lnTo>
                  <a:lnTo>
                    <a:pt x="185" y="183"/>
                  </a:lnTo>
                  <a:lnTo>
                    <a:pt x="193" y="175"/>
                  </a:lnTo>
                  <a:lnTo>
                    <a:pt x="199" y="167"/>
                  </a:lnTo>
                  <a:lnTo>
                    <a:pt x="204" y="159"/>
                  </a:lnTo>
                  <a:lnTo>
                    <a:pt x="209" y="151"/>
                  </a:lnTo>
                  <a:lnTo>
                    <a:pt x="212" y="140"/>
                  </a:lnTo>
                  <a:lnTo>
                    <a:pt x="215" y="129"/>
                  </a:lnTo>
                  <a:lnTo>
                    <a:pt x="218" y="118"/>
                  </a:lnTo>
                  <a:lnTo>
                    <a:pt x="218" y="108"/>
                  </a:lnTo>
                  <a:lnTo>
                    <a:pt x="218" y="97"/>
                  </a:lnTo>
                  <a:lnTo>
                    <a:pt x="215" y="86"/>
                  </a:lnTo>
                  <a:lnTo>
                    <a:pt x="212" y="76"/>
                  </a:lnTo>
                  <a:lnTo>
                    <a:pt x="209" y="65"/>
                  </a:lnTo>
                  <a:lnTo>
                    <a:pt x="204" y="57"/>
                  </a:lnTo>
                  <a:lnTo>
                    <a:pt x="199" y="49"/>
                  </a:lnTo>
                  <a:lnTo>
                    <a:pt x="193" y="41"/>
                  </a:lnTo>
                  <a:lnTo>
                    <a:pt x="185" y="33"/>
                  </a:lnTo>
                  <a:lnTo>
                    <a:pt x="177" y="25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3" y="9"/>
                  </a:lnTo>
                  <a:lnTo>
                    <a:pt x="142" y="6"/>
                  </a:lnTo>
                  <a:lnTo>
                    <a:pt x="131" y="3"/>
                  </a:lnTo>
                  <a:lnTo>
                    <a:pt x="121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Rectangle 15"/>
            <p:cNvSpPr>
              <a:spLocks noChangeArrowheads="1"/>
            </p:cNvSpPr>
            <p:nvPr/>
          </p:nvSpPr>
          <p:spPr bwMode="auto">
            <a:xfrm>
              <a:off x="493" y="1378"/>
              <a:ext cx="12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W</a:t>
              </a:r>
            </a:p>
          </p:txBody>
        </p:sp>
        <p:sp>
          <p:nvSpPr>
            <p:cNvPr id="185362" name="Rectangle 16"/>
            <p:cNvSpPr>
              <a:spLocks noChangeArrowheads="1"/>
            </p:cNvSpPr>
            <p:nvPr/>
          </p:nvSpPr>
          <p:spPr bwMode="auto">
            <a:xfrm>
              <a:off x="617" y="1360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3" name="Freeform 17"/>
            <p:cNvSpPr>
              <a:spLocks/>
            </p:cNvSpPr>
            <p:nvPr/>
          </p:nvSpPr>
          <p:spPr bwMode="auto">
            <a:xfrm>
              <a:off x="2584" y="1220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Rectangle 18"/>
            <p:cNvSpPr>
              <a:spLocks noChangeArrowheads="1"/>
            </p:cNvSpPr>
            <p:nvPr/>
          </p:nvSpPr>
          <p:spPr bwMode="auto">
            <a:xfrm>
              <a:off x="2641" y="1262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X</a:t>
              </a:r>
            </a:p>
          </p:txBody>
        </p:sp>
        <p:sp>
          <p:nvSpPr>
            <p:cNvPr id="185365" name="Freeform 19"/>
            <p:cNvSpPr>
              <a:spLocks/>
            </p:cNvSpPr>
            <p:nvPr/>
          </p:nvSpPr>
          <p:spPr bwMode="auto">
            <a:xfrm>
              <a:off x="2579" y="1952"/>
              <a:ext cx="218" cy="212"/>
            </a:xfrm>
            <a:custGeom>
              <a:avLst/>
              <a:gdLst>
                <a:gd name="T0" fmla="*/ 97 w 218"/>
                <a:gd name="T1" fmla="*/ 0 h 212"/>
                <a:gd name="T2" fmla="*/ 75 w 218"/>
                <a:gd name="T3" fmla="*/ 6 h 212"/>
                <a:gd name="T4" fmla="*/ 56 w 218"/>
                <a:gd name="T5" fmla="*/ 14 h 212"/>
                <a:gd name="T6" fmla="*/ 40 w 218"/>
                <a:gd name="T7" fmla="*/ 24 h 212"/>
                <a:gd name="T8" fmla="*/ 24 w 218"/>
                <a:gd name="T9" fmla="*/ 38 h 212"/>
                <a:gd name="T10" fmla="*/ 13 w 218"/>
                <a:gd name="T11" fmla="*/ 54 h 212"/>
                <a:gd name="T12" fmla="*/ 5 w 218"/>
                <a:gd name="T13" fmla="*/ 73 h 212"/>
                <a:gd name="T14" fmla="*/ 0 w 218"/>
                <a:gd name="T15" fmla="*/ 94 h 212"/>
                <a:gd name="T16" fmla="*/ 0 w 218"/>
                <a:gd name="T17" fmla="*/ 116 h 212"/>
                <a:gd name="T18" fmla="*/ 5 w 218"/>
                <a:gd name="T19" fmla="*/ 137 h 212"/>
                <a:gd name="T20" fmla="*/ 13 w 218"/>
                <a:gd name="T21" fmla="*/ 156 h 212"/>
                <a:gd name="T22" fmla="*/ 24 w 218"/>
                <a:gd name="T23" fmla="*/ 172 h 212"/>
                <a:gd name="T24" fmla="*/ 40 w 218"/>
                <a:gd name="T25" fmla="*/ 188 h 212"/>
                <a:gd name="T26" fmla="*/ 56 w 218"/>
                <a:gd name="T27" fmla="*/ 199 h 212"/>
                <a:gd name="T28" fmla="*/ 75 w 218"/>
                <a:gd name="T29" fmla="*/ 207 h 212"/>
                <a:gd name="T30" fmla="*/ 97 w 218"/>
                <a:gd name="T31" fmla="*/ 212 h 212"/>
                <a:gd name="T32" fmla="*/ 118 w 218"/>
                <a:gd name="T33" fmla="*/ 212 h 212"/>
                <a:gd name="T34" fmla="*/ 140 w 218"/>
                <a:gd name="T35" fmla="*/ 207 h 212"/>
                <a:gd name="T36" fmla="*/ 161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4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3 h 212"/>
                <a:gd name="T52" fmla="*/ 204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1 w 218"/>
                <a:gd name="T59" fmla="*/ 14 h 212"/>
                <a:gd name="T60" fmla="*/ 140 w 218"/>
                <a:gd name="T61" fmla="*/ 6 h 212"/>
                <a:gd name="T62" fmla="*/ 118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08" y="0"/>
                  </a:moveTo>
                  <a:lnTo>
                    <a:pt x="97" y="0"/>
                  </a:lnTo>
                  <a:lnTo>
                    <a:pt x="86" y="3"/>
                  </a:lnTo>
                  <a:lnTo>
                    <a:pt x="75" y="6"/>
                  </a:lnTo>
                  <a:lnTo>
                    <a:pt x="65" y="8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5"/>
                  </a:lnTo>
                  <a:lnTo>
                    <a:pt x="5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5" y="137"/>
                  </a:lnTo>
                  <a:lnTo>
                    <a:pt x="8" y="148"/>
                  </a:lnTo>
                  <a:lnTo>
                    <a:pt x="13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2" y="180"/>
                  </a:lnTo>
                  <a:lnTo>
                    <a:pt x="40" y="188"/>
                  </a:lnTo>
                  <a:lnTo>
                    <a:pt x="48" y="193"/>
                  </a:lnTo>
                  <a:lnTo>
                    <a:pt x="56" y="199"/>
                  </a:lnTo>
                  <a:lnTo>
                    <a:pt x="65" y="204"/>
                  </a:lnTo>
                  <a:lnTo>
                    <a:pt x="75" y="207"/>
                  </a:lnTo>
                  <a:lnTo>
                    <a:pt x="86" y="209"/>
                  </a:lnTo>
                  <a:lnTo>
                    <a:pt x="97" y="212"/>
                  </a:lnTo>
                  <a:lnTo>
                    <a:pt x="108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40" y="207"/>
                  </a:lnTo>
                  <a:lnTo>
                    <a:pt x="151" y="204"/>
                  </a:lnTo>
                  <a:lnTo>
                    <a:pt x="161" y="199"/>
                  </a:lnTo>
                  <a:lnTo>
                    <a:pt x="169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4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4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1" y="8"/>
                  </a:lnTo>
                  <a:lnTo>
                    <a:pt x="140" y="6"/>
                  </a:lnTo>
                  <a:lnTo>
                    <a:pt x="129" y="3"/>
                  </a:lnTo>
                  <a:lnTo>
                    <a:pt x="11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Rectangle 20"/>
            <p:cNvSpPr>
              <a:spLocks noChangeArrowheads="1"/>
            </p:cNvSpPr>
            <p:nvPr/>
          </p:nvSpPr>
          <p:spPr bwMode="auto">
            <a:xfrm>
              <a:off x="2653" y="1983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Y</a:t>
              </a:r>
            </a:p>
          </p:txBody>
        </p:sp>
        <p:sp>
          <p:nvSpPr>
            <p:cNvPr id="185367" name="Line 21"/>
            <p:cNvSpPr>
              <a:spLocks noChangeShapeType="1"/>
            </p:cNvSpPr>
            <p:nvPr/>
          </p:nvSpPr>
          <p:spPr bwMode="auto">
            <a:xfrm>
              <a:off x="674" y="1448"/>
              <a:ext cx="28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8" name="Line 22"/>
            <p:cNvSpPr>
              <a:spLocks noChangeShapeType="1"/>
            </p:cNvSpPr>
            <p:nvPr/>
          </p:nvSpPr>
          <p:spPr bwMode="auto">
            <a:xfrm>
              <a:off x="2165" y="1140"/>
              <a:ext cx="419" cy="174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9" name="Line 23"/>
            <p:cNvSpPr>
              <a:spLocks noChangeShapeType="1"/>
            </p:cNvSpPr>
            <p:nvPr/>
          </p:nvSpPr>
          <p:spPr bwMode="auto">
            <a:xfrm flipV="1">
              <a:off x="2192" y="1381"/>
              <a:ext cx="422" cy="35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0" name="Line 24"/>
            <p:cNvSpPr>
              <a:spLocks noChangeShapeType="1"/>
            </p:cNvSpPr>
            <p:nvPr/>
          </p:nvSpPr>
          <p:spPr bwMode="auto">
            <a:xfrm>
              <a:off x="2197" y="1821"/>
              <a:ext cx="387" cy="20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1" name="Line 25"/>
            <p:cNvSpPr>
              <a:spLocks noChangeShapeType="1"/>
            </p:cNvSpPr>
            <p:nvPr/>
          </p:nvSpPr>
          <p:spPr bwMode="auto">
            <a:xfrm flipV="1">
              <a:off x="1481" y="1228"/>
              <a:ext cx="183" cy="14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2" name="Line 26"/>
            <p:cNvSpPr>
              <a:spLocks noChangeShapeType="1"/>
            </p:cNvSpPr>
            <p:nvPr/>
          </p:nvSpPr>
          <p:spPr bwMode="auto">
            <a:xfrm flipV="1">
              <a:off x="2030" y="1309"/>
              <a:ext cx="1" cy="26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3" name="Line 27"/>
            <p:cNvSpPr>
              <a:spLocks noChangeShapeType="1"/>
            </p:cNvSpPr>
            <p:nvPr/>
          </p:nvSpPr>
          <p:spPr bwMode="auto">
            <a:xfrm>
              <a:off x="1497" y="1577"/>
              <a:ext cx="167" cy="104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4" name="Rectangle 28"/>
            <p:cNvSpPr>
              <a:spLocks noChangeArrowheads="1"/>
            </p:cNvSpPr>
            <p:nvPr/>
          </p:nvSpPr>
          <p:spPr bwMode="auto">
            <a:xfrm>
              <a:off x="3050" y="853"/>
              <a:ext cx="608" cy="2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5" name="Rectangle 29"/>
            <p:cNvSpPr>
              <a:spLocks noChangeArrowheads="1"/>
            </p:cNvSpPr>
            <p:nvPr/>
          </p:nvSpPr>
          <p:spPr bwMode="auto">
            <a:xfrm>
              <a:off x="3131" y="896"/>
              <a:ext cx="5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legend</a:t>
              </a:r>
              <a:r>
                <a:rPr lang="en-US" sz="1700" b="1">
                  <a:solidFill>
                    <a:srgbClr val="000000"/>
                  </a:solidFill>
                </a:rPr>
                <a:t>:</a:t>
              </a:r>
              <a:endParaRPr lang="en-US"/>
            </a:p>
          </p:txBody>
        </p:sp>
        <p:sp>
          <p:nvSpPr>
            <p:cNvPr id="185376" name="Rectangle 30"/>
            <p:cNvSpPr>
              <a:spLocks noChangeArrowheads="1"/>
            </p:cNvSpPr>
            <p:nvPr/>
          </p:nvSpPr>
          <p:spPr bwMode="auto">
            <a:xfrm>
              <a:off x="3548" y="898"/>
              <a:ext cx="3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77" name="Rectangle 31"/>
            <p:cNvSpPr>
              <a:spLocks noChangeArrowheads="1"/>
            </p:cNvSpPr>
            <p:nvPr/>
          </p:nvSpPr>
          <p:spPr bwMode="auto">
            <a:xfrm>
              <a:off x="4261" y="1432"/>
              <a:ext cx="731" cy="49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8" name="Rectangle 32"/>
            <p:cNvSpPr>
              <a:spLocks noChangeArrowheads="1"/>
            </p:cNvSpPr>
            <p:nvPr/>
          </p:nvSpPr>
          <p:spPr bwMode="auto">
            <a:xfrm>
              <a:off x="4341" y="1472"/>
              <a:ext cx="7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customer </a:t>
              </a:r>
              <a:endParaRPr lang="en-US" sz="2000"/>
            </a:p>
          </p:txBody>
        </p:sp>
        <p:sp>
          <p:nvSpPr>
            <p:cNvPr id="185379" name="Rectangle 33"/>
            <p:cNvSpPr>
              <a:spLocks noChangeArrowheads="1"/>
            </p:cNvSpPr>
            <p:nvPr/>
          </p:nvSpPr>
          <p:spPr bwMode="auto">
            <a:xfrm>
              <a:off x="4341" y="1630"/>
              <a:ext cx="60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network:</a:t>
              </a:r>
              <a:endParaRPr lang="en-US" sz="2000"/>
            </a:p>
          </p:txBody>
        </p:sp>
        <p:sp>
          <p:nvSpPr>
            <p:cNvPr id="185380" name="Rectangle 34"/>
            <p:cNvSpPr>
              <a:spLocks noChangeArrowheads="1"/>
            </p:cNvSpPr>
            <p:nvPr/>
          </p:nvSpPr>
          <p:spPr bwMode="auto">
            <a:xfrm>
              <a:off x="4823" y="1630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1" name="Rectangle 35"/>
            <p:cNvSpPr>
              <a:spLocks noChangeArrowheads="1"/>
            </p:cNvSpPr>
            <p:nvPr/>
          </p:nvSpPr>
          <p:spPr bwMode="auto">
            <a:xfrm>
              <a:off x="4261" y="869"/>
              <a:ext cx="697" cy="42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2" name="Rectangle 36"/>
            <p:cNvSpPr>
              <a:spLocks noChangeArrowheads="1"/>
            </p:cNvSpPr>
            <p:nvPr/>
          </p:nvSpPr>
          <p:spPr bwMode="auto">
            <a:xfrm>
              <a:off x="4341" y="909"/>
              <a:ext cx="5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provider</a:t>
              </a:r>
              <a:endParaRPr lang="en-US" sz="2000"/>
            </a:p>
          </p:txBody>
        </p:sp>
        <p:sp>
          <p:nvSpPr>
            <p:cNvPr id="185383" name="Rectangle 37"/>
            <p:cNvSpPr>
              <a:spLocks noChangeArrowheads="1"/>
            </p:cNvSpPr>
            <p:nvPr/>
          </p:nvSpPr>
          <p:spPr bwMode="auto">
            <a:xfrm>
              <a:off x="4796" y="90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4" name="Rectangle 38"/>
            <p:cNvSpPr>
              <a:spLocks noChangeArrowheads="1"/>
            </p:cNvSpPr>
            <p:nvPr/>
          </p:nvSpPr>
          <p:spPr bwMode="auto">
            <a:xfrm>
              <a:off x="4341" y="1064"/>
              <a:ext cx="56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</a:t>
              </a:r>
              <a:endParaRPr lang="en-US" sz="2000"/>
            </a:p>
          </p:txBody>
        </p:sp>
        <p:sp>
          <p:nvSpPr>
            <p:cNvPr id="185385" name="Rectangle 39"/>
            <p:cNvSpPr>
              <a:spLocks noChangeArrowheads="1"/>
            </p:cNvSpPr>
            <p:nvPr/>
          </p:nvSpPr>
          <p:spPr bwMode="auto">
            <a:xfrm>
              <a:off x="4785" y="106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6" name="Freeform 40"/>
            <p:cNvSpPr>
              <a:spLocks/>
            </p:cNvSpPr>
            <p:nvPr/>
          </p:nvSpPr>
          <p:spPr bwMode="auto">
            <a:xfrm>
              <a:off x="3749" y="901"/>
              <a:ext cx="563" cy="362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7" name="Freeform 41"/>
            <p:cNvSpPr>
              <a:spLocks/>
            </p:cNvSpPr>
            <p:nvPr/>
          </p:nvSpPr>
          <p:spPr bwMode="auto">
            <a:xfrm>
              <a:off x="4064" y="1504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38017" y="3604926"/>
            <a:ext cx="79970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000090"/>
                </a:solidFill>
              </a:rPr>
              <a:t>Suppose an ISP only wants to route traffic to/from its customer networks (does not want to carry transit traffic between other ISPs)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4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54</a:t>
            </a:fld>
            <a:endParaRPr lang="en-US" sz="1200" dirty="0">
              <a:latin typeface="Tahoma" charset="0"/>
            </a:endParaRPr>
          </a:p>
        </p:txBody>
      </p:sp>
      <p:sp>
        <p:nvSpPr>
          <p:cNvPr id="4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pic>
        <p:nvPicPr>
          <p:cNvPr id="49" name="Picture 4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165" y="801925"/>
            <a:ext cx="8301892" cy="256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368746" y="6884"/>
            <a:ext cx="8610600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BGP: achieving policy via advertisements</a:t>
            </a:r>
            <a:endParaRPr lang="en-US" sz="4000" dirty="0"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2602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7" name="Picture 4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165" y="801925"/>
            <a:ext cx="8301892" cy="256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5" name="Rectangle 2"/>
          <p:cNvSpPr>
            <a:spLocks noGrp="1" noChangeArrowheads="1"/>
          </p:cNvSpPr>
          <p:nvPr>
            <p:ph type="title"/>
          </p:nvPr>
        </p:nvSpPr>
        <p:spPr>
          <a:xfrm>
            <a:off x="368746" y="6884"/>
            <a:ext cx="8610600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BGP: achieving policy via advertisements</a:t>
            </a:r>
            <a:endParaRPr lang="en-US" sz="4000" dirty="0">
              <a:cs typeface="+mj-cs"/>
            </a:endParaRPr>
          </a:p>
        </p:txBody>
      </p:sp>
      <p:sp>
        <p:nvSpPr>
          <p:cNvPr id="185349" name="Rectangle 3"/>
          <p:cNvSpPr>
            <a:spLocks noChangeArrowheads="1"/>
          </p:cNvSpPr>
          <p:nvPr/>
        </p:nvSpPr>
        <p:spPr bwMode="auto">
          <a:xfrm>
            <a:off x="1181100" y="3581400"/>
            <a:ext cx="48768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0" name="Rectangle 4"/>
          <p:cNvSpPr>
            <a:spLocks noChangeArrowheads="1"/>
          </p:cNvSpPr>
          <p:nvPr/>
        </p:nvSpPr>
        <p:spPr bwMode="auto">
          <a:xfrm>
            <a:off x="682740" y="4513560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A,B,C are </a:t>
            </a: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X,W,Y are customer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X is </a:t>
            </a: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dual-homed:</a:t>
            </a:r>
            <a:r>
              <a:rPr lang="en-US" sz="2400" dirty="0">
                <a:latin typeface="Gill Sans MT" charset="0"/>
              </a:rPr>
              <a:t> 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 smtClean="0">
                <a:solidFill>
                  <a:srgbClr val="000090"/>
                </a:solidFill>
                <a:latin typeface="Gill Sans MT" charset="0"/>
              </a:rPr>
              <a:t>policy to enforce: </a:t>
            </a:r>
            <a:r>
              <a:rPr lang="en-US" sz="2400" dirty="0" smtClean="0">
                <a:latin typeface="Gill Sans MT" charset="0"/>
              </a:rPr>
              <a:t>X </a:t>
            </a:r>
            <a:r>
              <a:rPr lang="en-US" sz="2400" dirty="0">
                <a:latin typeface="Gill Sans MT" charset="0"/>
              </a:rPr>
              <a:t>does not want to route from B </a:t>
            </a:r>
            <a:r>
              <a:rPr lang="en-US" sz="2400" dirty="0" smtClean="0">
                <a:latin typeface="Gill Sans MT" charset="0"/>
              </a:rPr>
              <a:t>to C via </a:t>
            </a:r>
            <a:r>
              <a:rPr lang="en-US" sz="2400" dirty="0">
                <a:latin typeface="Gill Sans MT" charset="0"/>
              </a:rPr>
              <a:t>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000" dirty="0">
                <a:latin typeface="Gill Sans MT" charset="0"/>
              </a:rPr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185351" name="Group 5"/>
          <p:cNvGrpSpPr>
            <a:grpSpLocks/>
          </p:cNvGrpSpPr>
          <p:nvPr/>
        </p:nvGrpSpPr>
        <p:grpSpPr bwMode="auto">
          <a:xfrm>
            <a:off x="476250" y="1123950"/>
            <a:ext cx="7539038" cy="3048000"/>
            <a:chOff x="300" y="708"/>
            <a:chExt cx="4749" cy="1920"/>
          </a:xfrm>
        </p:grpSpPr>
        <p:sp>
          <p:nvSpPr>
            <p:cNvPr id="185352" name="AutoShape 6"/>
            <p:cNvSpPr>
              <a:spLocks noChangeAspect="1" noChangeArrowheads="1" noTextEdit="1"/>
            </p:cNvSpPr>
            <p:nvPr/>
          </p:nvSpPr>
          <p:spPr bwMode="auto">
            <a:xfrm>
              <a:off x="300" y="708"/>
              <a:ext cx="4749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7"/>
            <p:cNvSpPr>
              <a:spLocks/>
            </p:cNvSpPr>
            <p:nvPr/>
          </p:nvSpPr>
          <p:spPr bwMode="auto">
            <a:xfrm>
              <a:off x="1602" y="955"/>
              <a:ext cx="563" cy="364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8"/>
            <p:cNvSpPr>
              <a:spLocks/>
            </p:cNvSpPr>
            <p:nvPr/>
          </p:nvSpPr>
          <p:spPr bwMode="auto">
            <a:xfrm>
              <a:off x="951" y="1290"/>
              <a:ext cx="562" cy="365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Rectangle 9"/>
            <p:cNvSpPr>
              <a:spLocks noChangeArrowheads="1"/>
            </p:cNvSpPr>
            <p:nvPr/>
          </p:nvSpPr>
          <p:spPr bwMode="auto">
            <a:xfrm flipH="1">
              <a:off x="1184" y="1385"/>
              <a:ext cx="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185356" name="Rectangle 10"/>
            <p:cNvSpPr>
              <a:spLocks noChangeArrowheads="1"/>
            </p:cNvSpPr>
            <p:nvPr/>
          </p:nvSpPr>
          <p:spPr bwMode="auto">
            <a:xfrm>
              <a:off x="1867" y="105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185357" name="Freeform 11"/>
            <p:cNvSpPr>
              <a:spLocks/>
            </p:cNvSpPr>
            <p:nvPr/>
          </p:nvSpPr>
          <p:spPr bwMode="auto">
            <a:xfrm>
              <a:off x="1640" y="1582"/>
              <a:ext cx="565" cy="362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Rectangle 12"/>
            <p:cNvSpPr>
              <a:spLocks noChangeArrowheads="1"/>
            </p:cNvSpPr>
            <p:nvPr/>
          </p:nvSpPr>
          <p:spPr bwMode="auto">
            <a:xfrm>
              <a:off x="1896" y="165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85359" name="Rectangle 13"/>
            <p:cNvSpPr>
              <a:spLocks noChangeArrowheads="1"/>
            </p:cNvSpPr>
            <p:nvPr/>
          </p:nvSpPr>
          <p:spPr bwMode="auto">
            <a:xfrm>
              <a:off x="1963" y="1657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0" name="Freeform 14"/>
            <p:cNvSpPr>
              <a:spLocks/>
            </p:cNvSpPr>
            <p:nvPr/>
          </p:nvSpPr>
          <p:spPr bwMode="auto">
            <a:xfrm>
              <a:off x="443" y="1335"/>
              <a:ext cx="218" cy="215"/>
            </a:xfrm>
            <a:custGeom>
              <a:avLst/>
              <a:gdLst>
                <a:gd name="T0" fmla="*/ 99 w 218"/>
                <a:gd name="T1" fmla="*/ 0 h 215"/>
                <a:gd name="T2" fmla="*/ 78 w 218"/>
                <a:gd name="T3" fmla="*/ 6 h 215"/>
                <a:gd name="T4" fmla="*/ 56 w 218"/>
                <a:gd name="T5" fmla="*/ 14 h 215"/>
                <a:gd name="T6" fmla="*/ 40 w 218"/>
                <a:gd name="T7" fmla="*/ 25 h 215"/>
                <a:gd name="T8" fmla="*/ 24 w 218"/>
                <a:gd name="T9" fmla="*/ 41 h 215"/>
                <a:gd name="T10" fmla="*/ 13 w 218"/>
                <a:gd name="T11" fmla="*/ 57 h 215"/>
                <a:gd name="T12" fmla="*/ 5 w 218"/>
                <a:gd name="T13" fmla="*/ 76 h 215"/>
                <a:gd name="T14" fmla="*/ 0 w 218"/>
                <a:gd name="T15" fmla="*/ 97 h 215"/>
                <a:gd name="T16" fmla="*/ 0 w 218"/>
                <a:gd name="T17" fmla="*/ 118 h 215"/>
                <a:gd name="T18" fmla="*/ 5 w 218"/>
                <a:gd name="T19" fmla="*/ 140 h 215"/>
                <a:gd name="T20" fmla="*/ 13 w 218"/>
                <a:gd name="T21" fmla="*/ 159 h 215"/>
                <a:gd name="T22" fmla="*/ 24 w 218"/>
                <a:gd name="T23" fmla="*/ 175 h 215"/>
                <a:gd name="T24" fmla="*/ 40 w 218"/>
                <a:gd name="T25" fmla="*/ 191 h 215"/>
                <a:gd name="T26" fmla="*/ 56 w 218"/>
                <a:gd name="T27" fmla="*/ 202 h 215"/>
                <a:gd name="T28" fmla="*/ 78 w 218"/>
                <a:gd name="T29" fmla="*/ 210 h 215"/>
                <a:gd name="T30" fmla="*/ 99 w 218"/>
                <a:gd name="T31" fmla="*/ 215 h 215"/>
                <a:gd name="T32" fmla="*/ 121 w 218"/>
                <a:gd name="T33" fmla="*/ 215 h 215"/>
                <a:gd name="T34" fmla="*/ 142 w 218"/>
                <a:gd name="T35" fmla="*/ 210 h 215"/>
                <a:gd name="T36" fmla="*/ 161 w 218"/>
                <a:gd name="T37" fmla="*/ 202 h 215"/>
                <a:gd name="T38" fmla="*/ 177 w 218"/>
                <a:gd name="T39" fmla="*/ 191 h 215"/>
                <a:gd name="T40" fmla="*/ 193 w 218"/>
                <a:gd name="T41" fmla="*/ 175 h 215"/>
                <a:gd name="T42" fmla="*/ 204 w 218"/>
                <a:gd name="T43" fmla="*/ 159 h 215"/>
                <a:gd name="T44" fmla="*/ 212 w 218"/>
                <a:gd name="T45" fmla="*/ 140 h 215"/>
                <a:gd name="T46" fmla="*/ 218 w 218"/>
                <a:gd name="T47" fmla="*/ 118 h 215"/>
                <a:gd name="T48" fmla="*/ 218 w 218"/>
                <a:gd name="T49" fmla="*/ 97 h 215"/>
                <a:gd name="T50" fmla="*/ 212 w 218"/>
                <a:gd name="T51" fmla="*/ 76 h 215"/>
                <a:gd name="T52" fmla="*/ 204 w 218"/>
                <a:gd name="T53" fmla="*/ 57 h 215"/>
                <a:gd name="T54" fmla="*/ 193 w 218"/>
                <a:gd name="T55" fmla="*/ 41 h 215"/>
                <a:gd name="T56" fmla="*/ 177 w 218"/>
                <a:gd name="T57" fmla="*/ 25 h 215"/>
                <a:gd name="T58" fmla="*/ 161 w 218"/>
                <a:gd name="T59" fmla="*/ 14 h 215"/>
                <a:gd name="T60" fmla="*/ 142 w 218"/>
                <a:gd name="T61" fmla="*/ 6 h 215"/>
                <a:gd name="T62" fmla="*/ 121 w 218"/>
                <a:gd name="T63" fmla="*/ 0 h 2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5"/>
                <a:gd name="T98" fmla="*/ 218 w 218"/>
                <a:gd name="T99" fmla="*/ 215 h 2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5">
                  <a:moveTo>
                    <a:pt x="110" y="0"/>
                  </a:moveTo>
                  <a:lnTo>
                    <a:pt x="99" y="0"/>
                  </a:lnTo>
                  <a:lnTo>
                    <a:pt x="88" y="3"/>
                  </a:lnTo>
                  <a:lnTo>
                    <a:pt x="78" y="6"/>
                  </a:lnTo>
                  <a:lnTo>
                    <a:pt x="67" y="9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3"/>
                  </a:lnTo>
                  <a:lnTo>
                    <a:pt x="24" y="41"/>
                  </a:lnTo>
                  <a:lnTo>
                    <a:pt x="18" y="49"/>
                  </a:lnTo>
                  <a:lnTo>
                    <a:pt x="13" y="57"/>
                  </a:lnTo>
                  <a:lnTo>
                    <a:pt x="8" y="65"/>
                  </a:lnTo>
                  <a:lnTo>
                    <a:pt x="5" y="76"/>
                  </a:lnTo>
                  <a:lnTo>
                    <a:pt x="2" y="86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5" y="140"/>
                  </a:lnTo>
                  <a:lnTo>
                    <a:pt x="8" y="151"/>
                  </a:lnTo>
                  <a:lnTo>
                    <a:pt x="13" y="159"/>
                  </a:lnTo>
                  <a:lnTo>
                    <a:pt x="18" y="167"/>
                  </a:lnTo>
                  <a:lnTo>
                    <a:pt x="24" y="175"/>
                  </a:lnTo>
                  <a:lnTo>
                    <a:pt x="32" y="183"/>
                  </a:lnTo>
                  <a:lnTo>
                    <a:pt x="40" y="191"/>
                  </a:lnTo>
                  <a:lnTo>
                    <a:pt x="48" y="196"/>
                  </a:lnTo>
                  <a:lnTo>
                    <a:pt x="56" y="202"/>
                  </a:lnTo>
                  <a:lnTo>
                    <a:pt x="67" y="207"/>
                  </a:lnTo>
                  <a:lnTo>
                    <a:pt x="78" y="210"/>
                  </a:lnTo>
                  <a:lnTo>
                    <a:pt x="88" y="212"/>
                  </a:lnTo>
                  <a:lnTo>
                    <a:pt x="99" y="215"/>
                  </a:lnTo>
                  <a:lnTo>
                    <a:pt x="110" y="215"/>
                  </a:lnTo>
                  <a:lnTo>
                    <a:pt x="121" y="215"/>
                  </a:lnTo>
                  <a:lnTo>
                    <a:pt x="131" y="212"/>
                  </a:lnTo>
                  <a:lnTo>
                    <a:pt x="142" y="210"/>
                  </a:lnTo>
                  <a:lnTo>
                    <a:pt x="153" y="207"/>
                  </a:lnTo>
                  <a:lnTo>
                    <a:pt x="161" y="202"/>
                  </a:lnTo>
                  <a:lnTo>
                    <a:pt x="169" y="196"/>
                  </a:lnTo>
                  <a:lnTo>
                    <a:pt x="177" y="191"/>
                  </a:lnTo>
                  <a:lnTo>
                    <a:pt x="185" y="183"/>
                  </a:lnTo>
                  <a:lnTo>
                    <a:pt x="193" y="175"/>
                  </a:lnTo>
                  <a:lnTo>
                    <a:pt x="199" y="167"/>
                  </a:lnTo>
                  <a:lnTo>
                    <a:pt x="204" y="159"/>
                  </a:lnTo>
                  <a:lnTo>
                    <a:pt x="209" y="151"/>
                  </a:lnTo>
                  <a:lnTo>
                    <a:pt x="212" y="140"/>
                  </a:lnTo>
                  <a:lnTo>
                    <a:pt x="215" y="129"/>
                  </a:lnTo>
                  <a:lnTo>
                    <a:pt x="218" y="118"/>
                  </a:lnTo>
                  <a:lnTo>
                    <a:pt x="218" y="108"/>
                  </a:lnTo>
                  <a:lnTo>
                    <a:pt x="218" y="97"/>
                  </a:lnTo>
                  <a:lnTo>
                    <a:pt x="215" y="86"/>
                  </a:lnTo>
                  <a:lnTo>
                    <a:pt x="212" y="76"/>
                  </a:lnTo>
                  <a:lnTo>
                    <a:pt x="209" y="65"/>
                  </a:lnTo>
                  <a:lnTo>
                    <a:pt x="204" y="57"/>
                  </a:lnTo>
                  <a:lnTo>
                    <a:pt x="199" y="49"/>
                  </a:lnTo>
                  <a:lnTo>
                    <a:pt x="193" y="41"/>
                  </a:lnTo>
                  <a:lnTo>
                    <a:pt x="185" y="33"/>
                  </a:lnTo>
                  <a:lnTo>
                    <a:pt x="177" y="25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3" y="9"/>
                  </a:lnTo>
                  <a:lnTo>
                    <a:pt x="142" y="6"/>
                  </a:lnTo>
                  <a:lnTo>
                    <a:pt x="131" y="3"/>
                  </a:lnTo>
                  <a:lnTo>
                    <a:pt x="121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Rectangle 15"/>
            <p:cNvSpPr>
              <a:spLocks noChangeArrowheads="1"/>
            </p:cNvSpPr>
            <p:nvPr/>
          </p:nvSpPr>
          <p:spPr bwMode="auto">
            <a:xfrm>
              <a:off x="493" y="1378"/>
              <a:ext cx="12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W</a:t>
              </a:r>
            </a:p>
          </p:txBody>
        </p:sp>
        <p:sp>
          <p:nvSpPr>
            <p:cNvPr id="185362" name="Rectangle 16"/>
            <p:cNvSpPr>
              <a:spLocks noChangeArrowheads="1"/>
            </p:cNvSpPr>
            <p:nvPr/>
          </p:nvSpPr>
          <p:spPr bwMode="auto">
            <a:xfrm>
              <a:off x="617" y="1360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3" name="Freeform 17"/>
            <p:cNvSpPr>
              <a:spLocks/>
            </p:cNvSpPr>
            <p:nvPr/>
          </p:nvSpPr>
          <p:spPr bwMode="auto">
            <a:xfrm>
              <a:off x="2584" y="1220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Rectangle 18"/>
            <p:cNvSpPr>
              <a:spLocks noChangeArrowheads="1"/>
            </p:cNvSpPr>
            <p:nvPr/>
          </p:nvSpPr>
          <p:spPr bwMode="auto">
            <a:xfrm>
              <a:off x="2641" y="1262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X</a:t>
              </a:r>
            </a:p>
          </p:txBody>
        </p:sp>
        <p:sp>
          <p:nvSpPr>
            <p:cNvPr id="185365" name="Freeform 19"/>
            <p:cNvSpPr>
              <a:spLocks/>
            </p:cNvSpPr>
            <p:nvPr/>
          </p:nvSpPr>
          <p:spPr bwMode="auto">
            <a:xfrm>
              <a:off x="2579" y="1952"/>
              <a:ext cx="218" cy="212"/>
            </a:xfrm>
            <a:custGeom>
              <a:avLst/>
              <a:gdLst>
                <a:gd name="T0" fmla="*/ 97 w 218"/>
                <a:gd name="T1" fmla="*/ 0 h 212"/>
                <a:gd name="T2" fmla="*/ 75 w 218"/>
                <a:gd name="T3" fmla="*/ 6 h 212"/>
                <a:gd name="T4" fmla="*/ 56 w 218"/>
                <a:gd name="T5" fmla="*/ 14 h 212"/>
                <a:gd name="T6" fmla="*/ 40 w 218"/>
                <a:gd name="T7" fmla="*/ 24 h 212"/>
                <a:gd name="T8" fmla="*/ 24 w 218"/>
                <a:gd name="T9" fmla="*/ 38 h 212"/>
                <a:gd name="T10" fmla="*/ 13 w 218"/>
                <a:gd name="T11" fmla="*/ 54 h 212"/>
                <a:gd name="T12" fmla="*/ 5 w 218"/>
                <a:gd name="T13" fmla="*/ 73 h 212"/>
                <a:gd name="T14" fmla="*/ 0 w 218"/>
                <a:gd name="T15" fmla="*/ 94 h 212"/>
                <a:gd name="T16" fmla="*/ 0 w 218"/>
                <a:gd name="T17" fmla="*/ 116 h 212"/>
                <a:gd name="T18" fmla="*/ 5 w 218"/>
                <a:gd name="T19" fmla="*/ 137 h 212"/>
                <a:gd name="T20" fmla="*/ 13 w 218"/>
                <a:gd name="T21" fmla="*/ 156 h 212"/>
                <a:gd name="T22" fmla="*/ 24 w 218"/>
                <a:gd name="T23" fmla="*/ 172 h 212"/>
                <a:gd name="T24" fmla="*/ 40 w 218"/>
                <a:gd name="T25" fmla="*/ 188 h 212"/>
                <a:gd name="T26" fmla="*/ 56 w 218"/>
                <a:gd name="T27" fmla="*/ 199 h 212"/>
                <a:gd name="T28" fmla="*/ 75 w 218"/>
                <a:gd name="T29" fmla="*/ 207 h 212"/>
                <a:gd name="T30" fmla="*/ 97 w 218"/>
                <a:gd name="T31" fmla="*/ 212 h 212"/>
                <a:gd name="T32" fmla="*/ 118 w 218"/>
                <a:gd name="T33" fmla="*/ 212 h 212"/>
                <a:gd name="T34" fmla="*/ 140 w 218"/>
                <a:gd name="T35" fmla="*/ 207 h 212"/>
                <a:gd name="T36" fmla="*/ 161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4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3 h 212"/>
                <a:gd name="T52" fmla="*/ 204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1 w 218"/>
                <a:gd name="T59" fmla="*/ 14 h 212"/>
                <a:gd name="T60" fmla="*/ 140 w 218"/>
                <a:gd name="T61" fmla="*/ 6 h 212"/>
                <a:gd name="T62" fmla="*/ 118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08" y="0"/>
                  </a:moveTo>
                  <a:lnTo>
                    <a:pt x="97" y="0"/>
                  </a:lnTo>
                  <a:lnTo>
                    <a:pt x="86" y="3"/>
                  </a:lnTo>
                  <a:lnTo>
                    <a:pt x="75" y="6"/>
                  </a:lnTo>
                  <a:lnTo>
                    <a:pt x="65" y="8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5"/>
                  </a:lnTo>
                  <a:lnTo>
                    <a:pt x="5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5" y="137"/>
                  </a:lnTo>
                  <a:lnTo>
                    <a:pt x="8" y="148"/>
                  </a:lnTo>
                  <a:lnTo>
                    <a:pt x="13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2" y="180"/>
                  </a:lnTo>
                  <a:lnTo>
                    <a:pt x="40" y="188"/>
                  </a:lnTo>
                  <a:lnTo>
                    <a:pt x="48" y="193"/>
                  </a:lnTo>
                  <a:lnTo>
                    <a:pt x="56" y="199"/>
                  </a:lnTo>
                  <a:lnTo>
                    <a:pt x="65" y="204"/>
                  </a:lnTo>
                  <a:lnTo>
                    <a:pt x="75" y="207"/>
                  </a:lnTo>
                  <a:lnTo>
                    <a:pt x="86" y="209"/>
                  </a:lnTo>
                  <a:lnTo>
                    <a:pt x="97" y="212"/>
                  </a:lnTo>
                  <a:lnTo>
                    <a:pt x="108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40" y="207"/>
                  </a:lnTo>
                  <a:lnTo>
                    <a:pt x="151" y="204"/>
                  </a:lnTo>
                  <a:lnTo>
                    <a:pt x="161" y="199"/>
                  </a:lnTo>
                  <a:lnTo>
                    <a:pt x="169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4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4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1" y="8"/>
                  </a:lnTo>
                  <a:lnTo>
                    <a:pt x="140" y="6"/>
                  </a:lnTo>
                  <a:lnTo>
                    <a:pt x="129" y="3"/>
                  </a:lnTo>
                  <a:lnTo>
                    <a:pt x="11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Rectangle 20"/>
            <p:cNvSpPr>
              <a:spLocks noChangeArrowheads="1"/>
            </p:cNvSpPr>
            <p:nvPr/>
          </p:nvSpPr>
          <p:spPr bwMode="auto">
            <a:xfrm>
              <a:off x="2653" y="1983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Y</a:t>
              </a:r>
            </a:p>
          </p:txBody>
        </p:sp>
        <p:sp>
          <p:nvSpPr>
            <p:cNvPr id="185367" name="Line 21"/>
            <p:cNvSpPr>
              <a:spLocks noChangeShapeType="1"/>
            </p:cNvSpPr>
            <p:nvPr/>
          </p:nvSpPr>
          <p:spPr bwMode="auto">
            <a:xfrm>
              <a:off x="674" y="1448"/>
              <a:ext cx="28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8" name="Line 22"/>
            <p:cNvSpPr>
              <a:spLocks noChangeShapeType="1"/>
            </p:cNvSpPr>
            <p:nvPr/>
          </p:nvSpPr>
          <p:spPr bwMode="auto">
            <a:xfrm>
              <a:off x="2165" y="1140"/>
              <a:ext cx="419" cy="174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9" name="Line 23"/>
            <p:cNvSpPr>
              <a:spLocks noChangeShapeType="1"/>
            </p:cNvSpPr>
            <p:nvPr/>
          </p:nvSpPr>
          <p:spPr bwMode="auto">
            <a:xfrm flipV="1">
              <a:off x="2192" y="1381"/>
              <a:ext cx="422" cy="35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0" name="Line 24"/>
            <p:cNvSpPr>
              <a:spLocks noChangeShapeType="1"/>
            </p:cNvSpPr>
            <p:nvPr/>
          </p:nvSpPr>
          <p:spPr bwMode="auto">
            <a:xfrm>
              <a:off x="2197" y="1821"/>
              <a:ext cx="387" cy="20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1" name="Line 25"/>
            <p:cNvSpPr>
              <a:spLocks noChangeShapeType="1"/>
            </p:cNvSpPr>
            <p:nvPr/>
          </p:nvSpPr>
          <p:spPr bwMode="auto">
            <a:xfrm flipV="1">
              <a:off x="1481" y="1228"/>
              <a:ext cx="183" cy="14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2" name="Line 26"/>
            <p:cNvSpPr>
              <a:spLocks noChangeShapeType="1"/>
            </p:cNvSpPr>
            <p:nvPr/>
          </p:nvSpPr>
          <p:spPr bwMode="auto">
            <a:xfrm flipV="1">
              <a:off x="2030" y="1309"/>
              <a:ext cx="1" cy="26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3" name="Line 27"/>
            <p:cNvSpPr>
              <a:spLocks noChangeShapeType="1"/>
            </p:cNvSpPr>
            <p:nvPr/>
          </p:nvSpPr>
          <p:spPr bwMode="auto">
            <a:xfrm>
              <a:off x="1497" y="1577"/>
              <a:ext cx="167" cy="104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4" name="Rectangle 28"/>
            <p:cNvSpPr>
              <a:spLocks noChangeArrowheads="1"/>
            </p:cNvSpPr>
            <p:nvPr/>
          </p:nvSpPr>
          <p:spPr bwMode="auto">
            <a:xfrm>
              <a:off x="3050" y="853"/>
              <a:ext cx="608" cy="2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5" name="Rectangle 29"/>
            <p:cNvSpPr>
              <a:spLocks noChangeArrowheads="1"/>
            </p:cNvSpPr>
            <p:nvPr/>
          </p:nvSpPr>
          <p:spPr bwMode="auto">
            <a:xfrm>
              <a:off x="3131" y="896"/>
              <a:ext cx="5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legend</a:t>
              </a:r>
              <a:r>
                <a:rPr lang="en-US" sz="1700" b="1">
                  <a:solidFill>
                    <a:srgbClr val="000000"/>
                  </a:solidFill>
                </a:rPr>
                <a:t>:</a:t>
              </a:r>
              <a:endParaRPr lang="en-US"/>
            </a:p>
          </p:txBody>
        </p:sp>
        <p:sp>
          <p:nvSpPr>
            <p:cNvPr id="185376" name="Rectangle 30"/>
            <p:cNvSpPr>
              <a:spLocks noChangeArrowheads="1"/>
            </p:cNvSpPr>
            <p:nvPr/>
          </p:nvSpPr>
          <p:spPr bwMode="auto">
            <a:xfrm>
              <a:off x="3548" y="898"/>
              <a:ext cx="3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77" name="Rectangle 31"/>
            <p:cNvSpPr>
              <a:spLocks noChangeArrowheads="1"/>
            </p:cNvSpPr>
            <p:nvPr/>
          </p:nvSpPr>
          <p:spPr bwMode="auto">
            <a:xfrm>
              <a:off x="4261" y="1432"/>
              <a:ext cx="731" cy="49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8" name="Rectangle 32"/>
            <p:cNvSpPr>
              <a:spLocks noChangeArrowheads="1"/>
            </p:cNvSpPr>
            <p:nvPr/>
          </p:nvSpPr>
          <p:spPr bwMode="auto">
            <a:xfrm>
              <a:off x="4341" y="1472"/>
              <a:ext cx="7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customer </a:t>
              </a:r>
              <a:endParaRPr lang="en-US" sz="2000"/>
            </a:p>
          </p:txBody>
        </p:sp>
        <p:sp>
          <p:nvSpPr>
            <p:cNvPr id="185379" name="Rectangle 33"/>
            <p:cNvSpPr>
              <a:spLocks noChangeArrowheads="1"/>
            </p:cNvSpPr>
            <p:nvPr/>
          </p:nvSpPr>
          <p:spPr bwMode="auto">
            <a:xfrm>
              <a:off x="4341" y="1630"/>
              <a:ext cx="60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network:</a:t>
              </a:r>
              <a:endParaRPr lang="en-US" sz="2000"/>
            </a:p>
          </p:txBody>
        </p:sp>
        <p:sp>
          <p:nvSpPr>
            <p:cNvPr id="185380" name="Rectangle 34"/>
            <p:cNvSpPr>
              <a:spLocks noChangeArrowheads="1"/>
            </p:cNvSpPr>
            <p:nvPr/>
          </p:nvSpPr>
          <p:spPr bwMode="auto">
            <a:xfrm>
              <a:off x="4823" y="1630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1" name="Rectangle 35"/>
            <p:cNvSpPr>
              <a:spLocks noChangeArrowheads="1"/>
            </p:cNvSpPr>
            <p:nvPr/>
          </p:nvSpPr>
          <p:spPr bwMode="auto">
            <a:xfrm>
              <a:off x="4261" y="869"/>
              <a:ext cx="697" cy="42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2" name="Rectangle 36"/>
            <p:cNvSpPr>
              <a:spLocks noChangeArrowheads="1"/>
            </p:cNvSpPr>
            <p:nvPr/>
          </p:nvSpPr>
          <p:spPr bwMode="auto">
            <a:xfrm>
              <a:off x="4341" y="909"/>
              <a:ext cx="5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provider</a:t>
              </a:r>
              <a:endParaRPr lang="en-US" sz="2000"/>
            </a:p>
          </p:txBody>
        </p:sp>
        <p:sp>
          <p:nvSpPr>
            <p:cNvPr id="185383" name="Rectangle 37"/>
            <p:cNvSpPr>
              <a:spLocks noChangeArrowheads="1"/>
            </p:cNvSpPr>
            <p:nvPr/>
          </p:nvSpPr>
          <p:spPr bwMode="auto">
            <a:xfrm>
              <a:off x="4796" y="90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4" name="Rectangle 38"/>
            <p:cNvSpPr>
              <a:spLocks noChangeArrowheads="1"/>
            </p:cNvSpPr>
            <p:nvPr/>
          </p:nvSpPr>
          <p:spPr bwMode="auto">
            <a:xfrm>
              <a:off x="4341" y="1064"/>
              <a:ext cx="56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</a:t>
              </a:r>
              <a:endParaRPr lang="en-US" sz="2000"/>
            </a:p>
          </p:txBody>
        </p:sp>
        <p:sp>
          <p:nvSpPr>
            <p:cNvPr id="185385" name="Rectangle 39"/>
            <p:cNvSpPr>
              <a:spLocks noChangeArrowheads="1"/>
            </p:cNvSpPr>
            <p:nvPr/>
          </p:nvSpPr>
          <p:spPr bwMode="auto">
            <a:xfrm>
              <a:off x="4785" y="106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6" name="Freeform 40"/>
            <p:cNvSpPr>
              <a:spLocks/>
            </p:cNvSpPr>
            <p:nvPr/>
          </p:nvSpPr>
          <p:spPr bwMode="auto">
            <a:xfrm>
              <a:off x="3749" y="901"/>
              <a:ext cx="563" cy="362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7" name="Freeform 41"/>
            <p:cNvSpPr>
              <a:spLocks/>
            </p:cNvSpPr>
            <p:nvPr/>
          </p:nvSpPr>
          <p:spPr bwMode="auto">
            <a:xfrm>
              <a:off x="4064" y="1504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38017" y="3604926"/>
            <a:ext cx="79970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000090"/>
                </a:solidFill>
              </a:rPr>
              <a:t>Suppose an ISP only wants to route traffic to/from its customer networks (does not want to carry transit traffic between other ISPs)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55</a:t>
            </a:fld>
            <a:endParaRPr lang="en-US" sz="1200" dirty="0">
              <a:latin typeface="Tahoma" charset="0"/>
            </a:endParaRPr>
          </a:p>
        </p:txBody>
      </p:sp>
      <p:sp>
        <p:nvSpPr>
          <p:cNvPr id="4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968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Why different Intra-, Inter-AS routing ?</a:t>
            </a:r>
            <a:r>
              <a:rPr lang="en-US" sz="4800">
                <a:cs typeface="+mj-cs"/>
              </a:rPr>
              <a:t> </a:t>
            </a:r>
          </a:p>
        </p:txBody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57213" y="1393825"/>
            <a:ext cx="8229600" cy="45720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3200" i="1">
                <a:solidFill>
                  <a:srgbClr val="CC0000"/>
                </a:solidFill>
                <a:latin typeface="Gill Sans MT" charset="0"/>
              </a:rPr>
              <a:t>policy:</a:t>
            </a:r>
            <a:r>
              <a:rPr lang="en-US">
                <a:latin typeface="Gill Sans MT" charset="0"/>
              </a:rPr>
              <a:t> </a:t>
            </a:r>
          </a:p>
          <a:p>
            <a:r>
              <a:rPr lang="en-US">
                <a:latin typeface="Gill Sans MT" charset="0"/>
              </a:rPr>
              <a:t>inter-AS: admin wants control over how its traffic routed, who routes through its net. </a:t>
            </a:r>
          </a:p>
          <a:p>
            <a:r>
              <a:rPr lang="en-US">
                <a:latin typeface="Gill Sans MT" charset="0"/>
              </a:rPr>
              <a:t>intra-AS: single admin, so no policy decisions needed</a:t>
            </a:r>
          </a:p>
          <a:p>
            <a:pPr>
              <a:buFont typeface="Wingdings" charset="0"/>
              <a:buNone/>
            </a:pPr>
            <a:r>
              <a:rPr lang="en-US" sz="3200" i="1">
                <a:solidFill>
                  <a:srgbClr val="CC0000"/>
                </a:solidFill>
                <a:latin typeface="Gill Sans MT" charset="0"/>
              </a:rPr>
              <a:t>scale:</a:t>
            </a:r>
            <a:endParaRPr lang="en-US" i="1">
              <a:solidFill>
                <a:srgbClr val="CC0000"/>
              </a:solidFill>
              <a:latin typeface="Gill Sans MT" charset="0"/>
            </a:endParaRPr>
          </a:p>
          <a:p>
            <a:r>
              <a:rPr lang="en-US">
                <a:latin typeface="Gill Sans MT" charset="0"/>
              </a:rPr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i="1">
                <a:solidFill>
                  <a:srgbClr val="CC0000"/>
                </a:solidFill>
                <a:latin typeface="Gill Sans MT" charset="0"/>
              </a:rPr>
              <a:t>performance: </a:t>
            </a:r>
          </a:p>
          <a:p>
            <a:r>
              <a:rPr lang="en-US">
                <a:latin typeface="Gill Sans MT" charset="0"/>
              </a:rPr>
              <a:t>intra-AS: can focus on performance</a:t>
            </a:r>
          </a:p>
          <a:p>
            <a:r>
              <a:rPr lang="en-US">
                <a:latin typeface="Gill Sans MT" charset="0"/>
              </a:rPr>
              <a:t>inter-AS: policy may dominate over performance</a:t>
            </a:r>
          </a:p>
        </p:txBody>
      </p:sp>
      <p:pic>
        <p:nvPicPr>
          <p:cNvPr id="187397" name="Picture 4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049338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56</a:t>
            </a:fld>
            <a:endParaRPr lang="en-US" sz="1200" dirty="0">
              <a:latin typeface="Tahoma" charset="0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6795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5.5 The SDN </a:t>
            </a: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c</a:t>
            </a: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ontrol </a:t>
            </a: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p</a:t>
            </a: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5.6 </a:t>
            </a:r>
            <a:r>
              <a:rPr lang="en-US" sz="2400" dirty="0"/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57</a:t>
            </a:fld>
            <a:endParaRPr lang="en-US" sz="1200" dirty="0">
              <a:latin typeface="Tahoma" charset="0"/>
            </a:endParaRPr>
          </a:p>
        </p:txBody>
      </p:sp>
      <p:sp>
        <p:nvSpPr>
          <p:cNvPr id="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047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921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Software defined networking (SDN)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601427" y="1282678"/>
            <a:ext cx="7772400" cy="4648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 smtClean="0"/>
              <a:t>Internet network layer: historically has been implemented via distributed, per-router approach</a:t>
            </a:r>
          </a:p>
          <a:p>
            <a:pPr lvl="1">
              <a:lnSpc>
                <a:spcPct val="90000"/>
              </a:lnSpc>
            </a:pPr>
            <a:r>
              <a:rPr lang="en-US" i="1" dirty="0" smtClean="0">
                <a:solidFill>
                  <a:srgbClr val="000090"/>
                </a:solidFill>
              </a:rPr>
              <a:t>monolithic</a:t>
            </a:r>
            <a:r>
              <a:rPr lang="en-US" dirty="0" smtClean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>
              <a:lnSpc>
                <a:spcPct val="90000"/>
              </a:lnSpc>
            </a:pPr>
            <a:r>
              <a:rPr lang="en-US" dirty="0" smtClean="0"/>
              <a:t>different “middleboxes” for different network layer functions: firewalls, load balancers, NAT boxes, ..</a:t>
            </a:r>
          </a:p>
          <a:p>
            <a:pPr lvl="1">
              <a:lnSpc>
                <a:spcPct val="90000"/>
              </a:lnSpc>
            </a:pPr>
            <a:endParaRPr lang="en-US" dirty="0"/>
          </a:p>
          <a:p>
            <a:r>
              <a:rPr lang="en-US" dirty="0" smtClean="0"/>
              <a:t>~2005: renewed interest in rethinking network control plane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58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186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43" name="Picture 5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863" y="819150"/>
            <a:ext cx="5858352" cy="185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5" name="Freeform 2"/>
          <p:cNvSpPr>
            <a:spLocks/>
          </p:cNvSpPr>
          <p:nvPr/>
        </p:nvSpPr>
        <p:spPr bwMode="auto">
          <a:xfrm>
            <a:off x="2592388" y="5766426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22625" y="5918826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11500" y="6104563"/>
            <a:ext cx="2259013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24200" y="6210926"/>
            <a:ext cx="714375" cy="274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41788" y="6404601"/>
            <a:ext cx="1247775" cy="809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02188" y="5950576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086225" y="6104563"/>
            <a:ext cx="1790700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13375" y="6133138"/>
            <a:ext cx="588963" cy="27146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56125" y="5918826"/>
            <a:ext cx="814388" cy="4000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128" name="Group 7"/>
          <p:cNvGrpSpPr>
            <a:grpSpLocks/>
          </p:cNvGrpSpPr>
          <p:nvPr/>
        </p:nvGrpSpPr>
        <p:grpSpPr bwMode="auto">
          <a:xfrm>
            <a:off x="3681413" y="6344276"/>
            <a:ext cx="563562" cy="293687"/>
            <a:chOff x="1871277" y="1576300"/>
            <a:chExt cx="1128371" cy="437861"/>
          </a:xfrm>
        </p:grpSpPr>
        <p:sp>
          <p:nvSpPr>
            <p:cNvPr id="318" name="Oval 317"/>
            <p:cNvSpPr/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19" name="Rectangle 318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0" name="Oval 319"/>
            <p:cNvSpPr/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24" name="Freeform 323"/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5" name="Freeform 324"/>
            <p:cNvSpPr/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6" name="Freeform 325"/>
            <p:cNvSpPr/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7" name="Freeform 326"/>
            <p:cNvSpPr/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22" name="Straight Connector 321"/>
            <p:cNvCxnSpPr>
              <a:endCxn id="32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/>
            <p:cNvCxnSpPr/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29" name="Group 327"/>
          <p:cNvGrpSpPr>
            <a:grpSpLocks/>
          </p:cNvGrpSpPr>
          <p:nvPr/>
        </p:nvGrpSpPr>
        <p:grpSpPr bwMode="auto">
          <a:xfrm>
            <a:off x="4376738" y="5802938"/>
            <a:ext cx="565150" cy="292100"/>
            <a:chOff x="1871277" y="1576300"/>
            <a:chExt cx="1128371" cy="437861"/>
          </a:xfrm>
        </p:grpSpPr>
        <p:sp>
          <p:nvSpPr>
            <p:cNvPr id="329" name="Oval 328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0" name="Rectangle 32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1" name="Oval 330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2" name="Freeform 331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3" name="Freeform 332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4" name="Freeform 333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5" name="Freeform 334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36" name="Straight Connector 335"/>
            <p:cNvCxnSpPr>
              <a:endCxn id="331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0" name="Group 337"/>
          <p:cNvGrpSpPr>
            <a:grpSpLocks/>
          </p:cNvGrpSpPr>
          <p:nvPr/>
        </p:nvGrpSpPr>
        <p:grpSpPr bwMode="auto">
          <a:xfrm>
            <a:off x="5019675" y="6256963"/>
            <a:ext cx="563563" cy="293688"/>
            <a:chOff x="1871277" y="1576300"/>
            <a:chExt cx="1128371" cy="437861"/>
          </a:xfrm>
        </p:grpSpPr>
        <p:sp>
          <p:nvSpPr>
            <p:cNvPr id="339" name="Oval 338"/>
            <p:cNvSpPr/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0" name="Rectangle 33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1" name="Oval 340"/>
            <p:cNvSpPr/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2" name="Freeform 341"/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3" name="Freeform 342"/>
            <p:cNvSpPr/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4" name="Freeform 343"/>
            <p:cNvSpPr/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5" name="Freeform 344"/>
            <p:cNvSpPr/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46" name="Straight Connector 345"/>
            <p:cNvCxnSpPr>
              <a:endCxn id="341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1" name="Group 347"/>
          <p:cNvGrpSpPr>
            <a:grpSpLocks/>
          </p:cNvGrpSpPr>
          <p:nvPr/>
        </p:nvGrpSpPr>
        <p:grpSpPr bwMode="auto">
          <a:xfrm>
            <a:off x="5741988" y="5942638"/>
            <a:ext cx="565150" cy="293688"/>
            <a:chOff x="1871277" y="1576300"/>
            <a:chExt cx="1128371" cy="437861"/>
          </a:xfrm>
        </p:grpSpPr>
        <p:sp>
          <p:nvSpPr>
            <p:cNvPr id="349" name="Oval 348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0" name="Rectangle 34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1" name="Oval 350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2" name="Freeform 351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56" name="Straight Connector 355"/>
            <p:cNvCxnSpPr>
              <a:endCxn id="3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2" name="Group 357"/>
          <p:cNvGrpSpPr>
            <a:grpSpLocks/>
          </p:cNvGrpSpPr>
          <p:nvPr/>
        </p:nvGrpSpPr>
        <p:grpSpPr bwMode="auto">
          <a:xfrm>
            <a:off x="2714625" y="5988676"/>
            <a:ext cx="565150" cy="293687"/>
            <a:chOff x="1871277" y="1576300"/>
            <a:chExt cx="1128371" cy="437861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/>
          <p:cNvGrpSpPr/>
          <p:nvPr/>
        </p:nvGrpSpPr>
        <p:grpSpPr>
          <a:xfrm>
            <a:off x="1757805" y="2660292"/>
            <a:ext cx="5270058" cy="3804634"/>
            <a:chOff x="1757805" y="2331054"/>
            <a:chExt cx="5270058" cy="3804634"/>
          </a:xfrm>
        </p:grpSpPr>
        <p:sp>
          <p:nvSpPr>
            <p:cNvPr id="268" name="Freeform 267"/>
            <p:cNvSpPr/>
            <p:nvPr/>
          </p:nvSpPr>
          <p:spPr>
            <a:xfrm>
              <a:off x="1776413" y="4829175"/>
              <a:ext cx="1220787" cy="9207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102350" y="4916488"/>
              <a:ext cx="925513" cy="75723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287963" y="4937125"/>
              <a:ext cx="725487" cy="110013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00538" y="4956175"/>
              <a:ext cx="514350" cy="5778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21075" y="4919663"/>
              <a:ext cx="593725" cy="121602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108" name="Rectangle 107"/>
              <p:cNvSpPr/>
              <p:nvPr/>
            </p:nvSpPr>
            <p:spPr bwMode="auto">
              <a:xfrm rot="10800000">
                <a:off x="1789113" y="2580876"/>
                <a:ext cx="1027112" cy="108307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7266" name="Group 104"/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119" name="Oval 118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Rectangle 146"/>
              <p:cNvSpPr/>
              <p:nvPr/>
            </p:nvSpPr>
            <p:spPr bwMode="auto">
              <a:xfrm>
                <a:off x="1801813" y="3602038"/>
                <a:ext cx="1027112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3" name="Straight Connector 112"/>
              <p:cNvCxnSpPr/>
              <p:nvPr/>
            </p:nvCxnSpPr>
            <p:spPr bwMode="auto">
              <a:xfrm>
                <a:off x="1781175" y="2805113"/>
                <a:ext cx="20638" cy="202088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 bwMode="auto">
              <a:xfrm flipH="1">
                <a:off x="2817813" y="2805113"/>
                <a:ext cx="4762" cy="19764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72" name="Group 9"/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69" name="Oval 368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0" name="Rectangle 369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1" name="Oval 370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2" name="Freeform 371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3" name="Freeform 372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4" name="Freeform 373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5" name="Freeform 374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6" name="Straight Connector 375"/>
                <p:cNvCxnSpPr>
                  <a:endCxn id="371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9" name="Group 18"/>
            <p:cNvGrpSpPr/>
            <p:nvPr/>
          </p:nvGrpSpPr>
          <p:grpSpPr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171" name="Rectangle 170"/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/>
              <p:nvPr/>
            </p:nvCxnSpPr>
            <p:spPr bwMode="auto">
              <a:xfrm flipH="1">
                <a:off x="4019550" y="3321180"/>
                <a:ext cx="1059" cy="153657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247" name="Picture 86" descr="router_top.png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249" name="Group 82"/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4128757" y="3719873"/>
                  <a:ext cx="568304" cy="225383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4128757" y="3719873"/>
                  <a:ext cx="568304" cy="11147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4128757" y="3605971"/>
                  <a:ext cx="568304" cy="22538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4697061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4128757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" name="Rectangle 154"/>
              <p:cNvSpPr/>
              <p:nvPr/>
            </p:nvSpPr>
            <p:spPr bwMode="auto">
              <a:xfrm>
                <a:off x="3516313" y="3697288"/>
                <a:ext cx="498475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4" name="Straight Connector 173"/>
              <p:cNvCxnSpPr>
                <a:stCxn id="381" idx="2"/>
              </p:cNvCxnSpPr>
              <p:nvPr/>
            </p:nvCxnSpPr>
            <p:spPr bwMode="auto">
              <a:xfrm flipH="1">
                <a:off x="3506788" y="3262991"/>
                <a:ext cx="4762" cy="168842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33" name="Group 377"/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79" name="Oval 378"/>
                <p:cNvSpPr/>
                <p:nvPr/>
              </p:nvSpPr>
              <p:spPr bwMode="auto">
                <a:xfrm flipV="1">
                  <a:off x="2188256" y="1690004"/>
                  <a:ext cx="1194331" cy="31514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0" name="Rectangle 379"/>
                <p:cNvSpPr/>
                <p:nvPr/>
              </p:nvSpPr>
              <p:spPr bwMode="auto">
                <a:xfrm>
                  <a:off x="2184476" y="1735026"/>
                  <a:ext cx="1198111" cy="11255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 bwMode="auto">
                <a:xfrm flipV="1">
                  <a:off x="2184476" y="1574638"/>
                  <a:ext cx="1194331" cy="31514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2" name="Freeform 381"/>
                <p:cNvSpPr/>
                <p:nvPr/>
              </p:nvSpPr>
              <p:spPr bwMode="auto">
                <a:xfrm>
                  <a:off x="2490619" y="1670308"/>
                  <a:ext cx="582047" cy="15757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3" name="Freeform 382"/>
                <p:cNvSpPr/>
                <p:nvPr/>
              </p:nvSpPr>
              <p:spPr bwMode="auto">
                <a:xfrm>
                  <a:off x="2430146" y="1630915"/>
                  <a:ext cx="702992" cy="10973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4" name="Freeform 383"/>
                <p:cNvSpPr/>
                <p:nvPr/>
              </p:nvSpPr>
              <p:spPr bwMode="auto">
                <a:xfrm>
                  <a:off x="2891248" y="1723770"/>
                  <a:ext cx="260786" cy="9567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5" name="Freeform 384"/>
                <p:cNvSpPr/>
                <p:nvPr/>
              </p:nvSpPr>
              <p:spPr bwMode="auto">
                <a:xfrm>
                  <a:off x="2418806" y="1726585"/>
                  <a:ext cx="253230" cy="92856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6" name="Straight Connector 385"/>
                <p:cNvCxnSpPr>
                  <a:endCxn id="381" idx="2"/>
                </p:cNvCxnSpPr>
                <p:nvPr/>
              </p:nvCxnSpPr>
              <p:spPr bwMode="auto">
                <a:xfrm flipH="1" flipV="1">
                  <a:off x="2184476" y="1732213"/>
                  <a:ext cx="3781" cy="12099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/>
                <p:cNvCxnSpPr/>
                <p:nvPr/>
              </p:nvCxnSpPr>
              <p:spPr bwMode="auto">
                <a:xfrm flipH="1" flipV="1">
                  <a:off x="3378806" y="1729398"/>
                  <a:ext cx="3781" cy="120996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0" name="Group 19"/>
            <p:cNvGrpSpPr/>
            <p:nvPr/>
          </p:nvGrpSpPr>
          <p:grpSpPr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439" name="Rectangle 438"/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 bwMode="auto">
              <a:xfrm>
                <a:off x="4822015" y="2642002"/>
                <a:ext cx="5573" cy="2214161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18" name="Group 442"/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4128758" y="3719830"/>
                  <a:ext cx="568303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3" name="Rectangle 452"/>
                <p:cNvSpPr/>
                <p:nvPr/>
              </p:nvSpPr>
              <p:spPr>
                <a:xfrm>
                  <a:off x="4128758" y="3719830"/>
                  <a:ext cx="568303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4" name="Oval 453"/>
                <p:cNvSpPr/>
                <p:nvPr/>
              </p:nvSpPr>
              <p:spPr>
                <a:xfrm>
                  <a:off x="4128758" y="3605903"/>
                  <a:ext cx="568303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5" name="Straight Connector 454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Connector 455"/>
                <p:cNvCxnSpPr/>
                <p:nvPr/>
              </p:nvCxnSpPr>
              <p:spPr>
                <a:xfrm>
                  <a:off x="4128758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4" name="Rectangle 443"/>
              <p:cNvSpPr/>
              <p:nvPr/>
            </p:nvSpPr>
            <p:spPr bwMode="auto">
              <a:xfrm>
                <a:off x="4324350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7" name="Straight Connector 446"/>
              <p:cNvCxnSpPr>
                <a:stCxn id="458" idx="2"/>
              </p:cNvCxnSpPr>
              <p:nvPr/>
            </p:nvCxnSpPr>
            <p:spPr bwMode="auto">
              <a:xfrm>
                <a:off x="4300799" y="2640496"/>
                <a:ext cx="14026" cy="2309329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7" name="Group 456"/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458" name="Oval 457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59" name="Rectangle 458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61" name="Freeform 460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2" name="Freeform 461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3" name="Freeform 462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4" name="Freeform 463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65" name="Straight Connector 464"/>
                <p:cNvCxnSpPr>
                  <a:endCxn id="460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" name="Group 20"/>
            <p:cNvGrpSpPr/>
            <p:nvPr/>
          </p:nvGrpSpPr>
          <p:grpSpPr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468" name="Rectangle 467"/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69" name="Straight Connector 468"/>
              <p:cNvCxnSpPr>
                <a:stCxn id="489" idx="6"/>
              </p:cNvCxnSpPr>
              <p:nvPr/>
            </p:nvCxnSpPr>
            <p:spPr bwMode="auto">
              <a:xfrm>
                <a:off x="6003925" y="3268195"/>
                <a:ext cx="6350" cy="158117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187" name="Picture 469" descr="router_top.png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89" name="Group 471"/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481" name="Oval 480"/>
                <p:cNvSpPr/>
                <p:nvPr/>
              </p:nvSpPr>
              <p:spPr>
                <a:xfrm>
                  <a:off x="4128757" y="3719830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2" name="Rectangle 481"/>
                <p:cNvSpPr/>
                <p:nvPr/>
              </p:nvSpPr>
              <p:spPr>
                <a:xfrm>
                  <a:off x="4128757" y="3719830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4128757" y="3605903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4128757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3" name="Rectangle 472"/>
              <p:cNvSpPr/>
              <p:nvPr/>
            </p:nvSpPr>
            <p:spPr bwMode="auto">
              <a:xfrm>
                <a:off x="5507038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76" name="Straight Connector 475"/>
              <p:cNvCxnSpPr>
                <a:stCxn id="47187" idx="1"/>
              </p:cNvCxnSpPr>
              <p:nvPr/>
            </p:nvCxnSpPr>
            <p:spPr bwMode="auto">
              <a:xfrm>
                <a:off x="5491163" y="3316941"/>
                <a:ext cx="6350" cy="1632884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9" name="Group 485"/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" name="Group 21"/>
            <p:cNvGrpSpPr/>
            <p:nvPr/>
          </p:nvGrpSpPr>
          <p:grpSpPr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497" name="Rectangle 496"/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98" name="Straight Connector 497"/>
              <p:cNvCxnSpPr/>
              <p:nvPr/>
            </p:nvCxnSpPr>
            <p:spPr bwMode="auto">
              <a:xfrm>
                <a:off x="6994525" y="2845840"/>
                <a:ext cx="0" cy="1999208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60" name="Group 500"/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510" name="Oval 509"/>
                <p:cNvSpPr/>
                <p:nvPr/>
              </p:nvSpPr>
              <p:spPr>
                <a:xfrm>
                  <a:off x="4128757" y="3719828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Rectangle 510"/>
                <p:cNvSpPr/>
                <p:nvPr/>
              </p:nvSpPr>
              <p:spPr>
                <a:xfrm>
                  <a:off x="4128757" y="3719828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Oval 511"/>
                <p:cNvSpPr/>
                <p:nvPr/>
              </p:nvSpPr>
              <p:spPr>
                <a:xfrm>
                  <a:off x="4128757" y="3605903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/>
                <p:nvPr/>
              </p:nvCxnSpPr>
              <p:spPr>
                <a:xfrm>
                  <a:off x="4697061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>
                <a:xfrm>
                  <a:off x="4128757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2" name="Rectangle 501"/>
              <p:cNvSpPr/>
              <p:nvPr/>
            </p:nvSpPr>
            <p:spPr bwMode="auto">
              <a:xfrm>
                <a:off x="6491288" y="3609696"/>
                <a:ext cx="498475" cy="12387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5" name="Straight Connector 504"/>
              <p:cNvCxnSpPr/>
              <p:nvPr/>
            </p:nvCxnSpPr>
            <p:spPr bwMode="auto">
              <a:xfrm>
                <a:off x="6472366" y="2818589"/>
                <a:ext cx="9397" cy="212616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41" name="Group 514"/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516" name="Oval 515"/>
                <p:cNvSpPr/>
                <p:nvPr/>
              </p:nvSpPr>
              <p:spPr bwMode="auto">
                <a:xfrm flipV="1">
                  <a:off x="2187075" y="1689925"/>
                  <a:ext cx="1196381" cy="3149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7" name="Rectangle 516"/>
                <p:cNvSpPr/>
                <p:nvPr/>
              </p:nvSpPr>
              <p:spPr bwMode="auto">
                <a:xfrm>
                  <a:off x="2183302" y="1734915"/>
                  <a:ext cx="1200154" cy="112476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8" name="Oval 517"/>
                <p:cNvSpPr/>
                <p:nvPr/>
              </p:nvSpPr>
              <p:spPr bwMode="auto">
                <a:xfrm flipV="1">
                  <a:off x="2183302" y="1574638"/>
                  <a:ext cx="1196379" cy="31493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9" name="Freeform 518"/>
                <p:cNvSpPr/>
                <p:nvPr/>
              </p:nvSpPr>
              <p:spPr bwMode="auto">
                <a:xfrm>
                  <a:off x="2489000" y="1670242"/>
                  <a:ext cx="584982" cy="157466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0" name="Freeform 519"/>
                <p:cNvSpPr/>
                <p:nvPr/>
              </p:nvSpPr>
              <p:spPr bwMode="auto">
                <a:xfrm>
                  <a:off x="2428615" y="1630876"/>
                  <a:ext cx="705752" cy="109663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1" name="Freeform 520"/>
                <p:cNvSpPr/>
                <p:nvPr/>
              </p:nvSpPr>
              <p:spPr bwMode="auto">
                <a:xfrm>
                  <a:off x="2892827" y="1723667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2" name="Freeform 521"/>
                <p:cNvSpPr/>
                <p:nvPr/>
              </p:nvSpPr>
              <p:spPr bwMode="auto">
                <a:xfrm>
                  <a:off x="2417294" y="1726480"/>
                  <a:ext cx="252861" cy="9279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23" name="Straight Connector 522"/>
                <p:cNvCxnSpPr>
                  <a:endCxn id="518" idx="2"/>
                </p:cNvCxnSpPr>
                <p:nvPr/>
              </p:nvCxnSpPr>
              <p:spPr bwMode="auto">
                <a:xfrm flipH="1" flipV="1">
                  <a:off x="2183302" y="1732104"/>
                  <a:ext cx="3773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Straight Connector 523"/>
                <p:cNvCxnSpPr/>
                <p:nvPr/>
              </p:nvCxnSpPr>
              <p:spPr bwMode="auto">
                <a:xfrm flipH="1" flipV="1">
                  <a:off x="3379681" y="1729291"/>
                  <a:ext cx="3775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7142" name="Text Box 167"/>
          <p:cNvSpPr txBox="1">
            <a:spLocks noChangeArrowheads="1"/>
          </p:cNvSpPr>
          <p:nvPr/>
        </p:nvSpPr>
        <p:spPr bwMode="auto">
          <a:xfrm>
            <a:off x="563563" y="277813"/>
            <a:ext cx="60305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Recall: per</a:t>
            </a:r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-router 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control plane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1828233" y="3016011"/>
            <a:ext cx="5112820" cy="879389"/>
            <a:chOff x="1866825" y="707349"/>
            <a:chExt cx="5112820" cy="879389"/>
          </a:xfrm>
        </p:grpSpPr>
        <p:sp>
          <p:nvSpPr>
            <p:cNvPr id="233" name="Oval 232"/>
            <p:cNvSpPr/>
            <p:nvPr/>
          </p:nvSpPr>
          <p:spPr>
            <a:xfrm>
              <a:off x="1866825" y="785347"/>
              <a:ext cx="954705" cy="491476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891781" y="783191"/>
              <a:ext cx="910613" cy="4761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Routing</a:t>
              </a:r>
            </a:p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Algorithm</a:t>
              </a:r>
              <a:endParaRPr lang="en-US" sz="1400" dirty="0"/>
            </a:p>
          </p:txBody>
        </p:sp>
        <p:cxnSp>
          <p:nvCxnSpPr>
            <p:cNvPr id="235" name="Straight Arrow Connector 234"/>
            <p:cNvCxnSpPr/>
            <p:nvPr/>
          </p:nvCxnSpPr>
          <p:spPr>
            <a:xfrm flipV="1">
              <a:off x="2833714" y="807908"/>
              <a:ext cx="1517851" cy="21337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Arrow Connector 235"/>
            <p:cNvCxnSpPr/>
            <p:nvPr/>
          </p:nvCxnSpPr>
          <p:spPr>
            <a:xfrm>
              <a:off x="2750618" y="1201670"/>
              <a:ext cx="797027" cy="279264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Arrow Connector 236"/>
            <p:cNvCxnSpPr/>
            <p:nvPr/>
          </p:nvCxnSpPr>
          <p:spPr>
            <a:xfrm>
              <a:off x="4684666" y="894080"/>
              <a:ext cx="893541" cy="51062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Arrow Connector 237"/>
            <p:cNvCxnSpPr/>
            <p:nvPr/>
          </p:nvCxnSpPr>
          <p:spPr>
            <a:xfrm>
              <a:off x="4800837" y="800746"/>
              <a:ext cx="1695897" cy="130795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/>
            <p:cNvSpPr/>
            <p:nvPr/>
          </p:nvSpPr>
          <p:spPr>
            <a:xfrm>
              <a:off x="6558622" y="894080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5572329" y="140470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4367082" y="70734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>
              <a:off x="3571953" y="1402071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Arrow Connector 242"/>
            <p:cNvCxnSpPr/>
            <p:nvPr/>
          </p:nvCxnSpPr>
          <p:spPr>
            <a:xfrm>
              <a:off x="2821560" y="1106261"/>
              <a:ext cx="2738615" cy="338776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Arrow Connector 243"/>
            <p:cNvCxnSpPr>
              <a:endCxn id="239" idx="2"/>
            </p:cNvCxnSpPr>
            <p:nvPr/>
          </p:nvCxnSpPr>
          <p:spPr>
            <a:xfrm flipV="1">
              <a:off x="3997124" y="985095"/>
              <a:ext cx="2561498" cy="469120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Arrow Connector 244"/>
            <p:cNvCxnSpPr/>
            <p:nvPr/>
          </p:nvCxnSpPr>
          <p:spPr>
            <a:xfrm flipV="1">
              <a:off x="3992124" y="1509221"/>
              <a:ext cx="1580205" cy="2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Arrow Connector 245"/>
            <p:cNvCxnSpPr/>
            <p:nvPr/>
          </p:nvCxnSpPr>
          <p:spPr>
            <a:xfrm flipV="1">
              <a:off x="5997500" y="1083737"/>
              <a:ext cx="751103" cy="397197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8" name="TextBox 257"/>
          <p:cNvSpPr txBox="1"/>
          <p:nvPr/>
        </p:nvSpPr>
        <p:spPr>
          <a:xfrm>
            <a:off x="517479" y="1154626"/>
            <a:ext cx="820901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Individual </a:t>
            </a:r>
            <a:r>
              <a:rPr lang="en-US" sz="2400" dirty="0"/>
              <a:t>routing algorithm </a:t>
            </a:r>
            <a:r>
              <a:rPr lang="en-US" sz="2400" dirty="0" smtClean="0"/>
              <a:t>components </a:t>
            </a:r>
            <a:r>
              <a:rPr lang="en-US" sz="2400" i="1" dirty="0" smtClean="0">
                <a:solidFill>
                  <a:srgbClr val="000090"/>
                </a:solidFill>
              </a:rPr>
              <a:t>in each and every router </a:t>
            </a:r>
            <a:r>
              <a:rPr lang="en-US" sz="2400" dirty="0" smtClean="0"/>
              <a:t>interact with each other in control plane to compute forwarding tables</a:t>
            </a:r>
            <a:endParaRPr lang="en-US" sz="24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1557338" y="3404226"/>
            <a:ext cx="6375400" cy="1047750"/>
            <a:chOff x="1557338" y="3074988"/>
            <a:chExt cx="6375400" cy="1047750"/>
          </a:xfrm>
        </p:grpSpPr>
        <p:sp>
          <p:nvSpPr>
            <p:cNvPr id="47115" name="TextBox 232"/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7116" name="TextBox 233"/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232" name="Straight Connector 231"/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1829356" y="4031984"/>
            <a:ext cx="5126173" cy="1120753"/>
            <a:chOff x="-4746102" y="4471477"/>
            <a:chExt cx="5126173" cy="1120753"/>
          </a:xfrm>
        </p:grpSpPr>
        <p:pic>
          <p:nvPicPr>
            <p:cNvPr id="47268" name="Picture 10" descr="fig42_table.pdf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6" name="Group 25"/>
            <p:cNvGrpSpPr/>
            <p:nvPr/>
          </p:nvGrpSpPr>
          <p:grpSpPr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7251" name="Group 241"/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935837" y="3912034"/>
                  <a:ext cx="425539" cy="330142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931074" y="4004093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931074" y="4067582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>
                  <a:stCxn id="92" idx="2"/>
                </p:cNvCxnSpPr>
                <p:nvPr/>
              </p:nvCxnSpPr>
              <p:spPr>
                <a:xfrm flipH="1" flipV="1">
                  <a:off x="3147019" y="4004093"/>
                  <a:ext cx="1587" cy="23808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220" name="Group 444"/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48" name="Rectangle 447"/>
                <p:cNvSpPr/>
                <p:nvPr/>
              </p:nvSpPr>
              <p:spPr>
                <a:xfrm>
                  <a:off x="2935838" y="3911941"/>
                  <a:ext cx="425538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2931074" y="4004018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1074" y="4067519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>
                  <a:stCxn id="448" idx="2"/>
                </p:cNvCxnSpPr>
                <p:nvPr/>
              </p:nvCxnSpPr>
              <p:spPr>
                <a:xfrm flipH="1" flipV="1">
                  <a:off x="3147019" y="4004018"/>
                  <a:ext cx="1588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91" name="Group 473"/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77" name="Rectangle 476"/>
                <p:cNvSpPr/>
                <p:nvPr/>
              </p:nvSpPr>
              <p:spPr>
                <a:xfrm>
                  <a:off x="2935837" y="3911941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2931074" y="40040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>
                  <a:off x="2931074" y="4067519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Straight Connector 479"/>
                <p:cNvCxnSpPr>
                  <a:stCxn id="477" idx="2"/>
                </p:cNvCxnSpPr>
                <p:nvPr/>
              </p:nvCxnSpPr>
              <p:spPr>
                <a:xfrm flipH="1" flipV="1">
                  <a:off x="3147019" y="4004018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62" name="Group 502"/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506" name="Rectangle 505"/>
                <p:cNvSpPr/>
                <p:nvPr/>
              </p:nvSpPr>
              <p:spPr>
                <a:xfrm>
                  <a:off x="2935837" y="3911940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7" name="Straight Connector 506"/>
                <p:cNvCxnSpPr/>
                <p:nvPr/>
              </p:nvCxnSpPr>
              <p:spPr>
                <a:xfrm>
                  <a:off x="2931074" y="4004017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/>
                <p:cNvCxnSpPr/>
                <p:nvPr/>
              </p:nvCxnSpPr>
              <p:spPr>
                <a:xfrm>
                  <a:off x="2931074" y="40675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Straight Connector 508"/>
                <p:cNvCxnSpPr>
                  <a:stCxn id="506" idx="2"/>
                </p:cNvCxnSpPr>
                <p:nvPr/>
              </p:nvCxnSpPr>
              <p:spPr>
                <a:xfrm flipH="1" flipV="1">
                  <a:off x="3147019" y="4004017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/>
          <p:cNvGrpSpPr/>
          <p:nvPr/>
        </p:nvGrpSpPr>
        <p:grpSpPr>
          <a:xfrm>
            <a:off x="2282487" y="3212142"/>
            <a:ext cx="4437063" cy="1906161"/>
            <a:chOff x="-4267279" y="3655204"/>
            <a:chExt cx="4437063" cy="1906161"/>
          </a:xfrm>
        </p:grpSpPr>
        <p:cxnSp>
          <p:nvCxnSpPr>
            <p:cNvPr id="111" name="Straight Arrow Connector 110"/>
            <p:cNvCxnSpPr/>
            <p:nvPr/>
          </p:nvCxnSpPr>
          <p:spPr bwMode="auto">
            <a:xfrm>
              <a:off x="-4267279" y="4046968"/>
              <a:ext cx="0" cy="422275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 bwMode="auto">
            <a:xfrm flipH="1">
              <a:off x="-2808366" y="4361550"/>
              <a:ext cx="154" cy="87216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Arrow Connector 445"/>
            <p:cNvCxnSpPr/>
            <p:nvPr/>
          </p:nvCxnSpPr>
          <p:spPr bwMode="auto">
            <a:xfrm>
              <a:off x="-2006807" y="3655204"/>
              <a:ext cx="6479" cy="1576923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Arrow Connector 474"/>
            <p:cNvCxnSpPr>
              <a:stCxn id="468" idx="0"/>
            </p:cNvCxnSpPr>
            <p:nvPr/>
          </p:nvCxnSpPr>
          <p:spPr bwMode="auto">
            <a:xfrm>
              <a:off x="-823524" y="4656511"/>
              <a:ext cx="5883" cy="90485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Arrow Connector 503"/>
            <p:cNvCxnSpPr/>
            <p:nvPr/>
          </p:nvCxnSpPr>
          <p:spPr bwMode="auto">
            <a:xfrm flipH="1">
              <a:off x="166609" y="3798581"/>
              <a:ext cx="3175" cy="1399277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59</a:t>
            </a:fld>
            <a:endParaRPr lang="en-US" sz="1200" dirty="0">
              <a:latin typeface="Tahoma" charset="0"/>
            </a:endParaRPr>
          </a:p>
        </p:txBody>
      </p:sp>
      <p:sp>
        <p:nvSpPr>
          <p:cNvPr id="27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6251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1453484" y="2021024"/>
            <a:ext cx="6027737" cy="1440135"/>
            <a:chOff x="1492879" y="2061336"/>
            <a:chExt cx="6027737" cy="1440135"/>
          </a:xfrm>
        </p:grpSpPr>
        <p:sp>
          <p:nvSpPr>
            <p:cNvPr id="388" name="Rectangle 387"/>
            <p:cNvSpPr/>
            <p:nvPr/>
          </p:nvSpPr>
          <p:spPr bwMode="auto">
            <a:xfrm>
              <a:off x="1929251" y="2064703"/>
              <a:ext cx="504348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1739747" y="2067585"/>
              <a:ext cx="198437" cy="1385888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8" name="Freeform 397"/>
            <p:cNvSpPr/>
            <p:nvPr/>
          </p:nvSpPr>
          <p:spPr bwMode="auto">
            <a:xfrm flipH="1">
              <a:off x="6969078" y="2061336"/>
              <a:ext cx="220427" cy="1370587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10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48316" name="Group 950"/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4835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8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8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7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6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7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6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7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7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8317" name="Group 950"/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4831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4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4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4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3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4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3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4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4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8129" name="Freeform 2"/>
          <p:cNvSpPr>
            <a:spLocks/>
          </p:cNvSpPr>
          <p:nvPr/>
        </p:nvSpPr>
        <p:spPr bwMode="auto">
          <a:xfrm>
            <a:off x="2592388" y="5749925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62941" y="5900738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51816" y="6088063"/>
            <a:ext cx="2259013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64516" y="6192838"/>
            <a:ext cx="714375" cy="2762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82104" y="6386513"/>
            <a:ext cx="1247775" cy="825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42504" y="5934075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126541" y="6088063"/>
            <a:ext cx="1790700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53691" y="6116638"/>
            <a:ext cx="588963" cy="26987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96441" y="5900738"/>
            <a:ext cx="814388" cy="401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261" name="Group 48260"/>
          <p:cNvGrpSpPr/>
          <p:nvPr/>
        </p:nvGrpSpPr>
        <p:grpSpPr>
          <a:xfrm>
            <a:off x="1526216" y="3003498"/>
            <a:ext cx="6978041" cy="1096962"/>
            <a:chOff x="1526216" y="3003498"/>
            <a:chExt cx="6978041" cy="1096962"/>
          </a:xfrm>
        </p:grpSpPr>
        <p:sp>
          <p:nvSpPr>
            <p:cNvPr id="48156" name="TextBox 399"/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8157" name="TextBox 400"/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302" name="Straight Connector 301"/>
            <p:cNvCxnSpPr/>
            <p:nvPr/>
          </p:nvCxnSpPr>
          <p:spPr bwMode="auto">
            <a:xfrm flipV="1">
              <a:off x="1526216" y="3579342"/>
              <a:ext cx="6978041" cy="12155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2436115" y="2735108"/>
            <a:ext cx="4296530" cy="320561"/>
            <a:chOff x="2433511" y="2792111"/>
            <a:chExt cx="4296530" cy="320561"/>
          </a:xfrm>
        </p:grpSpPr>
        <p:grpSp>
          <p:nvGrpSpPr>
            <p:cNvPr id="48311" name="Group 401"/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2937534" y="3912858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4" name="Straight Connector 403"/>
              <p:cNvCxnSpPr/>
              <p:nvPr/>
            </p:nvCxnSpPr>
            <p:spPr>
              <a:xfrm>
                <a:off x="2931664" y="4005099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/>
              <p:cNvCxnSpPr/>
              <p:nvPr/>
            </p:nvCxnSpPr>
            <p:spPr>
              <a:xfrm>
                <a:off x="2931664" y="4067691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/>
              <p:cNvCxnSpPr>
                <a:stCxn id="403" idx="2"/>
              </p:cNvCxnSpPr>
              <p:nvPr/>
            </p:nvCxnSpPr>
            <p:spPr>
              <a:xfrm flipH="1" flipV="1">
                <a:off x="3148846" y="4005099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2" name="Group 406"/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937508" y="3912861"/>
                <a:ext cx="424606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9" name="Straight Connector 408"/>
              <p:cNvCxnSpPr/>
              <p:nvPr/>
            </p:nvCxnSpPr>
            <p:spPr>
              <a:xfrm>
                <a:off x="2931664" y="4005102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Straight Connector 409"/>
              <p:cNvCxnSpPr/>
              <p:nvPr/>
            </p:nvCxnSpPr>
            <p:spPr>
              <a:xfrm>
                <a:off x="2931664" y="4067694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/>
              <p:cNvCxnSpPr>
                <a:stCxn id="408" idx="2"/>
              </p:cNvCxnSpPr>
              <p:nvPr/>
            </p:nvCxnSpPr>
            <p:spPr>
              <a:xfrm flipH="1" flipV="1">
                <a:off x="3147863" y="4005102"/>
                <a:ext cx="1947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3" name="Group 411"/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413" name="Rectangle 41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4" name="Straight Connector 41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/>
              <p:cNvCxnSpPr>
                <a:stCxn id="41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4" name="Group 416"/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2937534" y="3912862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9" name="Straight Connector 418"/>
              <p:cNvCxnSpPr/>
              <p:nvPr/>
            </p:nvCxnSpPr>
            <p:spPr>
              <a:xfrm>
                <a:off x="2931664" y="4005103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0" name="Straight Connector 419"/>
              <p:cNvCxnSpPr/>
              <p:nvPr/>
            </p:nvCxnSpPr>
            <p:spPr>
              <a:xfrm>
                <a:off x="2931664" y="4067695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/>
              <p:cNvCxnSpPr>
                <a:stCxn id="418" idx="2"/>
              </p:cNvCxnSpPr>
              <p:nvPr/>
            </p:nvCxnSpPr>
            <p:spPr>
              <a:xfrm flipH="1" flipV="1">
                <a:off x="3148846" y="4005103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5" name="Group 421"/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4" name="Straight Connector 42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5" name="Straight Connector 42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Connector 425"/>
              <p:cNvCxnSpPr>
                <a:stCxn id="42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60" name="Group 48259"/>
          <p:cNvGrpSpPr/>
          <p:nvPr/>
        </p:nvGrpSpPr>
        <p:grpSpPr>
          <a:xfrm>
            <a:off x="1856416" y="3709935"/>
            <a:ext cx="5211763" cy="2739614"/>
            <a:chOff x="1856416" y="3709935"/>
            <a:chExt cx="5211763" cy="2739614"/>
          </a:xfrm>
        </p:grpSpPr>
        <p:sp>
          <p:nvSpPr>
            <p:cNvPr id="268" name="Freeform 267"/>
            <p:cNvSpPr/>
            <p:nvPr/>
          </p:nvSpPr>
          <p:spPr>
            <a:xfrm>
              <a:off x="1876731" y="5330139"/>
              <a:ext cx="1280789" cy="75908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202668" y="5429198"/>
              <a:ext cx="865511" cy="55382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378281" y="5449835"/>
              <a:ext cx="675485" cy="89677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40854" y="5470471"/>
              <a:ext cx="514350" cy="40184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61391" y="5433960"/>
              <a:ext cx="573725" cy="101558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496" name="Rectangle 495"/>
              <p:cNvSpPr/>
              <p:nvPr/>
            </p:nvSpPr>
            <p:spPr bwMode="auto">
              <a:xfrm rot="10800000">
                <a:off x="1867529" y="3957585"/>
                <a:ext cx="1027112" cy="61109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85" name="Group 498"/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515" name="Oval 514"/>
                <p:cNvSpPr/>
                <p:nvPr/>
              </p:nvSpPr>
              <p:spPr>
                <a:xfrm>
                  <a:off x="4129067" y="3720356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6" name="Rectangle 515"/>
                <p:cNvSpPr/>
                <p:nvPr/>
              </p:nvSpPr>
              <p:spPr>
                <a:xfrm>
                  <a:off x="4129067" y="3720356"/>
                  <a:ext cx="567968" cy="1117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7" name="Oval 516"/>
                <p:cNvSpPr/>
                <p:nvPr/>
              </p:nvSpPr>
              <p:spPr>
                <a:xfrm>
                  <a:off x="4129067" y="3607161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8" name="Straight Connector 517"/>
                <p:cNvCxnSpPr/>
                <p:nvPr/>
              </p:nvCxnSpPr>
              <p:spPr>
                <a:xfrm>
                  <a:off x="4697035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Straight Connector 518"/>
                <p:cNvCxnSpPr/>
                <p:nvPr/>
              </p:nvCxnSpPr>
              <p:spPr>
                <a:xfrm>
                  <a:off x="4129067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Rectangle 499"/>
              <p:cNvSpPr/>
              <p:nvPr/>
            </p:nvSpPr>
            <p:spPr bwMode="auto">
              <a:xfrm>
                <a:off x="1877054" y="4704509"/>
                <a:ext cx="1028700" cy="52307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2" name="Straight Connector 501"/>
              <p:cNvCxnSpPr/>
              <p:nvPr/>
            </p:nvCxnSpPr>
            <p:spPr bwMode="auto">
              <a:xfrm>
                <a:off x="1861179" y="3981398"/>
                <a:ext cx="17462" cy="13017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 bwMode="auto">
              <a:xfrm flipH="1">
                <a:off x="2894641" y="3971873"/>
                <a:ext cx="6350" cy="127000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90" name="Group 504"/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506" name="Oval 505"/>
                <p:cNvSpPr/>
                <p:nvPr/>
              </p:nvSpPr>
              <p:spPr bwMode="auto">
                <a:xfrm flipV="1">
                  <a:off x="2185126" y="1689305"/>
                  <a:ext cx="1196349" cy="31490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7" name="Rectangle 506"/>
                <p:cNvSpPr/>
                <p:nvPr/>
              </p:nvSpPr>
              <p:spPr bwMode="auto">
                <a:xfrm>
                  <a:off x="2183302" y="1735513"/>
                  <a:ext cx="1198173" cy="11295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08" name="Oval 507"/>
                <p:cNvSpPr/>
                <p:nvPr/>
              </p:nvSpPr>
              <p:spPr bwMode="auto">
                <a:xfrm flipV="1">
                  <a:off x="2183302" y="1574638"/>
                  <a:ext cx="1196349" cy="314904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9" name="Freeform 508"/>
                <p:cNvSpPr/>
                <p:nvPr/>
              </p:nvSpPr>
              <p:spPr bwMode="auto">
                <a:xfrm>
                  <a:off x="2489684" y="1670478"/>
                  <a:ext cx="581762" cy="15745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0" name="Freeform 509"/>
                <p:cNvSpPr/>
                <p:nvPr/>
              </p:nvSpPr>
              <p:spPr bwMode="auto">
                <a:xfrm>
                  <a:off x="2429502" y="1629404"/>
                  <a:ext cx="703949" cy="11124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Freeform 510"/>
                <p:cNvSpPr/>
                <p:nvPr/>
              </p:nvSpPr>
              <p:spPr bwMode="auto">
                <a:xfrm>
                  <a:off x="2892723" y="1723534"/>
                  <a:ext cx="257142" cy="958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Freeform 511"/>
                <p:cNvSpPr/>
                <p:nvPr/>
              </p:nvSpPr>
              <p:spPr bwMode="auto">
                <a:xfrm>
                  <a:off x="2416736" y="1725244"/>
                  <a:ext cx="255318" cy="94130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>
                  <a:endCxn id="508" idx="2"/>
                </p:cNvCxnSpPr>
                <p:nvPr/>
              </p:nvCxnSpPr>
              <p:spPr bwMode="auto">
                <a:xfrm flipH="1" flipV="1">
                  <a:off x="2183302" y="1732090"/>
                  <a:ext cx="1824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 bwMode="auto">
                <a:xfrm flipH="1" flipV="1">
                  <a:off x="3381475" y="1728667"/>
                  <a:ext cx="1823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0" name="Group 29"/>
            <p:cNvGrpSpPr/>
            <p:nvPr/>
          </p:nvGrpSpPr>
          <p:grpSpPr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549" name="Rectangle 548"/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 bwMode="auto">
              <a:xfrm flipH="1">
                <a:off x="4078916" y="4019498"/>
                <a:ext cx="1588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71" name="Group 552"/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4128204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3" name="Rectangle 562"/>
                <p:cNvSpPr/>
                <p:nvPr/>
              </p:nvSpPr>
              <p:spPr>
                <a:xfrm>
                  <a:off x="4128204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" name="Oval 563"/>
                <p:cNvSpPr/>
                <p:nvPr/>
              </p:nvSpPr>
              <p:spPr>
                <a:xfrm>
                  <a:off x="4128204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65" name="Straight Connector 564"/>
                <p:cNvCxnSpPr/>
                <p:nvPr/>
              </p:nvCxnSpPr>
              <p:spPr>
                <a:xfrm>
                  <a:off x="4696810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/>
                <p:cNvCxnSpPr/>
                <p:nvPr/>
              </p:nvCxnSpPr>
              <p:spPr>
                <a:xfrm>
                  <a:off x="4128204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4" name="Rectangle 553"/>
              <p:cNvSpPr/>
              <p:nvPr/>
            </p:nvSpPr>
            <p:spPr bwMode="auto">
              <a:xfrm>
                <a:off x="3572504" y="4575123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7" name="Straight Connector 556"/>
              <p:cNvCxnSpPr/>
              <p:nvPr/>
            </p:nvCxnSpPr>
            <p:spPr bwMode="auto">
              <a:xfrm flipH="1">
                <a:off x="3566154" y="40274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57" name="Group 538"/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40" name="Oval 539"/>
                <p:cNvSpPr/>
                <p:nvPr/>
              </p:nvSpPr>
              <p:spPr bwMode="auto">
                <a:xfrm flipV="1">
                  <a:off x="2188659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1" name="Rectangle 540"/>
                <p:cNvSpPr/>
                <p:nvPr/>
              </p:nvSpPr>
              <p:spPr bwMode="auto">
                <a:xfrm>
                  <a:off x="2184879" y="1736302"/>
                  <a:ext cx="1198746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2" name="Oval 541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3" name="Freeform 542"/>
                <p:cNvSpPr/>
                <p:nvPr/>
              </p:nvSpPr>
              <p:spPr bwMode="auto">
                <a:xfrm>
                  <a:off x="2491182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4" name="Freeform 543"/>
                <p:cNvSpPr/>
                <p:nvPr/>
              </p:nvSpPr>
              <p:spPr bwMode="auto">
                <a:xfrm>
                  <a:off x="2430678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5" name="Freeform 544"/>
                <p:cNvSpPr/>
                <p:nvPr/>
              </p:nvSpPr>
              <p:spPr bwMode="auto">
                <a:xfrm>
                  <a:off x="2892025" y="1722222"/>
                  <a:ext cx="260927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6" name="Freeform 545"/>
                <p:cNvSpPr/>
                <p:nvPr/>
              </p:nvSpPr>
              <p:spPr bwMode="auto">
                <a:xfrm>
                  <a:off x="2419334" y="1725039"/>
                  <a:ext cx="253362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7" name="Straight Connector 546"/>
                <p:cNvCxnSpPr>
                  <a:endCxn id="542" idx="2"/>
                </p:cNvCxnSpPr>
                <p:nvPr/>
              </p:nvCxnSpPr>
              <p:spPr bwMode="auto">
                <a:xfrm flipH="1" flipV="1">
                  <a:off x="2184879" y="1722222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8" name="Straight Connector 547"/>
                <p:cNvCxnSpPr/>
                <p:nvPr/>
              </p:nvCxnSpPr>
              <p:spPr bwMode="auto">
                <a:xfrm flipH="1" flipV="1">
                  <a:off x="3379845" y="1727853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1" name="Group 30"/>
            <p:cNvGrpSpPr/>
            <p:nvPr/>
          </p:nvGrpSpPr>
          <p:grpSpPr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579" name="Rectangle 578"/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0" name="Straight Connector 579"/>
              <p:cNvCxnSpPr/>
              <p:nvPr/>
            </p:nvCxnSpPr>
            <p:spPr bwMode="auto">
              <a:xfrm flipH="1">
                <a:off x="4861554" y="4024260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43" name="Group 580"/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589" name="Oval 588"/>
                <p:cNvSpPr/>
                <p:nvPr/>
              </p:nvSpPr>
              <p:spPr>
                <a:xfrm>
                  <a:off x="4128205" y="3719722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>
                  <a:off x="4128205" y="3719722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1" name="Oval 590"/>
                <p:cNvSpPr/>
                <p:nvPr/>
              </p:nvSpPr>
              <p:spPr>
                <a:xfrm>
                  <a:off x="4128205" y="360574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92" name="Straight Connector 591"/>
                <p:cNvCxnSpPr/>
                <p:nvPr/>
              </p:nvCxnSpPr>
              <p:spPr>
                <a:xfrm>
                  <a:off x="4696811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Straight Connector 592"/>
                <p:cNvCxnSpPr/>
                <p:nvPr/>
              </p:nvCxnSpPr>
              <p:spPr>
                <a:xfrm>
                  <a:off x="4128205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2" name="Rectangle 581"/>
              <p:cNvSpPr/>
              <p:nvPr/>
            </p:nvSpPr>
            <p:spPr bwMode="auto">
              <a:xfrm>
                <a:off x="4355141" y="4579885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4" name="Straight Connector 583"/>
              <p:cNvCxnSpPr/>
              <p:nvPr/>
            </p:nvCxnSpPr>
            <p:spPr bwMode="auto">
              <a:xfrm flipH="1">
                <a:off x="4348791" y="4032198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29" name="Group 568"/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570" name="Oval 569"/>
                <p:cNvSpPr/>
                <p:nvPr/>
              </p:nvSpPr>
              <p:spPr bwMode="auto">
                <a:xfrm flipV="1">
                  <a:off x="2188662" y="1691248"/>
                  <a:ext cx="1194966" cy="31254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1" name="Rectangle 570"/>
                <p:cNvSpPr/>
                <p:nvPr/>
              </p:nvSpPr>
              <p:spPr bwMode="auto">
                <a:xfrm>
                  <a:off x="2184879" y="1736300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 bwMode="auto">
                <a:xfrm flipV="1">
                  <a:off x="2184879" y="1564542"/>
                  <a:ext cx="1194966" cy="312543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3" name="Freeform 572"/>
                <p:cNvSpPr/>
                <p:nvPr/>
              </p:nvSpPr>
              <p:spPr bwMode="auto">
                <a:xfrm>
                  <a:off x="2491185" y="1671539"/>
                  <a:ext cx="582357" cy="15486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4" name="Freeform 573"/>
                <p:cNvSpPr/>
                <p:nvPr/>
              </p:nvSpPr>
              <p:spPr bwMode="auto">
                <a:xfrm>
                  <a:off x="2430680" y="1629303"/>
                  <a:ext cx="703366" cy="10981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5" name="Freeform 574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6" name="Freeform 575"/>
                <p:cNvSpPr/>
                <p:nvPr/>
              </p:nvSpPr>
              <p:spPr bwMode="auto">
                <a:xfrm>
                  <a:off x="2419334" y="1725037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7" name="Straight Connector 576"/>
                <p:cNvCxnSpPr>
                  <a:endCxn id="572" idx="2"/>
                </p:cNvCxnSpPr>
                <p:nvPr/>
              </p:nvCxnSpPr>
              <p:spPr bwMode="auto">
                <a:xfrm flipH="1" flipV="1">
                  <a:off x="2184879" y="1722222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Straight Connector 577"/>
                <p:cNvCxnSpPr/>
                <p:nvPr/>
              </p:nvCxnSpPr>
              <p:spPr bwMode="auto">
                <a:xfrm flipH="1" flipV="1">
                  <a:off x="3379845" y="1727853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8" name="Group 48257"/>
            <p:cNvGrpSpPr/>
            <p:nvPr/>
          </p:nvGrpSpPr>
          <p:grpSpPr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606" name="Rectangle 605"/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07" name="Straight Connector 606"/>
              <p:cNvCxnSpPr/>
              <p:nvPr/>
            </p:nvCxnSpPr>
            <p:spPr bwMode="auto">
              <a:xfrm flipH="1">
                <a:off x="6064879" y="4006798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15" name="Group 607"/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4128205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>
                  <a:off x="4128205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4128205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9" name="Straight Connector 618"/>
                <p:cNvCxnSpPr/>
                <p:nvPr/>
              </p:nvCxnSpPr>
              <p:spPr>
                <a:xfrm>
                  <a:off x="4696811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0" name="Straight Connector 619"/>
                <p:cNvCxnSpPr/>
                <p:nvPr/>
              </p:nvCxnSpPr>
              <p:spPr>
                <a:xfrm>
                  <a:off x="4128205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9" name="Rectangle 608"/>
              <p:cNvSpPr/>
              <p:nvPr/>
            </p:nvSpPr>
            <p:spPr bwMode="auto">
              <a:xfrm>
                <a:off x="5558466" y="4562423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1" name="Straight Connector 610"/>
              <p:cNvCxnSpPr/>
              <p:nvPr/>
            </p:nvCxnSpPr>
            <p:spPr bwMode="auto">
              <a:xfrm flipH="1">
                <a:off x="5552116" y="40147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01" name="Group 595"/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97" name="Oval 596"/>
                <p:cNvSpPr/>
                <p:nvPr/>
              </p:nvSpPr>
              <p:spPr bwMode="auto">
                <a:xfrm flipV="1">
                  <a:off x="2188662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98" name="Rectangle 597"/>
                <p:cNvSpPr/>
                <p:nvPr/>
              </p:nvSpPr>
              <p:spPr bwMode="auto">
                <a:xfrm>
                  <a:off x="2184879" y="1736302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9" name="Oval 598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00" name="Freeform 599"/>
                <p:cNvSpPr/>
                <p:nvPr/>
              </p:nvSpPr>
              <p:spPr bwMode="auto">
                <a:xfrm>
                  <a:off x="2491185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1" name="Freeform 600"/>
                <p:cNvSpPr/>
                <p:nvPr/>
              </p:nvSpPr>
              <p:spPr bwMode="auto">
                <a:xfrm>
                  <a:off x="2430680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2" name="Freeform 601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3" name="Freeform 602"/>
                <p:cNvSpPr/>
                <p:nvPr/>
              </p:nvSpPr>
              <p:spPr bwMode="auto">
                <a:xfrm>
                  <a:off x="2419334" y="1725039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4" name="Straight Connector 603"/>
                <p:cNvCxnSpPr>
                  <a:endCxn id="599" idx="2"/>
                </p:cNvCxnSpPr>
                <p:nvPr/>
              </p:nvCxnSpPr>
              <p:spPr bwMode="auto">
                <a:xfrm flipH="1" flipV="1">
                  <a:off x="2184879" y="1722222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5" name="Straight Connector 604"/>
                <p:cNvCxnSpPr/>
                <p:nvPr/>
              </p:nvCxnSpPr>
              <p:spPr bwMode="auto">
                <a:xfrm flipH="1" flipV="1">
                  <a:off x="3379845" y="1727853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9" name="Group 48258"/>
            <p:cNvGrpSpPr/>
            <p:nvPr/>
          </p:nvGrpSpPr>
          <p:grpSpPr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633" name="Rectangle 632"/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4" name="Straight Connector 633"/>
              <p:cNvCxnSpPr/>
              <p:nvPr/>
            </p:nvCxnSpPr>
            <p:spPr bwMode="auto">
              <a:xfrm flipH="1">
                <a:off x="7060241" y="3994098"/>
                <a:ext cx="1588" cy="13668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87" name="Group 634"/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643" name="Oval 642"/>
                <p:cNvSpPr/>
                <p:nvPr/>
              </p:nvSpPr>
              <p:spPr>
                <a:xfrm>
                  <a:off x="4128204" y="3719937"/>
                  <a:ext cx="568606" cy="225319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>
                  <a:off x="4128204" y="3719937"/>
                  <a:ext cx="568606" cy="11144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4128204" y="3606067"/>
                  <a:ext cx="568606" cy="22531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46" name="Straight Connector 645"/>
                <p:cNvCxnSpPr/>
                <p:nvPr/>
              </p:nvCxnSpPr>
              <p:spPr>
                <a:xfrm>
                  <a:off x="4696810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7" name="Straight Connector 646"/>
                <p:cNvCxnSpPr/>
                <p:nvPr/>
              </p:nvCxnSpPr>
              <p:spPr>
                <a:xfrm>
                  <a:off x="4128204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36" name="Rectangle 635"/>
              <p:cNvSpPr/>
              <p:nvPr/>
            </p:nvSpPr>
            <p:spPr bwMode="auto">
              <a:xfrm>
                <a:off x="6553829" y="4551310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8" name="Straight Connector 637"/>
              <p:cNvCxnSpPr/>
              <p:nvPr/>
            </p:nvCxnSpPr>
            <p:spPr bwMode="auto">
              <a:xfrm flipH="1">
                <a:off x="6547479" y="4002035"/>
                <a:ext cx="3175" cy="1452563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73" name="Group 622"/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624" name="Oval 623"/>
                <p:cNvSpPr/>
                <p:nvPr/>
              </p:nvSpPr>
              <p:spPr bwMode="auto">
                <a:xfrm flipV="1">
                  <a:off x="2188659" y="1691130"/>
                  <a:ext cx="1194966" cy="31506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5" name="Rectangle 624"/>
                <p:cNvSpPr/>
                <p:nvPr/>
              </p:nvSpPr>
              <p:spPr bwMode="auto">
                <a:xfrm>
                  <a:off x="2184879" y="1736138"/>
                  <a:ext cx="1198746" cy="11252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6" name="Oval 625"/>
                <p:cNvSpPr/>
                <p:nvPr/>
              </p:nvSpPr>
              <p:spPr bwMode="auto">
                <a:xfrm flipV="1">
                  <a:off x="2184879" y="1564542"/>
                  <a:ext cx="1194966" cy="31506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7" name="Freeform 626"/>
                <p:cNvSpPr/>
                <p:nvPr/>
              </p:nvSpPr>
              <p:spPr bwMode="auto">
                <a:xfrm>
                  <a:off x="2491182" y="1671438"/>
                  <a:ext cx="582357" cy="15753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8" name="Freeform 627"/>
                <p:cNvSpPr/>
                <p:nvPr/>
              </p:nvSpPr>
              <p:spPr bwMode="auto">
                <a:xfrm>
                  <a:off x="2430678" y="1629243"/>
                  <a:ext cx="703366" cy="11252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9" name="Freeform 628"/>
                <p:cNvSpPr/>
                <p:nvPr/>
              </p:nvSpPr>
              <p:spPr bwMode="auto">
                <a:xfrm>
                  <a:off x="2892025" y="1724886"/>
                  <a:ext cx="260927" cy="956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30" name="Freeform 629"/>
                <p:cNvSpPr/>
                <p:nvPr/>
              </p:nvSpPr>
              <p:spPr bwMode="auto">
                <a:xfrm>
                  <a:off x="2419334" y="1727698"/>
                  <a:ext cx="253362" cy="9283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1" name="Straight Connector 630"/>
                <p:cNvCxnSpPr>
                  <a:endCxn id="626" idx="2"/>
                </p:cNvCxnSpPr>
                <p:nvPr/>
              </p:nvCxnSpPr>
              <p:spPr bwMode="auto">
                <a:xfrm flipH="1" flipV="1">
                  <a:off x="2184879" y="1722072"/>
                  <a:ext cx="3780" cy="12096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2" name="Straight Connector 631"/>
                <p:cNvCxnSpPr/>
                <p:nvPr/>
              </p:nvCxnSpPr>
              <p:spPr bwMode="auto">
                <a:xfrm flipH="1" flipV="1">
                  <a:off x="3379845" y="1730512"/>
                  <a:ext cx="3780" cy="12096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8" name="Group 27"/>
          <p:cNvGrpSpPr/>
          <p:nvPr/>
        </p:nvGrpSpPr>
        <p:grpSpPr>
          <a:xfrm>
            <a:off x="2381956" y="2475925"/>
            <a:ext cx="4415330" cy="2315048"/>
            <a:chOff x="2381956" y="2435173"/>
            <a:chExt cx="4415330" cy="2315048"/>
          </a:xfrm>
        </p:grpSpPr>
        <p:sp>
          <p:nvSpPr>
            <p:cNvPr id="391" name="Freeform 390"/>
            <p:cNvSpPr/>
            <p:nvPr/>
          </p:nvSpPr>
          <p:spPr>
            <a:xfrm>
              <a:off x="2381956" y="2439629"/>
              <a:ext cx="297540" cy="1743187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CC0000"/>
                </a:solidFill>
              </a:endParaRPr>
            </a:p>
          </p:txBody>
        </p:sp>
        <p:sp>
          <p:nvSpPr>
            <p:cNvPr id="392" name="Freeform 391"/>
            <p:cNvSpPr/>
            <p:nvPr/>
          </p:nvSpPr>
          <p:spPr>
            <a:xfrm flipH="1">
              <a:off x="6411524" y="2435173"/>
              <a:ext cx="385762" cy="2300562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Arrow Connector 392"/>
            <p:cNvCxnSpPr/>
            <p:nvPr/>
          </p:nvCxnSpPr>
          <p:spPr>
            <a:xfrm flipV="1">
              <a:off x="5791457" y="2687586"/>
              <a:ext cx="8309" cy="2062635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Arrow Connector 393"/>
            <p:cNvCxnSpPr/>
            <p:nvPr/>
          </p:nvCxnSpPr>
          <p:spPr>
            <a:xfrm flipV="1">
              <a:off x="4598735" y="2708225"/>
              <a:ext cx="18344" cy="2037167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Arrow Connector 394"/>
            <p:cNvCxnSpPr/>
            <p:nvPr/>
          </p:nvCxnSpPr>
          <p:spPr>
            <a:xfrm flipH="1" flipV="1">
              <a:off x="3807455" y="2762199"/>
              <a:ext cx="9009" cy="1983193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53706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L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ogically </a:t>
            </a:r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centralized 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control plane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71" name="TextBox 335"/>
          <p:cNvSpPr txBox="1">
            <a:spLocks noChangeArrowheads="1"/>
          </p:cNvSpPr>
          <p:nvPr/>
        </p:nvSpPr>
        <p:spPr bwMode="auto">
          <a:xfrm>
            <a:off x="394448" y="1039914"/>
            <a:ext cx="84566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 smtClean="0"/>
              <a:t>A distinct</a:t>
            </a:r>
            <a:r>
              <a:rPr lang="en-US" dirty="0"/>
              <a:t> </a:t>
            </a:r>
            <a:r>
              <a:rPr lang="en-US" dirty="0" smtClean="0"/>
              <a:t>(typically remote) controller </a:t>
            </a:r>
            <a:r>
              <a:rPr lang="en-US" dirty="0"/>
              <a:t>interacts with local control agents (</a:t>
            </a:r>
            <a:r>
              <a:rPr lang="en-US" dirty="0" smtClean="0"/>
              <a:t>CAs) in routers to compute forwarding tables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2055910" y="4687854"/>
            <a:ext cx="4956877" cy="694339"/>
            <a:chOff x="2055070" y="4690247"/>
            <a:chExt cx="4956877" cy="694339"/>
          </a:xfrm>
        </p:grpSpPr>
        <p:grpSp>
          <p:nvGrpSpPr>
            <p:cNvPr id="48273" name="Group 554"/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558" name="Rectangle 5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9" name="Straight Connector 5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/>
              <p:cNvCxnSpPr>
                <a:stCxn id="5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5" name="Group 582"/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585" name="Rectangle 584"/>
              <p:cNvSpPr/>
              <p:nvPr/>
            </p:nvSpPr>
            <p:spPr>
              <a:xfrm>
                <a:off x="2936952" y="3913304"/>
                <a:ext cx="425766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6" name="Straight Connector 585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>
                <a:stCxn id="585" idx="2"/>
              </p:cNvCxnSpPr>
              <p:nvPr/>
            </p:nvCxnSpPr>
            <p:spPr>
              <a:xfrm flipH="1" flipV="1">
                <a:off x="3148247" y="4005425"/>
                <a:ext cx="1588" cy="236653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17" name="Group 609"/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936952" y="3913304"/>
                <a:ext cx="425765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3" name="Straight Connector 612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/>
              <p:cNvCxnSpPr>
                <a:stCxn id="612" idx="2"/>
              </p:cNvCxnSpPr>
              <p:nvPr/>
            </p:nvCxnSpPr>
            <p:spPr>
              <a:xfrm flipH="1" flipV="1">
                <a:off x="3148247" y="4005425"/>
                <a:ext cx="1588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89" name="Group 636"/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2936952" y="3912169"/>
                <a:ext cx="425766" cy="33004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40" name="Straight Connector 639"/>
              <p:cNvCxnSpPr/>
              <p:nvPr/>
            </p:nvCxnSpPr>
            <p:spPr>
              <a:xfrm>
                <a:off x="2932185" y="4004202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Straight Connector 640"/>
              <p:cNvCxnSpPr/>
              <p:nvPr/>
            </p:nvCxnSpPr>
            <p:spPr>
              <a:xfrm>
                <a:off x="2932185" y="4067673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/>
              <p:cNvCxnSpPr>
                <a:stCxn id="639" idx="2"/>
              </p:cNvCxnSpPr>
              <p:nvPr/>
            </p:nvCxnSpPr>
            <p:spPr>
              <a:xfrm flipH="1" flipV="1">
                <a:off x="3148246" y="4004202"/>
                <a:ext cx="1589" cy="23801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7" name="Group 554"/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/>
              <p:cNvCxnSpPr>
                <a:stCxn id="3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2" name="Group 347"/>
          <p:cNvGrpSpPr>
            <a:grpSpLocks/>
          </p:cNvGrpSpPr>
          <p:nvPr/>
        </p:nvGrpSpPr>
        <p:grpSpPr bwMode="auto">
          <a:xfrm>
            <a:off x="5856401" y="5944266"/>
            <a:ext cx="588970" cy="242608"/>
            <a:chOff x="1871277" y="1576300"/>
            <a:chExt cx="1128371" cy="437861"/>
          </a:xfrm>
        </p:grpSpPr>
        <p:sp>
          <p:nvSpPr>
            <p:cNvPr id="363" name="Oval 36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4" name="Rectangle 36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Oval 36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6" name="Freeform 36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7" name="Freeform 36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8" name="Freeform 36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9" name="Freeform 36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70" name="Straight Connector 369"/>
            <p:cNvCxnSpPr>
              <a:endCxn id="36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47"/>
          <p:cNvGrpSpPr>
            <a:grpSpLocks/>
          </p:cNvGrpSpPr>
          <p:nvPr/>
        </p:nvGrpSpPr>
        <p:grpSpPr bwMode="auto">
          <a:xfrm>
            <a:off x="4375328" y="5802169"/>
            <a:ext cx="588970" cy="242608"/>
            <a:chOff x="1871277" y="1576300"/>
            <a:chExt cx="1128371" cy="437861"/>
          </a:xfrm>
        </p:grpSpPr>
        <p:sp>
          <p:nvSpPr>
            <p:cNvPr id="373" name="Oval 37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4" name="Rectangle 37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5" name="Oval 37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6" name="Freeform 37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7" name="Freeform 37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8" name="Freeform 37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9" name="Freeform 37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80" name="Straight Connector 379"/>
            <p:cNvCxnSpPr>
              <a:endCxn id="3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Straight Connector 38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47"/>
          <p:cNvGrpSpPr>
            <a:grpSpLocks/>
          </p:cNvGrpSpPr>
          <p:nvPr/>
        </p:nvGrpSpPr>
        <p:grpSpPr bwMode="auto">
          <a:xfrm>
            <a:off x="2848241" y="5995982"/>
            <a:ext cx="588970" cy="242608"/>
            <a:chOff x="1871277" y="1576300"/>
            <a:chExt cx="1128371" cy="437861"/>
          </a:xfrm>
        </p:grpSpPr>
        <p:sp>
          <p:nvSpPr>
            <p:cNvPr id="383" name="Oval 38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4" name="Rectangle 38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5" name="Oval 38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6" name="Freeform 38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7" name="Freeform 38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99" name="Straight Connector 398"/>
            <p:cNvCxnSpPr>
              <a:endCxn id="3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1" name="Group 347"/>
          <p:cNvGrpSpPr>
            <a:grpSpLocks/>
          </p:cNvGrpSpPr>
          <p:nvPr/>
        </p:nvGrpSpPr>
        <p:grpSpPr bwMode="auto">
          <a:xfrm>
            <a:off x="5166757" y="6262321"/>
            <a:ext cx="588970" cy="242608"/>
            <a:chOff x="1871277" y="1576300"/>
            <a:chExt cx="1128371" cy="437861"/>
          </a:xfrm>
        </p:grpSpPr>
        <p:sp>
          <p:nvSpPr>
            <p:cNvPr id="402" name="Oval 40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Rectangle 406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2" name="Oval 411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2" name="Freeform 421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7" name="Freeform 42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8" name="Freeform 42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29" name="Straight Connector 428"/>
            <p:cNvCxnSpPr>
              <a:endCxn id="41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Straight Connector 42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1" name="Group 347"/>
          <p:cNvGrpSpPr>
            <a:grpSpLocks/>
          </p:cNvGrpSpPr>
          <p:nvPr/>
        </p:nvGrpSpPr>
        <p:grpSpPr bwMode="auto">
          <a:xfrm>
            <a:off x="3704088" y="6354901"/>
            <a:ext cx="588970" cy="242608"/>
            <a:chOff x="1871277" y="1576300"/>
            <a:chExt cx="1128371" cy="437861"/>
          </a:xfrm>
        </p:grpSpPr>
        <p:sp>
          <p:nvSpPr>
            <p:cNvPr id="432" name="Oval 43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3" name="Rectangle 432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5" name="Freeform 434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6" name="Freeform 435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7" name="Freeform 43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8" name="Freeform 43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39" name="Straight Connector 438"/>
            <p:cNvCxnSpPr>
              <a:endCxn id="43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Straight Connector 43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1925875" y="2220187"/>
            <a:ext cx="5095391" cy="2833288"/>
            <a:chOff x="1925876" y="2212958"/>
            <a:chExt cx="5095391" cy="2833288"/>
          </a:xfrm>
        </p:grpSpPr>
        <p:grpSp>
          <p:nvGrpSpPr>
            <p:cNvPr id="12" name="Group 11"/>
            <p:cNvGrpSpPr/>
            <p:nvPr/>
          </p:nvGrpSpPr>
          <p:grpSpPr>
            <a:xfrm>
              <a:off x="2745416" y="2212958"/>
              <a:ext cx="3597533" cy="493677"/>
              <a:chOff x="2705100" y="2011398"/>
              <a:chExt cx="3597533" cy="493677"/>
            </a:xfrm>
          </p:grpSpPr>
          <p:sp>
            <p:nvSpPr>
              <p:cNvPr id="342" name="Oval 341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08" name="TextBox 389"/>
              <p:cNvSpPr txBox="1">
                <a:spLocks noChangeArrowheads="1"/>
              </p:cNvSpPr>
              <p:nvPr/>
            </p:nvSpPr>
            <p:spPr bwMode="auto">
              <a:xfrm>
                <a:off x="3452664" y="2127167"/>
                <a:ext cx="2057700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>
                    <a:solidFill>
                      <a:schemeClr val="bg1"/>
                    </a:solidFill>
                  </a:rPr>
                  <a:t>Remote Controller</a:t>
                </a:r>
              </a:p>
            </p:txBody>
          </p:sp>
        </p:grpSp>
        <p:grpSp>
          <p:nvGrpSpPr>
            <p:cNvPr id="442" name="Group 441"/>
            <p:cNvGrpSpPr/>
            <p:nvPr/>
          </p:nvGrpSpPr>
          <p:grpSpPr>
            <a:xfrm>
              <a:off x="1925876" y="4223509"/>
              <a:ext cx="923540" cy="405953"/>
              <a:chOff x="2705100" y="2011398"/>
              <a:chExt cx="3597533" cy="493677"/>
            </a:xfrm>
          </p:grpSpPr>
          <p:sp>
            <p:nvSpPr>
              <p:cNvPr id="443" name="Oval 442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5" name="TextBox 389"/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3589508" y="4760377"/>
              <a:ext cx="463568" cy="285869"/>
              <a:chOff x="3558850" y="4573304"/>
              <a:chExt cx="463568" cy="285869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47" name="Oval 446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9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>
              <a:off x="4369656" y="4758258"/>
              <a:ext cx="463568" cy="285869"/>
              <a:chOff x="3558850" y="4573304"/>
              <a:chExt cx="463568" cy="285869"/>
            </a:xfrm>
          </p:grpSpPr>
          <p:grpSp>
            <p:nvGrpSpPr>
              <p:cNvPr id="452" name="Group 45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4" name="Oval 45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6" name="Group 455"/>
            <p:cNvGrpSpPr/>
            <p:nvPr/>
          </p:nvGrpSpPr>
          <p:grpSpPr>
            <a:xfrm>
              <a:off x="5569912" y="4756140"/>
              <a:ext cx="463568" cy="285869"/>
              <a:chOff x="3558850" y="4573304"/>
              <a:chExt cx="463568" cy="285869"/>
            </a:xfrm>
          </p:grpSpPr>
          <p:grpSp>
            <p:nvGrpSpPr>
              <p:cNvPr id="457" name="Group 456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9" name="Oval 458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8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1" name="Group 460"/>
            <p:cNvGrpSpPr/>
            <p:nvPr/>
          </p:nvGrpSpPr>
          <p:grpSpPr>
            <a:xfrm>
              <a:off x="6557699" y="4754022"/>
              <a:ext cx="463568" cy="285869"/>
              <a:chOff x="3558850" y="4573304"/>
              <a:chExt cx="463568" cy="285869"/>
            </a:xfrm>
          </p:grpSpPr>
          <p:grpSp>
            <p:nvGrpSpPr>
              <p:cNvPr id="462" name="Group 46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64" name="Oval 46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5" name="Oval 46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6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</a:t>
            </a:fld>
            <a:endParaRPr lang="en-US" sz="1200" dirty="0">
              <a:latin typeface="Tahoma" charset="0"/>
            </a:endParaRPr>
          </a:p>
        </p:txBody>
      </p:sp>
      <p:sp>
        <p:nvSpPr>
          <p:cNvPr id="46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51760" y="3017520"/>
            <a:ext cx="3972560" cy="2032000"/>
            <a:chOff x="2651760" y="3017520"/>
            <a:chExt cx="3972560" cy="2032000"/>
          </a:xfrm>
        </p:grpSpPr>
        <p:cxnSp>
          <p:nvCxnSpPr>
            <p:cNvPr id="338" name="Straight Arrow Connector 337"/>
            <p:cNvCxnSpPr/>
            <p:nvPr/>
          </p:nvCxnSpPr>
          <p:spPr bwMode="auto">
            <a:xfrm>
              <a:off x="2651760" y="3017520"/>
              <a:ext cx="0" cy="166624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Arrow Connector 342"/>
            <p:cNvCxnSpPr/>
            <p:nvPr/>
          </p:nvCxnSpPr>
          <p:spPr bwMode="auto">
            <a:xfrm>
              <a:off x="36474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/>
            <p:cNvCxnSpPr/>
            <p:nvPr/>
          </p:nvCxnSpPr>
          <p:spPr bwMode="auto">
            <a:xfrm>
              <a:off x="44602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Arrow Connector 347"/>
            <p:cNvCxnSpPr/>
            <p:nvPr/>
          </p:nvCxnSpPr>
          <p:spPr bwMode="auto">
            <a:xfrm>
              <a:off x="56591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Arrow Connector 348"/>
            <p:cNvCxnSpPr/>
            <p:nvPr/>
          </p:nvCxnSpPr>
          <p:spPr bwMode="auto">
            <a:xfrm>
              <a:off x="66243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4483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9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1453484" y="2021024"/>
            <a:ext cx="6027737" cy="1440135"/>
            <a:chOff x="1492879" y="2061336"/>
            <a:chExt cx="6027737" cy="1440135"/>
          </a:xfrm>
        </p:grpSpPr>
        <p:sp>
          <p:nvSpPr>
            <p:cNvPr id="388" name="Rectangle 387"/>
            <p:cNvSpPr/>
            <p:nvPr/>
          </p:nvSpPr>
          <p:spPr bwMode="auto">
            <a:xfrm>
              <a:off x="1929251" y="2064703"/>
              <a:ext cx="504348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1739747" y="2067585"/>
              <a:ext cx="198437" cy="1385888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8" name="Freeform 397"/>
            <p:cNvSpPr/>
            <p:nvPr/>
          </p:nvSpPr>
          <p:spPr bwMode="auto">
            <a:xfrm flipH="1">
              <a:off x="6969078" y="2061336"/>
              <a:ext cx="220427" cy="1370587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10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48316" name="Group 950"/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4835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8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8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7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6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7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6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7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7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8317" name="Group 950"/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4831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4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4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4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3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4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3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4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4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8129" name="Freeform 2"/>
          <p:cNvSpPr>
            <a:spLocks/>
          </p:cNvSpPr>
          <p:nvPr/>
        </p:nvSpPr>
        <p:spPr bwMode="auto">
          <a:xfrm>
            <a:off x="2592388" y="5749925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62941" y="5900738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51816" y="6088063"/>
            <a:ext cx="2259013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64516" y="6192838"/>
            <a:ext cx="714375" cy="2762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82104" y="6386513"/>
            <a:ext cx="1247775" cy="825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42504" y="5934075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126541" y="6088063"/>
            <a:ext cx="1790700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53691" y="6116638"/>
            <a:ext cx="588963" cy="26987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96441" y="5900738"/>
            <a:ext cx="814388" cy="401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261" name="Group 48260"/>
          <p:cNvGrpSpPr/>
          <p:nvPr/>
        </p:nvGrpSpPr>
        <p:grpSpPr>
          <a:xfrm>
            <a:off x="1526216" y="3003498"/>
            <a:ext cx="6978041" cy="1096962"/>
            <a:chOff x="1526216" y="3003498"/>
            <a:chExt cx="6978041" cy="1096962"/>
          </a:xfrm>
        </p:grpSpPr>
        <p:sp>
          <p:nvSpPr>
            <p:cNvPr id="48156" name="TextBox 399"/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8157" name="TextBox 400"/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302" name="Straight Connector 301"/>
            <p:cNvCxnSpPr/>
            <p:nvPr/>
          </p:nvCxnSpPr>
          <p:spPr bwMode="auto">
            <a:xfrm flipV="1">
              <a:off x="1526216" y="3579342"/>
              <a:ext cx="6978041" cy="12155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2436115" y="2735108"/>
            <a:ext cx="4296530" cy="320561"/>
            <a:chOff x="2433511" y="2792111"/>
            <a:chExt cx="4296530" cy="320561"/>
          </a:xfrm>
        </p:grpSpPr>
        <p:grpSp>
          <p:nvGrpSpPr>
            <p:cNvPr id="48311" name="Group 401"/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2937534" y="3912858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4" name="Straight Connector 403"/>
              <p:cNvCxnSpPr/>
              <p:nvPr/>
            </p:nvCxnSpPr>
            <p:spPr>
              <a:xfrm>
                <a:off x="2931664" y="4005099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/>
              <p:cNvCxnSpPr/>
              <p:nvPr/>
            </p:nvCxnSpPr>
            <p:spPr>
              <a:xfrm>
                <a:off x="2931664" y="4067691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/>
              <p:cNvCxnSpPr>
                <a:stCxn id="403" idx="2"/>
              </p:cNvCxnSpPr>
              <p:nvPr/>
            </p:nvCxnSpPr>
            <p:spPr>
              <a:xfrm flipH="1" flipV="1">
                <a:off x="3148846" y="4005099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2" name="Group 406"/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937508" y="3912861"/>
                <a:ext cx="424606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9" name="Straight Connector 408"/>
              <p:cNvCxnSpPr/>
              <p:nvPr/>
            </p:nvCxnSpPr>
            <p:spPr>
              <a:xfrm>
                <a:off x="2931664" y="4005102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Straight Connector 409"/>
              <p:cNvCxnSpPr/>
              <p:nvPr/>
            </p:nvCxnSpPr>
            <p:spPr>
              <a:xfrm>
                <a:off x="2931664" y="4067694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/>
              <p:cNvCxnSpPr>
                <a:stCxn id="408" idx="2"/>
              </p:cNvCxnSpPr>
              <p:nvPr/>
            </p:nvCxnSpPr>
            <p:spPr>
              <a:xfrm flipH="1" flipV="1">
                <a:off x="3147863" y="4005102"/>
                <a:ext cx="1947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3" name="Group 411"/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413" name="Rectangle 41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4" name="Straight Connector 41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/>
              <p:cNvCxnSpPr>
                <a:stCxn id="41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4" name="Group 416"/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2937534" y="3912862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9" name="Straight Connector 418"/>
              <p:cNvCxnSpPr/>
              <p:nvPr/>
            </p:nvCxnSpPr>
            <p:spPr>
              <a:xfrm>
                <a:off x="2931664" y="4005103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0" name="Straight Connector 419"/>
              <p:cNvCxnSpPr/>
              <p:nvPr/>
            </p:nvCxnSpPr>
            <p:spPr>
              <a:xfrm>
                <a:off x="2931664" y="4067695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/>
              <p:cNvCxnSpPr>
                <a:stCxn id="418" idx="2"/>
              </p:cNvCxnSpPr>
              <p:nvPr/>
            </p:nvCxnSpPr>
            <p:spPr>
              <a:xfrm flipH="1" flipV="1">
                <a:off x="3148846" y="4005103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5" name="Group 421"/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4" name="Straight Connector 42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5" name="Straight Connector 42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Connector 425"/>
              <p:cNvCxnSpPr>
                <a:stCxn id="42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60" name="Group 48259"/>
          <p:cNvGrpSpPr/>
          <p:nvPr/>
        </p:nvGrpSpPr>
        <p:grpSpPr>
          <a:xfrm>
            <a:off x="1856416" y="3709935"/>
            <a:ext cx="5211763" cy="2739614"/>
            <a:chOff x="1856416" y="3709935"/>
            <a:chExt cx="5211763" cy="2739614"/>
          </a:xfrm>
        </p:grpSpPr>
        <p:sp>
          <p:nvSpPr>
            <p:cNvPr id="268" name="Freeform 267"/>
            <p:cNvSpPr/>
            <p:nvPr/>
          </p:nvSpPr>
          <p:spPr>
            <a:xfrm>
              <a:off x="1876731" y="5330139"/>
              <a:ext cx="1280789" cy="75908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202668" y="5429198"/>
              <a:ext cx="865511" cy="55382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378281" y="5449835"/>
              <a:ext cx="675485" cy="89677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40854" y="5470471"/>
              <a:ext cx="514350" cy="40184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61391" y="5433960"/>
              <a:ext cx="573725" cy="101558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496" name="Rectangle 495"/>
              <p:cNvSpPr/>
              <p:nvPr/>
            </p:nvSpPr>
            <p:spPr bwMode="auto">
              <a:xfrm rot="10800000">
                <a:off x="1867529" y="3957585"/>
                <a:ext cx="1027112" cy="61109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85" name="Group 498"/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515" name="Oval 514"/>
                <p:cNvSpPr/>
                <p:nvPr/>
              </p:nvSpPr>
              <p:spPr>
                <a:xfrm>
                  <a:off x="4129067" y="3720356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6" name="Rectangle 515"/>
                <p:cNvSpPr/>
                <p:nvPr/>
              </p:nvSpPr>
              <p:spPr>
                <a:xfrm>
                  <a:off x="4129067" y="3720356"/>
                  <a:ext cx="567968" cy="1117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7" name="Oval 516"/>
                <p:cNvSpPr/>
                <p:nvPr/>
              </p:nvSpPr>
              <p:spPr>
                <a:xfrm>
                  <a:off x="4129067" y="3607161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8" name="Straight Connector 517"/>
                <p:cNvCxnSpPr/>
                <p:nvPr/>
              </p:nvCxnSpPr>
              <p:spPr>
                <a:xfrm>
                  <a:off x="4697035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Straight Connector 518"/>
                <p:cNvCxnSpPr/>
                <p:nvPr/>
              </p:nvCxnSpPr>
              <p:spPr>
                <a:xfrm>
                  <a:off x="4129067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Rectangle 499"/>
              <p:cNvSpPr/>
              <p:nvPr/>
            </p:nvSpPr>
            <p:spPr bwMode="auto">
              <a:xfrm>
                <a:off x="1877054" y="4704509"/>
                <a:ext cx="1028700" cy="52307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2" name="Straight Connector 501"/>
              <p:cNvCxnSpPr/>
              <p:nvPr/>
            </p:nvCxnSpPr>
            <p:spPr bwMode="auto">
              <a:xfrm>
                <a:off x="1861179" y="3981398"/>
                <a:ext cx="17462" cy="13017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 bwMode="auto">
              <a:xfrm flipH="1">
                <a:off x="2894641" y="3971873"/>
                <a:ext cx="6350" cy="127000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90" name="Group 504"/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506" name="Oval 505"/>
                <p:cNvSpPr/>
                <p:nvPr/>
              </p:nvSpPr>
              <p:spPr bwMode="auto">
                <a:xfrm flipV="1">
                  <a:off x="2185126" y="1689305"/>
                  <a:ext cx="1196349" cy="31490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7" name="Rectangle 506"/>
                <p:cNvSpPr/>
                <p:nvPr/>
              </p:nvSpPr>
              <p:spPr bwMode="auto">
                <a:xfrm>
                  <a:off x="2183302" y="1735513"/>
                  <a:ext cx="1198173" cy="11295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08" name="Oval 507"/>
                <p:cNvSpPr/>
                <p:nvPr/>
              </p:nvSpPr>
              <p:spPr bwMode="auto">
                <a:xfrm flipV="1">
                  <a:off x="2183302" y="1574638"/>
                  <a:ext cx="1196349" cy="314904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9" name="Freeform 508"/>
                <p:cNvSpPr/>
                <p:nvPr/>
              </p:nvSpPr>
              <p:spPr bwMode="auto">
                <a:xfrm>
                  <a:off x="2489684" y="1670478"/>
                  <a:ext cx="581762" cy="15745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0" name="Freeform 509"/>
                <p:cNvSpPr/>
                <p:nvPr/>
              </p:nvSpPr>
              <p:spPr bwMode="auto">
                <a:xfrm>
                  <a:off x="2429502" y="1629404"/>
                  <a:ext cx="703949" cy="11124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Freeform 510"/>
                <p:cNvSpPr/>
                <p:nvPr/>
              </p:nvSpPr>
              <p:spPr bwMode="auto">
                <a:xfrm>
                  <a:off x="2892723" y="1723534"/>
                  <a:ext cx="257142" cy="958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Freeform 511"/>
                <p:cNvSpPr/>
                <p:nvPr/>
              </p:nvSpPr>
              <p:spPr bwMode="auto">
                <a:xfrm>
                  <a:off x="2416736" y="1725244"/>
                  <a:ext cx="255318" cy="94130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>
                  <a:endCxn id="508" idx="2"/>
                </p:cNvCxnSpPr>
                <p:nvPr/>
              </p:nvCxnSpPr>
              <p:spPr bwMode="auto">
                <a:xfrm flipH="1" flipV="1">
                  <a:off x="2183302" y="1732090"/>
                  <a:ext cx="1824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 bwMode="auto">
                <a:xfrm flipH="1" flipV="1">
                  <a:off x="3381475" y="1728667"/>
                  <a:ext cx="1823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0" name="Group 29"/>
            <p:cNvGrpSpPr/>
            <p:nvPr/>
          </p:nvGrpSpPr>
          <p:grpSpPr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549" name="Rectangle 548"/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 bwMode="auto">
              <a:xfrm flipH="1">
                <a:off x="4078916" y="4019498"/>
                <a:ext cx="1588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71" name="Group 552"/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4128204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3" name="Rectangle 562"/>
                <p:cNvSpPr/>
                <p:nvPr/>
              </p:nvSpPr>
              <p:spPr>
                <a:xfrm>
                  <a:off x="4128204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" name="Oval 563"/>
                <p:cNvSpPr/>
                <p:nvPr/>
              </p:nvSpPr>
              <p:spPr>
                <a:xfrm>
                  <a:off x="4128204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65" name="Straight Connector 564"/>
                <p:cNvCxnSpPr/>
                <p:nvPr/>
              </p:nvCxnSpPr>
              <p:spPr>
                <a:xfrm>
                  <a:off x="4696810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/>
                <p:cNvCxnSpPr/>
                <p:nvPr/>
              </p:nvCxnSpPr>
              <p:spPr>
                <a:xfrm>
                  <a:off x="4128204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4" name="Rectangle 553"/>
              <p:cNvSpPr/>
              <p:nvPr/>
            </p:nvSpPr>
            <p:spPr bwMode="auto">
              <a:xfrm>
                <a:off x="3572504" y="4575123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7" name="Straight Connector 556"/>
              <p:cNvCxnSpPr/>
              <p:nvPr/>
            </p:nvCxnSpPr>
            <p:spPr bwMode="auto">
              <a:xfrm flipH="1">
                <a:off x="3566154" y="40274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57" name="Group 538"/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40" name="Oval 539"/>
                <p:cNvSpPr/>
                <p:nvPr/>
              </p:nvSpPr>
              <p:spPr bwMode="auto">
                <a:xfrm flipV="1">
                  <a:off x="2188659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1" name="Rectangle 540"/>
                <p:cNvSpPr/>
                <p:nvPr/>
              </p:nvSpPr>
              <p:spPr bwMode="auto">
                <a:xfrm>
                  <a:off x="2184879" y="1736302"/>
                  <a:ext cx="1198746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2" name="Oval 541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3" name="Freeform 542"/>
                <p:cNvSpPr/>
                <p:nvPr/>
              </p:nvSpPr>
              <p:spPr bwMode="auto">
                <a:xfrm>
                  <a:off x="2491182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4" name="Freeform 543"/>
                <p:cNvSpPr/>
                <p:nvPr/>
              </p:nvSpPr>
              <p:spPr bwMode="auto">
                <a:xfrm>
                  <a:off x="2430678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5" name="Freeform 544"/>
                <p:cNvSpPr/>
                <p:nvPr/>
              </p:nvSpPr>
              <p:spPr bwMode="auto">
                <a:xfrm>
                  <a:off x="2892025" y="1722222"/>
                  <a:ext cx="260927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6" name="Freeform 545"/>
                <p:cNvSpPr/>
                <p:nvPr/>
              </p:nvSpPr>
              <p:spPr bwMode="auto">
                <a:xfrm>
                  <a:off x="2419334" y="1725039"/>
                  <a:ext cx="253362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7" name="Straight Connector 546"/>
                <p:cNvCxnSpPr>
                  <a:endCxn id="542" idx="2"/>
                </p:cNvCxnSpPr>
                <p:nvPr/>
              </p:nvCxnSpPr>
              <p:spPr bwMode="auto">
                <a:xfrm flipH="1" flipV="1">
                  <a:off x="2184879" y="1722222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8" name="Straight Connector 547"/>
                <p:cNvCxnSpPr/>
                <p:nvPr/>
              </p:nvCxnSpPr>
              <p:spPr bwMode="auto">
                <a:xfrm flipH="1" flipV="1">
                  <a:off x="3379845" y="1727853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1" name="Group 30"/>
            <p:cNvGrpSpPr/>
            <p:nvPr/>
          </p:nvGrpSpPr>
          <p:grpSpPr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579" name="Rectangle 578"/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0" name="Straight Connector 579"/>
              <p:cNvCxnSpPr/>
              <p:nvPr/>
            </p:nvCxnSpPr>
            <p:spPr bwMode="auto">
              <a:xfrm flipH="1">
                <a:off x="4861554" y="4024260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43" name="Group 580"/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589" name="Oval 588"/>
                <p:cNvSpPr/>
                <p:nvPr/>
              </p:nvSpPr>
              <p:spPr>
                <a:xfrm>
                  <a:off x="4128205" y="3719722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>
                  <a:off x="4128205" y="3719722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1" name="Oval 590"/>
                <p:cNvSpPr/>
                <p:nvPr/>
              </p:nvSpPr>
              <p:spPr>
                <a:xfrm>
                  <a:off x="4128205" y="360574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92" name="Straight Connector 591"/>
                <p:cNvCxnSpPr/>
                <p:nvPr/>
              </p:nvCxnSpPr>
              <p:spPr>
                <a:xfrm>
                  <a:off x="4696811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Straight Connector 592"/>
                <p:cNvCxnSpPr/>
                <p:nvPr/>
              </p:nvCxnSpPr>
              <p:spPr>
                <a:xfrm>
                  <a:off x="4128205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2" name="Rectangle 581"/>
              <p:cNvSpPr/>
              <p:nvPr/>
            </p:nvSpPr>
            <p:spPr bwMode="auto">
              <a:xfrm>
                <a:off x="4355141" y="4579885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4" name="Straight Connector 583"/>
              <p:cNvCxnSpPr/>
              <p:nvPr/>
            </p:nvCxnSpPr>
            <p:spPr bwMode="auto">
              <a:xfrm flipH="1">
                <a:off x="4348791" y="4032198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29" name="Group 568"/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570" name="Oval 569"/>
                <p:cNvSpPr/>
                <p:nvPr/>
              </p:nvSpPr>
              <p:spPr bwMode="auto">
                <a:xfrm flipV="1">
                  <a:off x="2188662" y="1691248"/>
                  <a:ext cx="1194966" cy="31254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1" name="Rectangle 570"/>
                <p:cNvSpPr/>
                <p:nvPr/>
              </p:nvSpPr>
              <p:spPr bwMode="auto">
                <a:xfrm>
                  <a:off x="2184879" y="1736300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 bwMode="auto">
                <a:xfrm flipV="1">
                  <a:off x="2184879" y="1564542"/>
                  <a:ext cx="1194966" cy="312543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3" name="Freeform 572"/>
                <p:cNvSpPr/>
                <p:nvPr/>
              </p:nvSpPr>
              <p:spPr bwMode="auto">
                <a:xfrm>
                  <a:off x="2491185" y="1671539"/>
                  <a:ext cx="582357" cy="15486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4" name="Freeform 573"/>
                <p:cNvSpPr/>
                <p:nvPr/>
              </p:nvSpPr>
              <p:spPr bwMode="auto">
                <a:xfrm>
                  <a:off x="2430680" y="1629303"/>
                  <a:ext cx="703366" cy="10981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5" name="Freeform 574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6" name="Freeform 575"/>
                <p:cNvSpPr/>
                <p:nvPr/>
              </p:nvSpPr>
              <p:spPr bwMode="auto">
                <a:xfrm>
                  <a:off x="2419334" y="1725037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7" name="Straight Connector 576"/>
                <p:cNvCxnSpPr>
                  <a:endCxn id="572" idx="2"/>
                </p:cNvCxnSpPr>
                <p:nvPr/>
              </p:nvCxnSpPr>
              <p:spPr bwMode="auto">
                <a:xfrm flipH="1" flipV="1">
                  <a:off x="2184879" y="1722222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Straight Connector 577"/>
                <p:cNvCxnSpPr/>
                <p:nvPr/>
              </p:nvCxnSpPr>
              <p:spPr bwMode="auto">
                <a:xfrm flipH="1" flipV="1">
                  <a:off x="3379845" y="1727853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8" name="Group 48257"/>
            <p:cNvGrpSpPr/>
            <p:nvPr/>
          </p:nvGrpSpPr>
          <p:grpSpPr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606" name="Rectangle 605"/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07" name="Straight Connector 606"/>
              <p:cNvCxnSpPr/>
              <p:nvPr/>
            </p:nvCxnSpPr>
            <p:spPr bwMode="auto">
              <a:xfrm flipH="1">
                <a:off x="6064879" y="4006798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15" name="Group 607"/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4128205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>
                  <a:off x="4128205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4128205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9" name="Straight Connector 618"/>
                <p:cNvCxnSpPr/>
                <p:nvPr/>
              </p:nvCxnSpPr>
              <p:spPr>
                <a:xfrm>
                  <a:off x="4696811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0" name="Straight Connector 619"/>
                <p:cNvCxnSpPr/>
                <p:nvPr/>
              </p:nvCxnSpPr>
              <p:spPr>
                <a:xfrm>
                  <a:off x="4128205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9" name="Rectangle 608"/>
              <p:cNvSpPr/>
              <p:nvPr/>
            </p:nvSpPr>
            <p:spPr bwMode="auto">
              <a:xfrm>
                <a:off x="5558466" y="4562423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1" name="Straight Connector 610"/>
              <p:cNvCxnSpPr/>
              <p:nvPr/>
            </p:nvCxnSpPr>
            <p:spPr bwMode="auto">
              <a:xfrm flipH="1">
                <a:off x="5552116" y="40147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01" name="Group 595"/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97" name="Oval 596"/>
                <p:cNvSpPr/>
                <p:nvPr/>
              </p:nvSpPr>
              <p:spPr bwMode="auto">
                <a:xfrm flipV="1">
                  <a:off x="2188662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98" name="Rectangle 597"/>
                <p:cNvSpPr/>
                <p:nvPr/>
              </p:nvSpPr>
              <p:spPr bwMode="auto">
                <a:xfrm>
                  <a:off x="2184879" y="1736302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9" name="Oval 598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00" name="Freeform 599"/>
                <p:cNvSpPr/>
                <p:nvPr/>
              </p:nvSpPr>
              <p:spPr bwMode="auto">
                <a:xfrm>
                  <a:off x="2491185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1" name="Freeform 600"/>
                <p:cNvSpPr/>
                <p:nvPr/>
              </p:nvSpPr>
              <p:spPr bwMode="auto">
                <a:xfrm>
                  <a:off x="2430680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2" name="Freeform 601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3" name="Freeform 602"/>
                <p:cNvSpPr/>
                <p:nvPr/>
              </p:nvSpPr>
              <p:spPr bwMode="auto">
                <a:xfrm>
                  <a:off x="2419334" y="1725039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4" name="Straight Connector 603"/>
                <p:cNvCxnSpPr>
                  <a:endCxn id="599" idx="2"/>
                </p:cNvCxnSpPr>
                <p:nvPr/>
              </p:nvCxnSpPr>
              <p:spPr bwMode="auto">
                <a:xfrm flipH="1" flipV="1">
                  <a:off x="2184879" y="1722222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5" name="Straight Connector 604"/>
                <p:cNvCxnSpPr/>
                <p:nvPr/>
              </p:nvCxnSpPr>
              <p:spPr bwMode="auto">
                <a:xfrm flipH="1" flipV="1">
                  <a:off x="3379845" y="1727853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9" name="Group 48258"/>
            <p:cNvGrpSpPr/>
            <p:nvPr/>
          </p:nvGrpSpPr>
          <p:grpSpPr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633" name="Rectangle 632"/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4" name="Straight Connector 633"/>
              <p:cNvCxnSpPr/>
              <p:nvPr/>
            </p:nvCxnSpPr>
            <p:spPr bwMode="auto">
              <a:xfrm flipH="1">
                <a:off x="7060241" y="3994098"/>
                <a:ext cx="1588" cy="13668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87" name="Group 634"/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643" name="Oval 642"/>
                <p:cNvSpPr/>
                <p:nvPr/>
              </p:nvSpPr>
              <p:spPr>
                <a:xfrm>
                  <a:off x="4128204" y="3719937"/>
                  <a:ext cx="568606" cy="225319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>
                  <a:off x="4128204" y="3719937"/>
                  <a:ext cx="568606" cy="11144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4128204" y="3606067"/>
                  <a:ext cx="568606" cy="22531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46" name="Straight Connector 645"/>
                <p:cNvCxnSpPr/>
                <p:nvPr/>
              </p:nvCxnSpPr>
              <p:spPr>
                <a:xfrm>
                  <a:off x="4696810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7" name="Straight Connector 646"/>
                <p:cNvCxnSpPr/>
                <p:nvPr/>
              </p:nvCxnSpPr>
              <p:spPr>
                <a:xfrm>
                  <a:off x="4128204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36" name="Rectangle 635"/>
              <p:cNvSpPr/>
              <p:nvPr/>
            </p:nvSpPr>
            <p:spPr bwMode="auto">
              <a:xfrm>
                <a:off x="6553829" y="4551310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8" name="Straight Connector 637"/>
              <p:cNvCxnSpPr/>
              <p:nvPr/>
            </p:nvCxnSpPr>
            <p:spPr bwMode="auto">
              <a:xfrm flipH="1">
                <a:off x="6547479" y="4002035"/>
                <a:ext cx="3175" cy="1452563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73" name="Group 622"/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624" name="Oval 623"/>
                <p:cNvSpPr/>
                <p:nvPr/>
              </p:nvSpPr>
              <p:spPr bwMode="auto">
                <a:xfrm flipV="1">
                  <a:off x="2188659" y="1691130"/>
                  <a:ext cx="1194966" cy="31506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5" name="Rectangle 624"/>
                <p:cNvSpPr/>
                <p:nvPr/>
              </p:nvSpPr>
              <p:spPr bwMode="auto">
                <a:xfrm>
                  <a:off x="2184879" y="1736138"/>
                  <a:ext cx="1198746" cy="11252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6" name="Oval 625"/>
                <p:cNvSpPr/>
                <p:nvPr/>
              </p:nvSpPr>
              <p:spPr bwMode="auto">
                <a:xfrm flipV="1">
                  <a:off x="2184879" y="1564542"/>
                  <a:ext cx="1194966" cy="31506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7" name="Freeform 626"/>
                <p:cNvSpPr/>
                <p:nvPr/>
              </p:nvSpPr>
              <p:spPr bwMode="auto">
                <a:xfrm>
                  <a:off x="2491182" y="1671438"/>
                  <a:ext cx="582357" cy="15753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8" name="Freeform 627"/>
                <p:cNvSpPr/>
                <p:nvPr/>
              </p:nvSpPr>
              <p:spPr bwMode="auto">
                <a:xfrm>
                  <a:off x="2430678" y="1629243"/>
                  <a:ext cx="703366" cy="11252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9" name="Freeform 628"/>
                <p:cNvSpPr/>
                <p:nvPr/>
              </p:nvSpPr>
              <p:spPr bwMode="auto">
                <a:xfrm>
                  <a:off x="2892025" y="1724886"/>
                  <a:ext cx="260927" cy="956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30" name="Freeform 629"/>
                <p:cNvSpPr/>
                <p:nvPr/>
              </p:nvSpPr>
              <p:spPr bwMode="auto">
                <a:xfrm>
                  <a:off x="2419334" y="1727698"/>
                  <a:ext cx="253362" cy="9283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1" name="Straight Connector 630"/>
                <p:cNvCxnSpPr>
                  <a:endCxn id="626" idx="2"/>
                </p:cNvCxnSpPr>
                <p:nvPr/>
              </p:nvCxnSpPr>
              <p:spPr bwMode="auto">
                <a:xfrm flipH="1" flipV="1">
                  <a:off x="2184879" y="1722072"/>
                  <a:ext cx="3780" cy="12096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2" name="Straight Connector 631"/>
                <p:cNvCxnSpPr/>
                <p:nvPr/>
              </p:nvCxnSpPr>
              <p:spPr bwMode="auto">
                <a:xfrm flipH="1" flipV="1">
                  <a:off x="3379845" y="1730512"/>
                  <a:ext cx="3780" cy="12096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8" name="Group 27"/>
          <p:cNvGrpSpPr/>
          <p:nvPr/>
        </p:nvGrpSpPr>
        <p:grpSpPr>
          <a:xfrm>
            <a:off x="2381956" y="2475925"/>
            <a:ext cx="4415330" cy="2315048"/>
            <a:chOff x="2381956" y="2435173"/>
            <a:chExt cx="4415330" cy="2315048"/>
          </a:xfrm>
        </p:grpSpPr>
        <p:sp>
          <p:nvSpPr>
            <p:cNvPr id="391" name="Freeform 390"/>
            <p:cNvSpPr/>
            <p:nvPr/>
          </p:nvSpPr>
          <p:spPr>
            <a:xfrm>
              <a:off x="2381956" y="2439629"/>
              <a:ext cx="297540" cy="1743187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CC0000"/>
                </a:solidFill>
              </a:endParaRPr>
            </a:p>
          </p:txBody>
        </p:sp>
        <p:sp>
          <p:nvSpPr>
            <p:cNvPr id="392" name="Freeform 391"/>
            <p:cNvSpPr/>
            <p:nvPr/>
          </p:nvSpPr>
          <p:spPr>
            <a:xfrm flipH="1">
              <a:off x="6411524" y="2435173"/>
              <a:ext cx="385762" cy="2300562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Arrow Connector 392"/>
            <p:cNvCxnSpPr/>
            <p:nvPr/>
          </p:nvCxnSpPr>
          <p:spPr>
            <a:xfrm flipV="1">
              <a:off x="5791457" y="2687586"/>
              <a:ext cx="8309" cy="2062635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Arrow Connector 393"/>
            <p:cNvCxnSpPr/>
            <p:nvPr/>
          </p:nvCxnSpPr>
          <p:spPr>
            <a:xfrm flipV="1">
              <a:off x="4598735" y="2708225"/>
              <a:ext cx="18344" cy="2037167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Arrow Connector 394"/>
            <p:cNvCxnSpPr/>
            <p:nvPr/>
          </p:nvCxnSpPr>
          <p:spPr>
            <a:xfrm flipH="1" flipV="1">
              <a:off x="3807455" y="2762199"/>
              <a:ext cx="9009" cy="1983193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782197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Recall: logically </a:t>
            </a:r>
            <a:r>
              <a:rPr lang="en-US" sz="3600" dirty="0">
                <a:solidFill>
                  <a:srgbClr val="000099"/>
                </a:solidFill>
                <a:latin typeface="Gill Sans MT" charset="0"/>
              </a:rPr>
              <a:t>centralized </a:t>
            </a:r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control plane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7604777" cy="172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71" name="TextBox 335"/>
          <p:cNvSpPr txBox="1">
            <a:spLocks noChangeArrowheads="1"/>
          </p:cNvSpPr>
          <p:nvPr/>
        </p:nvSpPr>
        <p:spPr bwMode="auto">
          <a:xfrm>
            <a:off x="394448" y="1039914"/>
            <a:ext cx="84566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 smtClean="0"/>
              <a:t>A distinct</a:t>
            </a:r>
            <a:r>
              <a:rPr lang="en-US" dirty="0"/>
              <a:t> </a:t>
            </a:r>
            <a:r>
              <a:rPr lang="en-US" dirty="0" smtClean="0"/>
              <a:t>(typically remote) controller </a:t>
            </a:r>
            <a:r>
              <a:rPr lang="en-US" dirty="0"/>
              <a:t>interacts with local control agents (</a:t>
            </a:r>
            <a:r>
              <a:rPr lang="en-US" dirty="0" smtClean="0"/>
              <a:t>CAs) in routers to compute forwarding tables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2055910" y="4687854"/>
            <a:ext cx="4956877" cy="694339"/>
            <a:chOff x="2055070" y="4690247"/>
            <a:chExt cx="4956877" cy="694339"/>
          </a:xfrm>
        </p:grpSpPr>
        <p:grpSp>
          <p:nvGrpSpPr>
            <p:cNvPr id="48273" name="Group 554"/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558" name="Rectangle 5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9" name="Straight Connector 5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/>
              <p:cNvCxnSpPr>
                <a:stCxn id="5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5" name="Group 582"/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585" name="Rectangle 584"/>
              <p:cNvSpPr/>
              <p:nvPr/>
            </p:nvSpPr>
            <p:spPr>
              <a:xfrm>
                <a:off x="2936952" y="3913304"/>
                <a:ext cx="425766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6" name="Straight Connector 585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>
                <a:stCxn id="585" idx="2"/>
              </p:cNvCxnSpPr>
              <p:nvPr/>
            </p:nvCxnSpPr>
            <p:spPr>
              <a:xfrm flipH="1" flipV="1">
                <a:off x="3148247" y="4005425"/>
                <a:ext cx="1588" cy="236653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17" name="Group 609"/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936952" y="3913304"/>
                <a:ext cx="425765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3" name="Straight Connector 612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/>
              <p:cNvCxnSpPr>
                <a:stCxn id="612" idx="2"/>
              </p:cNvCxnSpPr>
              <p:nvPr/>
            </p:nvCxnSpPr>
            <p:spPr>
              <a:xfrm flipH="1" flipV="1">
                <a:off x="3148247" y="4005425"/>
                <a:ext cx="1588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89" name="Group 636"/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2936952" y="3912169"/>
                <a:ext cx="425766" cy="33004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40" name="Straight Connector 639"/>
              <p:cNvCxnSpPr/>
              <p:nvPr/>
            </p:nvCxnSpPr>
            <p:spPr>
              <a:xfrm>
                <a:off x="2932185" y="4004202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Straight Connector 640"/>
              <p:cNvCxnSpPr/>
              <p:nvPr/>
            </p:nvCxnSpPr>
            <p:spPr>
              <a:xfrm>
                <a:off x="2932185" y="4067673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/>
              <p:cNvCxnSpPr>
                <a:stCxn id="639" idx="2"/>
              </p:cNvCxnSpPr>
              <p:nvPr/>
            </p:nvCxnSpPr>
            <p:spPr>
              <a:xfrm flipH="1" flipV="1">
                <a:off x="3148246" y="4004202"/>
                <a:ext cx="1589" cy="23801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7" name="Group 554"/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/>
              <p:cNvCxnSpPr>
                <a:stCxn id="3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2" name="Group 347"/>
          <p:cNvGrpSpPr>
            <a:grpSpLocks/>
          </p:cNvGrpSpPr>
          <p:nvPr/>
        </p:nvGrpSpPr>
        <p:grpSpPr bwMode="auto">
          <a:xfrm>
            <a:off x="5856401" y="5944266"/>
            <a:ext cx="588970" cy="242608"/>
            <a:chOff x="1871277" y="1576300"/>
            <a:chExt cx="1128371" cy="437861"/>
          </a:xfrm>
        </p:grpSpPr>
        <p:sp>
          <p:nvSpPr>
            <p:cNvPr id="363" name="Oval 36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4" name="Rectangle 36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Oval 36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6" name="Freeform 36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7" name="Freeform 36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8" name="Freeform 36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9" name="Freeform 36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70" name="Straight Connector 369"/>
            <p:cNvCxnSpPr>
              <a:endCxn id="36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47"/>
          <p:cNvGrpSpPr>
            <a:grpSpLocks/>
          </p:cNvGrpSpPr>
          <p:nvPr/>
        </p:nvGrpSpPr>
        <p:grpSpPr bwMode="auto">
          <a:xfrm>
            <a:off x="4375328" y="5802169"/>
            <a:ext cx="588970" cy="242608"/>
            <a:chOff x="1871277" y="1576300"/>
            <a:chExt cx="1128371" cy="437861"/>
          </a:xfrm>
        </p:grpSpPr>
        <p:sp>
          <p:nvSpPr>
            <p:cNvPr id="373" name="Oval 37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4" name="Rectangle 37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5" name="Oval 37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6" name="Freeform 37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7" name="Freeform 37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8" name="Freeform 37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9" name="Freeform 37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80" name="Straight Connector 379"/>
            <p:cNvCxnSpPr>
              <a:endCxn id="3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Straight Connector 38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47"/>
          <p:cNvGrpSpPr>
            <a:grpSpLocks/>
          </p:cNvGrpSpPr>
          <p:nvPr/>
        </p:nvGrpSpPr>
        <p:grpSpPr bwMode="auto">
          <a:xfrm>
            <a:off x="2848241" y="5995982"/>
            <a:ext cx="588970" cy="242608"/>
            <a:chOff x="1871277" y="1576300"/>
            <a:chExt cx="1128371" cy="437861"/>
          </a:xfrm>
        </p:grpSpPr>
        <p:sp>
          <p:nvSpPr>
            <p:cNvPr id="383" name="Oval 38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4" name="Rectangle 38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5" name="Oval 38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6" name="Freeform 38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7" name="Freeform 38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99" name="Straight Connector 398"/>
            <p:cNvCxnSpPr>
              <a:endCxn id="3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1" name="Group 347"/>
          <p:cNvGrpSpPr>
            <a:grpSpLocks/>
          </p:cNvGrpSpPr>
          <p:nvPr/>
        </p:nvGrpSpPr>
        <p:grpSpPr bwMode="auto">
          <a:xfrm>
            <a:off x="5166757" y="6262321"/>
            <a:ext cx="588970" cy="242608"/>
            <a:chOff x="1871277" y="1576300"/>
            <a:chExt cx="1128371" cy="437861"/>
          </a:xfrm>
        </p:grpSpPr>
        <p:sp>
          <p:nvSpPr>
            <p:cNvPr id="402" name="Oval 40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Rectangle 406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2" name="Oval 411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2" name="Freeform 421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7" name="Freeform 42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8" name="Freeform 42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29" name="Straight Connector 428"/>
            <p:cNvCxnSpPr>
              <a:endCxn id="41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Straight Connector 42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1" name="Group 347"/>
          <p:cNvGrpSpPr>
            <a:grpSpLocks/>
          </p:cNvGrpSpPr>
          <p:nvPr/>
        </p:nvGrpSpPr>
        <p:grpSpPr bwMode="auto">
          <a:xfrm>
            <a:off x="3704088" y="6354901"/>
            <a:ext cx="588970" cy="242608"/>
            <a:chOff x="1871277" y="1576300"/>
            <a:chExt cx="1128371" cy="437861"/>
          </a:xfrm>
        </p:grpSpPr>
        <p:sp>
          <p:nvSpPr>
            <p:cNvPr id="432" name="Oval 43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3" name="Rectangle 432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5" name="Freeform 434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6" name="Freeform 435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7" name="Freeform 43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8" name="Freeform 43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39" name="Straight Connector 438"/>
            <p:cNvCxnSpPr>
              <a:endCxn id="43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Straight Connector 43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1925875" y="2220187"/>
            <a:ext cx="5095391" cy="2833288"/>
            <a:chOff x="1925876" y="2212958"/>
            <a:chExt cx="5095391" cy="2833288"/>
          </a:xfrm>
        </p:grpSpPr>
        <p:grpSp>
          <p:nvGrpSpPr>
            <p:cNvPr id="12" name="Group 11"/>
            <p:cNvGrpSpPr/>
            <p:nvPr/>
          </p:nvGrpSpPr>
          <p:grpSpPr>
            <a:xfrm>
              <a:off x="2745416" y="2212958"/>
              <a:ext cx="3597533" cy="493677"/>
              <a:chOff x="2705100" y="2011398"/>
              <a:chExt cx="3597533" cy="493677"/>
            </a:xfrm>
          </p:grpSpPr>
          <p:sp>
            <p:nvSpPr>
              <p:cNvPr id="342" name="Oval 341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08" name="TextBox 389"/>
              <p:cNvSpPr txBox="1">
                <a:spLocks noChangeArrowheads="1"/>
              </p:cNvSpPr>
              <p:nvPr/>
            </p:nvSpPr>
            <p:spPr bwMode="auto">
              <a:xfrm>
                <a:off x="3452664" y="2127167"/>
                <a:ext cx="2057700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>
                    <a:solidFill>
                      <a:schemeClr val="bg1"/>
                    </a:solidFill>
                  </a:rPr>
                  <a:t>Remote Controller</a:t>
                </a:r>
              </a:p>
            </p:txBody>
          </p:sp>
        </p:grpSp>
        <p:grpSp>
          <p:nvGrpSpPr>
            <p:cNvPr id="442" name="Group 441"/>
            <p:cNvGrpSpPr/>
            <p:nvPr/>
          </p:nvGrpSpPr>
          <p:grpSpPr>
            <a:xfrm>
              <a:off x="1925876" y="4223509"/>
              <a:ext cx="923540" cy="405953"/>
              <a:chOff x="2705100" y="2011398"/>
              <a:chExt cx="3597533" cy="493677"/>
            </a:xfrm>
          </p:grpSpPr>
          <p:sp>
            <p:nvSpPr>
              <p:cNvPr id="443" name="Oval 442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5" name="TextBox 389"/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3589508" y="4760377"/>
              <a:ext cx="463568" cy="285869"/>
              <a:chOff x="3558850" y="4573304"/>
              <a:chExt cx="463568" cy="285869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47" name="Oval 446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9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>
              <a:off x="4369656" y="4758258"/>
              <a:ext cx="463568" cy="285869"/>
              <a:chOff x="3558850" y="4573304"/>
              <a:chExt cx="463568" cy="285869"/>
            </a:xfrm>
          </p:grpSpPr>
          <p:grpSp>
            <p:nvGrpSpPr>
              <p:cNvPr id="452" name="Group 45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4" name="Oval 45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6" name="Group 455"/>
            <p:cNvGrpSpPr/>
            <p:nvPr/>
          </p:nvGrpSpPr>
          <p:grpSpPr>
            <a:xfrm>
              <a:off x="5569912" y="4756140"/>
              <a:ext cx="463568" cy="285869"/>
              <a:chOff x="3558850" y="4573304"/>
              <a:chExt cx="463568" cy="285869"/>
            </a:xfrm>
          </p:grpSpPr>
          <p:grpSp>
            <p:nvGrpSpPr>
              <p:cNvPr id="457" name="Group 456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9" name="Oval 458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8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1" name="Group 460"/>
            <p:cNvGrpSpPr/>
            <p:nvPr/>
          </p:nvGrpSpPr>
          <p:grpSpPr>
            <a:xfrm>
              <a:off x="6557699" y="4754022"/>
              <a:ext cx="463568" cy="285869"/>
              <a:chOff x="3558850" y="4573304"/>
              <a:chExt cx="463568" cy="285869"/>
            </a:xfrm>
          </p:grpSpPr>
          <p:grpSp>
            <p:nvGrpSpPr>
              <p:cNvPr id="462" name="Group 46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64" name="Oval 46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5" name="Oval 46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6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6"/>
            <a:ext cx="687845" cy="271184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60</a:t>
            </a:fld>
            <a:endParaRPr lang="en-US" sz="1200" dirty="0">
              <a:latin typeface="Tahoma" charset="0"/>
            </a:endParaRPr>
          </a:p>
        </p:txBody>
      </p:sp>
      <p:sp>
        <p:nvSpPr>
          <p:cNvPr id="46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51760" y="3017520"/>
            <a:ext cx="3972560" cy="2032000"/>
            <a:chOff x="2651760" y="3017520"/>
            <a:chExt cx="3972560" cy="2032000"/>
          </a:xfrm>
        </p:grpSpPr>
        <p:cxnSp>
          <p:nvCxnSpPr>
            <p:cNvPr id="338" name="Straight Arrow Connector 337"/>
            <p:cNvCxnSpPr/>
            <p:nvPr/>
          </p:nvCxnSpPr>
          <p:spPr bwMode="auto">
            <a:xfrm>
              <a:off x="2651760" y="3017520"/>
              <a:ext cx="0" cy="166624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Arrow Connector 342"/>
            <p:cNvCxnSpPr/>
            <p:nvPr/>
          </p:nvCxnSpPr>
          <p:spPr bwMode="auto">
            <a:xfrm>
              <a:off x="36474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/>
            <p:cNvCxnSpPr/>
            <p:nvPr/>
          </p:nvCxnSpPr>
          <p:spPr bwMode="auto">
            <a:xfrm>
              <a:off x="44602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Arrow Connector 347"/>
            <p:cNvCxnSpPr/>
            <p:nvPr/>
          </p:nvCxnSpPr>
          <p:spPr bwMode="auto">
            <a:xfrm>
              <a:off x="56591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Arrow Connector 348"/>
            <p:cNvCxnSpPr/>
            <p:nvPr/>
          </p:nvCxnSpPr>
          <p:spPr bwMode="auto">
            <a:xfrm>
              <a:off x="66243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61930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9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921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Software defined networking (SDN)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601426" y="1282678"/>
            <a:ext cx="8148587" cy="4648200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i="1" dirty="0">
                <a:solidFill>
                  <a:srgbClr val="CC0000"/>
                </a:solidFill>
              </a:rPr>
              <a:t>W</a:t>
            </a:r>
            <a:r>
              <a:rPr lang="en-US" i="1" dirty="0" smtClean="0">
                <a:solidFill>
                  <a:srgbClr val="CC0000"/>
                </a:solidFill>
              </a:rPr>
              <a:t>hy</a:t>
            </a:r>
            <a:r>
              <a:rPr lang="en-US" dirty="0" smtClean="0">
                <a:solidFill>
                  <a:srgbClr val="CC0000"/>
                </a:solidFill>
              </a:rPr>
              <a:t> </a:t>
            </a:r>
            <a:r>
              <a:rPr lang="en-US" dirty="0" smtClean="0"/>
              <a:t>a</a:t>
            </a:r>
            <a:r>
              <a:rPr lang="en-US" dirty="0" smtClean="0">
                <a:solidFill>
                  <a:srgbClr val="CC0000"/>
                </a:solidFill>
              </a:rPr>
              <a:t> </a:t>
            </a:r>
            <a:r>
              <a:rPr lang="en-US" i="1" dirty="0" smtClean="0">
                <a:solidFill>
                  <a:srgbClr val="CC0000"/>
                </a:solidFill>
              </a:rPr>
              <a:t>logically centralized </a:t>
            </a:r>
            <a:r>
              <a:rPr lang="en-US" dirty="0" smtClean="0">
                <a:solidFill>
                  <a:srgbClr val="000000"/>
                </a:solidFill>
              </a:rPr>
              <a:t>control plane?</a:t>
            </a:r>
            <a:endParaRPr lang="en-US" dirty="0">
              <a:solidFill>
                <a:srgbClr val="000000"/>
              </a:solidFill>
            </a:endParaRPr>
          </a:p>
          <a:p>
            <a:pPr marL="635000" indent="-400050"/>
            <a:r>
              <a:rPr lang="en-US" dirty="0" smtClean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 smtClean="0"/>
              <a:t>table-based forwarding (recall OpenFlow API) allows “programming” routers</a:t>
            </a:r>
          </a:p>
          <a:p>
            <a:pPr marL="1035050" lvl="1" indent="-400050"/>
            <a:r>
              <a:rPr lang="en-US" dirty="0" smtClean="0"/>
              <a:t>centralized “programming” easier: compute tables centrally and distribute</a:t>
            </a:r>
          </a:p>
          <a:p>
            <a:pPr marL="1035050" lvl="1" indent="-400050"/>
            <a:r>
              <a:rPr lang="en-US" dirty="0" smtClean="0"/>
              <a:t>distributed “programming: more difficult: compute tables as result of distributed algorithm (protocol) implemented in each and every router </a:t>
            </a:r>
          </a:p>
          <a:p>
            <a:pPr marL="635000" indent="-400050"/>
            <a:r>
              <a:rPr lang="en-US" dirty="0" smtClean="0"/>
              <a:t>open (non-proprietary) implementation of control plane</a:t>
            </a:r>
          </a:p>
          <a:p>
            <a:pPr marL="635000" indent="-400050"/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61</a:t>
            </a:fld>
            <a:endParaRPr lang="en-US" sz="1200" dirty="0">
              <a:latin typeface="Tahoma" charset="0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853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12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742" y="773797"/>
            <a:ext cx="7595425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152400" y="4859886"/>
            <a:ext cx="3276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367763" y="1300457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609600" y="2496799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609600" y="3538199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5440815" y="1480745"/>
            <a:ext cx="3048000" cy="417900"/>
            <a:chOff x="5334000" y="1371600"/>
            <a:chExt cx="3657600" cy="685800"/>
          </a:xfrm>
        </p:grpSpPr>
        <p:sp>
          <p:nvSpPr>
            <p:cNvPr id="46" name="Rounded Rectangle 45"/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5" name="Rounded Rectangle 44"/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4" name="Rounded Rectangle 43"/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3" name="Rounded Rectangle 42"/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2" name="Rounded Rectangle 41"/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1" name="Rounded Rectangle 40"/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0" name="Rounded Rectangle 39"/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9" name="Rounded Rectangle 38"/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8" name="Rounded Rectangle 37"/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7" name="Rounded Rectangle 36"/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35" name="Rounded Rectangle 34"/>
          <p:cNvSpPr/>
          <p:nvPr/>
        </p:nvSpPr>
        <p:spPr>
          <a:xfrm>
            <a:off x="609600" y="1658599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5410200" y="4875620"/>
            <a:ext cx="32004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Horizontal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Open interfaces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Rapid innovation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Huge industry</a:t>
            </a:r>
          </a:p>
        </p:txBody>
      </p:sp>
      <p:sp>
        <p:nvSpPr>
          <p:cNvPr id="47" name="Right Arrow 46"/>
          <p:cNvSpPr/>
          <p:nvPr/>
        </p:nvSpPr>
        <p:spPr>
          <a:xfrm>
            <a:off x="3733800" y="2437515"/>
            <a:ext cx="1143000" cy="762000"/>
          </a:xfrm>
          <a:prstGeom prst="rightArrow">
            <a:avLst>
              <a:gd name="adj1" fmla="val 50000"/>
              <a:gd name="adj2" fmla="val 68658"/>
            </a:avLst>
          </a:prstGeom>
          <a:solidFill>
            <a:srgbClr val="FF660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en-US" sz="2000" b="1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5737719" y="3484470"/>
            <a:ext cx="2721609" cy="1396073"/>
            <a:chOff x="5105400" y="3212068"/>
            <a:chExt cx="3451510" cy="1817132"/>
          </a:xfrm>
        </p:grpSpPr>
        <p:sp>
          <p:nvSpPr>
            <p:cNvPr id="23" name="Rounded Rectangle 22"/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pic>
          <p:nvPicPr>
            <p:cNvPr id="45094" name="Picture 33"/>
            <p:cNvPicPr>
              <a:picLocks noChangeAspect="1"/>
            </p:cNvPicPr>
            <p:nvPr/>
          </p:nvPicPr>
          <p:blipFill>
            <a:blip r:embed="rId5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0" y="3951732"/>
              <a:ext cx="1202196" cy="10774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5095" name="Group 51"/>
            <p:cNvGrpSpPr>
              <a:grpSpLocks/>
            </p:cNvGrpSpPr>
            <p:nvPr/>
          </p:nvGrpSpPr>
          <p:grpSpPr bwMode="auto">
            <a:xfrm>
              <a:off x="5435270" y="3212068"/>
              <a:ext cx="3121640" cy="440663"/>
              <a:chOff x="5511470" y="3200400"/>
              <a:chExt cx="3121640" cy="440663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>
                <a:off x="551147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097" name="TextBox 23"/>
              <p:cNvSpPr txBox="1">
                <a:spLocks noChangeArrowheads="1"/>
              </p:cNvSpPr>
              <p:nvPr/>
            </p:nvSpPr>
            <p:spPr bwMode="auto">
              <a:xfrm>
                <a:off x="5841339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 smtClean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grpSp>
        <p:nvGrpSpPr>
          <p:cNvPr id="6" name="Group 57"/>
          <p:cNvGrpSpPr>
            <a:grpSpLocks/>
          </p:cNvGrpSpPr>
          <p:nvPr/>
        </p:nvGrpSpPr>
        <p:grpSpPr bwMode="auto">
          <a:xfrm>
            <a:off x="5183490" y="2081201"/>
            <a:ext cx="3575710" cy="1234932"/>
            <a:chOff x="5263490" y="1889268"/>
            <a:chExt cx="3575710" cy="1234932"/>
          </a:xfrm>
        </p:grpSpPr>
        <p:sp>
          <p:nvSpPr>
            <p:cNvPr id="20" name="Rounded Rectangle 19"/>
            <p:cNvSpPr/>
            <p:nvPr/>
          </p:nvSpPr>
          <p:spPr bwMode="auto">
            <a:xfrm>
              <a:off x="6934200" y="2286000"/>
              <a:ext cx="762000" cy="838200"/>
            </a:xfrm>
            <a:prstGeom prst="roundRect">
              <a:avLst/>
            </a:prstGeom>
            <a:gradFill>
              <a:gsLst>
                <a:gs pos="0">
                  <a:srgbClr val="008000"/>
                </a:gs>
                <a:gs pos="100000">
                  <a:srgbClr val="00C362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Linux</a:t>
              </a:r>
            </a:p>
          </p:txBody>
        </p:sp>
        <p:sp>
          <p:nvSpPr>
            <p:cNvPr id="22" name="Rounded Rectangle 21"/>
            <p:cNvSpPr/>
            <p:nvPr/>
          </p:nvSpPr>
          <p:spPr bwMode="auto">
            <a:xfrm>
              <a:off x="8077200" y="2286000"/>
              <a:ext cx="762000" cy="838200"/>
            </a:xfrm>
            <a:prstGeom prst="roundRect">
              <a:avLst/>
            </a:prstGeom>
            <a:gradFill>
              <a:gsLst>
                <a:gs pos="0">
                  <a:srgbClr val="FF00FF"/>
                </a:gs>
                <a:gs pos="100000">
                  <a:srgbClr val="FF99CC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Mac</a:t>
              </a:r>
            </a:p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OS</a:t>
              </a:r>
            </a:p>
          </p:txBody>
        </p:sp>
        <p:sp>
          <p:nvSpPr>
            <p:cNvPr id="24" name="Rounded Rectangle 23"/>
            <p:cNvSpPr/>
            <p:nvPr/>
          </p:nvSpPr>
          <p:spPr bwMode="auto">
            <a:xfrm>
              <a:off x="5263490" y="2286000"/>
              <a:ext cx="1289710" cy="838200"/>
            </a:xfrm>
            <a:prstGeom prst="roundRect">
              <a:avLst/>
            </a:prstGeom>
            <a:gradFill>
              <a:gsLst>
                <a:gs pos="0">
                  <a:srgbClr val="FF0000"/>
                </a:gs>
                <a:gs pos="100000">
                  <a:srgbClr val="F7545C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2000" b="1" dirty="0">
                  <a:solidFill>
                    <a:srgbClr val="FFFFFF"/>
                  </a:solidFill>
                  <a:latin typeface="Calibri"/>
                </a:rPr>
                <a:t>Windows</a:t>
              </a:r>
            </a:p>
            <a:p>
              <a:pPr algn="ctr" defTabSz="914400">
                <a:defRPr/>
              </a:pPr>
              <a:r>
                <a:rPr lang="en-US" sz="1800" b="1" dirty="0">
                  <a:solidFill>
                    <a:srgbClr val="FFFFFF"/>
                  </a:solidFill>
                  <a:latin typeface="Calibri"/>
                </a:rPr>
                <a:t>(OS)</a:t>
              </a:r>
            </a:p>
          </p:txBody>
        </p:sp>
        <p:sp>
          <p:nvSpPr>
            <p:cNvPr id="45086" name="TextBox 23"/>
            <p:cNvSpPr txBox="1">
              <a:spLocks noChangeArrowheads="1"/>
            </p:cNvSpPr>
            <p:nvPr/>
          </p:nvSpPr>
          <p:spPr bwMode="auto">
            <a:xfrm>
              <a:off x="6553200" y="2526268"/>
              <a:ext cx="3899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mtClean="0">
                  <a:solidFill>
                    <a:prstClr val="black"/>
                  </a:solidFill>
                  <a:latin typeface="Arial" charset="0"/>
                </a:rPr>
                <a:t>or</a:t>
              </a:r>
            </a:p>
          </p:txBody>
        </p:sp>
        <p:sp>
          <p:nvSpPr>
            <p:cNvPr id="45087" name="TextBox 24"/>
            <p:cNvSpPr txBox="1">
              <a:spLocks noChangeArrowheads="1"/>
            </p:cNvSpPr>
            <p:nvPr/>
          </p:nvSpPr>
          <p:spPr bwMode="auto">
            <a:xfrm>
              <a:off x="7696200" y="2514600"/>
              <a:ext cx="3899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mtClean="0">
                  <a:solidFill>
                    <a:prstClr val="black"/>
                  </a:solidFill>
                  <a:latin typeface="Arial" charset="0"/>
                </a:rPr>
                <a:t>or</a:t>
              </a:r>
            </a:p>
          </p:txBody>
        </p:sp>
        <p:grpSp>
          <p:nvGrpSpPr>
            <p:cNvPr id="45088" name="Group 52"/>
            <p:cNvGrpSpPr>
              <a:grpSpLocks/>
            </p:cNvGrpSpPr>
            <p:nvPr/>
          </p:nvGrpSpPr>
          <p:grpSpPr bwMode="auto">
            <a:xfrm>
              <a:off x="5943600" y="1889268"/>
              <a:ext cx="2590800" cy="338554"/>
              <a:chOff x="6019800" y="3260868"/>
              <a:chExt cx="2590800" cy="338554"/>
            </a:xfrm>
          </p:grpSpPr>
          <p:cxnSp>
            <p:nvCxnSpPr>
              <p:cNvPr id="54" name="Straight Connector 53"/>
              <p:cNvCxnSpPr/>
              <p:nvPr/>
            </p:nvCxnSpPr>
            <p:spPr>
              <a:xfrm>
                <a:off x="6019800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090" name="TextBox 23"/>
              <p:cNvSpPr txBox="1">
                <a:spLocks noChangeArrowheads="1"/>
              </p:cNvSpPr>
              <p:nvPr/>
            </p:nvSpPr>
            <p:spPr bwMode="auto">
              <a:xfrm>
                <a:off x="6450385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 smtClean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56" name="Right Arrow 55"/>
          <p:cNvSpPr/>
          <p:nvPr/>
        </p:nvSpPr>
        <p:spPr>
          <a:xfrm>
            <a:off x="3868480" y="5210723"/>
            <a:ext cx="1143000" cy="762000"/>
          </a:xfrm>
          <a:prstGeom prst="rightArrow">
            <a:avLst>
              <a:gd name="adj1" fmla="val 50000"/>
              <a:gd name="adj2" fmla="val 68658"/>
            </a:avLst>
          </a:prstGeom>
          <a:solidFill>
            <a:srgbClr val="FF660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en-US" sz="2000" b="1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076" name="Title 47"/>
          <p:cNvSpPr>
            <a:spLocks noGrp="1"/>
          </p:cNvSpPr>
          <p:nvPr>
            <p:ph type="title"/>
          </p:nvPr>
        </p:nvSpPr>
        <p:spPr>
          <a:xfrm>
            <a:off x="535402" y="0"/>
            <a:ext cx="8534400" cy="1143000"/>
          </a:xfrm>
        </p:spPr>
        <p:txBody>
          <a:bodyPr/>
          <a:lstStyle/>
          <a:p>
            <a:pPr algn="l"/>
            <a:r>
              <a:rPr lang="en-US" sz="4000" dirty="0" smtClean="0">
                <a:solidFill>
                  <a:srgbClr val="000090"/>
                </a:solidFill>
                <a:latin typeface="Calibri" charset="0"/>
                <a:ea typeface="ＭＳ Ｐゴシック" charset="0"/>
                <a:cs typeface="ＭＳ Ｐゴシック" charset="0"/>
              </a:rPr>
              <a:t>Analogy: mainframe to PC evolution</a:t>
            </a:r>
            <a:r>
              <a:rPr lang="en-US" sz="2400" baseline="30000" dirty="0" smtClean="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rPr>
              <a:t>*</a:t>
            </a:r>
            <a:endParaRPr lang="en-US" sz="4000" baseline="30000" dirty="0">
              <a:solidFill>
                <a:schemeClr val="tx1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* Slide  courtesy: N. McKeown</a:t>
            </a:r>
            <a:endParaRPr lang="en-US" sz="1200" dirty="0"/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537091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62</a:t>
            </a:fld>
            <a:endParaRPr lang="en-US" sz="1200" dirty="0">
              <a:latin typeface="Tahoma" charset="0"/>
            </a:endParaRPr>
          </a:p>
        </p:txBody>
      </p:sp>
      <p:sp>
        <p:nvSpPr>
          <p:cNvPr id="5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536277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271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6" grpId="0"/>
      <p:bldP spid="47" grpId="0" animBg="1"/>
      <p:bldP spid="56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85" y="824211"/>
            <a:ext cx="8551394" cy="232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211698" y="170272"/>
            <a:ext cx="8679450" cy="796925"/>
          </a:xfrm>
        </p:spPr>
        <p:txBody>
          <a:bodyPr/>
          <a:lstStyle/>
          <a:p>
            <a:pPr>
              <a:lnSpc>
                <a:spcPct val="85000"/>
              </a:lnSpc>
              <a:defRPr/>
            </a:pPr>
            <a:r>
              <a:rPr lang="en-US" sz="3600" dirty="0" smtClean="0">
                <a:cs typeface="+mj-cs"/>
              </a:rPr>
              <a:t>Traffic engineering: difficult traditional routing</a:t>
            </a:r>
            <a:endParaRPr lang="en-US" sz="3600" dirty="0"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5390" y="4128444"/>
            <a:ext cx="8408298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network operator wants u-to-z traffic to flow along </a:t>
            </a:r>
            <a:r>
              <a:rPr lang="en-US" sz="2400" i="1" dirty="0" err="1" smtClean="0"/>
              <a:t>uvw</a:t>
            </a:r>
            <a:r>
              <a:rPr lang="en-US" sz="2400" dirty="0" err="1" smtClean="0"/>
              <a:t>z</a:t>
            </a:r>
            <a:r>
              <a:rPr lang="en-US" sz="2400" dirty="0" smtClean="0"/>
              <a:t>, x-to-z traffic to flow </a:t>
            </a:r>
            <a:r>
              <a:rPr lang="en-US" sz="2400" i="1" dirty="0" err="1" smtClean="0"/>
              <a:t>xwyz</a:t>
            </a:r>
            <a:r>
              <a:rPr lang="en-US" sz="2400" dirty="0" smtClean="0"/>
              <a:t>?</a:t>
            </a:r>
          </a:p>
          <a:p>
            <a:pPr algn="ctr">
              <a:spcBef>
                <a:spcPts val="1200"/>
              </a:spcBef>
            </a:pPr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need to define link weights so traffic routing algorithm computes routes accordingly </a:t>
            </a:r>
            <a:r>
              <a:rPr lang="en-US" sz="2000" dirty="0" smtClean="0"/>
              <a:t>(or need a new routing algorithm)!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89947" y="6025755"/>
            <a:ext cx="63508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 smtClean="0">
                <a:solidFill>
                  <a:srgbClr val="CC0000"/>
                </a:solidFill>
              </a:rPr>
              <a:t>Link weights are only control “knobs”: wrong!</a:t>
            </a:r>
            <a:endParaRPr lang="en-US" sz="2400" i="1" dirty="0">
              <a:solidFill>
                <a:srgbClr val="CC0000"/>
              </a:solidFill>
            </a:endParaRPr>
          </a:p>
        </p:txBody>
      </p:sp>
      <p:sp>
        <p:nvSpPr>
          <p:cNvPr id="15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537091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63</a:t>
            </a:fld>
            <a:endParaRPr lang="en-US" sz="1200" dirty="0">
              <a:latin typeface="Tahoma" charset="0"/>
            </a:endParaRPr>
          </a:p>
        </p:txBody>
      </p:sp>
      <p:sp>
        <p:nvSpPr>
          <p:cNvPr id="15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536277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118" name="Group 1612"/>
          <p:cNvGrpSpPr>
            <a:grpSpLocks/>
          </p:cNvGrpSpPr>
          <p:nvPr/>
        </p:nvGrpSpPr>
        <p:grpSpPr bwMode="auto">
          <a:xfrm flipH="1">
            <a:off x="943464" y="2441244"/>
            <a:ext cx="855053" cy="655887"/>
            <a:chOff x="2839" y="3501"/>
            <a:chExt cx="755" cy="803"/>
          </a:xfrm>
        </p:grpSpPr>
        <p:pic>
          <p:nvPicPr>
            <p:cNvPr id="119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40" name="Freeform 3"/>
          <p:cNvSpPr>
            <a:spLocks/>
          </p:cNvSpPr>
          <p:nvPr/>
        </p:nvSpPr>
        <p:spPr bwMode="auto">
          <a:xfrm>
            <a:off x="2059747" y="1363093"/>
            <a:ext cx="5142041" cy="2404002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9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Freeform 4"/>
          <p:cNvSpPr>
            <a:spLocks/>
          </p:cNvSpPr>
          <p:nvPr/>
        </p:nvSpPr>
        <p:spPr bwMode="auto">
          <a:xfrm>
            <a:off x="2834105" y="2267385"/>
            <a:ext cx="781590" cy="317349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Freeform 35"/>
          <p:cNvSpPr>
            <a:spLocks/>
          </p:cNvSpPr>
          <p:nvPr/>
        </p:nvSpPr>
        <p:spPr bwMode="auto">
          <a:xfrm>
            <a:off x="5254292" y="2313451"/>
            <a:ext cx="2285" cy="890624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Freeform 36"/>
          <p:cNvSpPr>
            <a:spLocks/>
          </p:cNvSpPr>
          <p:nvPr/>
        </p:nvSpPr>
        <p:spPr bwMode="auto">
          <a:xfrm>
            <a:off x="3670544" y="2323688"/>
            <a:ext cx="2285" cy="916217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Freeform 37"/>
          <p:cNvSpPr>
            <a:spLocks/>
          </p:cNvSpPr>
          <p:nvPr/>
        </p:nvSpPr>
        <p:spPr bwMode="auto">
          <a:xfrm>
            <a:off x="4017205" y="2298095"/>
            <a:ext cx="1182239" cy="1038973"/>
          </a:xfrm>
          <a:custGeom>
            <a:avLst/>
            <a:gdLst>
              <a:gd name="T0" fmla="*/ 0 w 378"/>
              <a:gd name="T1" fmla="*/ 142610238 h 174"/>
              <a:gd name="T2" fmla="*/ 8951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Freeform 38"/>
          <p:cNvSpPr>
            <a:spLocks/>
          </p:cNvSpPr>
          <p:nvPr/>
        </p:nvSpPr>
        <p:spPr bwMode="auto">
          <a:xfrm>
            <a:off x="5617663" y="2891845"/>
            <a:ext cx="836439" cy="460668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Freeform 39"/>
          <p:cNvSpPr>
            <a:spLocks/>
          </p:cNvSpPr>
          <p:nvPr/>
        </p:nvSpPr>
        <p:spPr bwMode="auto">
          <a:xfrm flipV="1">
            <a:off x="4022465" y="3327268"/>
            <a:ext cx="908330" cy="45719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Freeform 40"/>
          <p:cNvSpPr>
            <a:spLocks/>
          </p:cNvSpPr>
          <p:nvPr/>
        </p:nvSpPr>
        <p:spPr bwMode="auto">
          <a:xfrm>
            <a:off x="2710696" y="2820186"/>
            <a:ext cx="630757" cy="45043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Freeform 41"/>
          <p:cNvSpPr>
            <a:spLocks/>
          </p:cNvSpPr>
          <p:nvPr/>
        </p:nvSpPr>
        <p:spPr bwMode="auto">
          <a:xfrm>
            <a:off x="4047627" y="2195725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9" name="Freeform 42"/>
          <p:cNvSpPr>
            <a:spLocks/>
          </p:cNvSpPr>
          <p:nvPr/>
        </p:nvSpPr>
        <p:spPr bwMode="auto">
          <a:xfrm>
            <a:off x="5572253" y="2248471"/>
            <a:ext cx="922986" cy="3976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0" name="Freeform 43"/>
          <p:cNvSpPr>
            <a:spLocks/>
          </p:cNvSpPr>
          <p:nvPr/>
        </p:nvSpPr>
        <p:spPr bwMode="auto">
          <a:xfrm>
            <a:off x="2580431" y="1458657"/>
            <a:ext cx="2536740" cy="1100484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7" name="Text Box 62"/>
          <p:cNvSpPr txBox="1">
            <a:spLocks noChangeArrowheads="1"/>
          </p:cNvSpPr>
          <p:nvPr/>
        </p:nvSpPr>
        <p:spPr bwMode="auto">
          <a:xfrm>
            <a:off x="2822678" y="2178663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8" name="Text Box 63"/>
          <p:cNvSpPr txBox="1">
            <a:spLocks noChangeArrowheads="1"/>
          </p:cNvSpPr>
          <p:nvPr/>
        </p:nvSpPr>
        <p:spPr bwMode="auto">
          <a:xfrm>
            <a:off x="3617981" y="255231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9" name="Text Box 64"/>
          <p:cNvSpPr txBox="1">
            <a:spLocks noChangeArrowheads="1"/>
          </p:cNvSpPr>
          <p:nvPr/>
        </p:nvSpPr>
        <p:spPr bwMode="auto">
          <a:xfrm>
            <a:off x="2623853" y="2915732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0" name="Text Box 65"/>
          <p:cNvSpPr txBox="1">
            <a:spLocks noChangeArrowheads="1"/>
          </p:cNvSpPr>
          <p:nvPr/>
        </p:nvSpPr>
        <p:spPr bwMode="auto">
          <a:xfrm>
            <a:off x="4495556" y="2710990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1" name="Text Box 66"/>
          <p:cNvSpPr txBox="1">
            <a:spLocks noChangeArrowheads="1"/>
          </p:cNvSpPr>
          <p:nvPr/>
        </p:nvSpPr>
        <p:spPr bwMode="auto">
          <a:xfrm>
            <a:off x="4351579" y="331497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2" name="Text Box 67"/>
          <p:cNvSpPr txBox="1">
            <a:spLocks noChangeArrowheads="1"/>
          </p:cNvSpPr>
          <p:nvPr/>
        </p:nvSpPr>
        <p:spPr bwMode="auto">
          <a:xfrm>
            <a:off x="5174305" y="258302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3" name="Text Box 68"/>
          <p:cNvSpPr txBox="1">
            <a:spLocks noChangeArrowheads="1"/>
          </p:cNvSpPr>
          <p:nvPr/>
        </p:nvSpPr>
        <p:spPr bwMode="auto">
          <a:xfrm>
            <a:off x="5997032" y="3033458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94" name="Text Box 69"/>
          <p:cNvSpPr txBox="1">
            <a:spLocks noChangeArrowheads="1"/>
          </p:cNvSpPr>
          <p:nvPr/>
        </p:nvSpPr>
        <p:spPr bwMode="auto">
          <a:xfrm>
            <a:off x="5935327" y="2117241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120895" name="Text Box 70"/>
          <p:cNvSpPr txBox="1">
            <a:spLocks noChangeArrowheads="1"/>
          </p:cNvSpPr>
          <p:nvPr/>
        </p:nvSpPr>
        <p:spPr bwMode="auto">
          <a:xfrm>
            <a:off x="4255594" y="1861315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6" name="Text Box 71"/>
          <p:cNvSpPr txBox="1">
            <a:spLocks noChangeArrowheads="1"/>
          </p:cNvSpPr>
          <p:nvPr/>
        </p:nvSpPr>
        <p:spPr bwMode="auto">
          <a:xfrm>
            <a:off x="3453435" y="140576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grpSp>
        <p:nvGrpSpPr>
          <p:cNvPr id="121" name="Group 1507"/>
          <p:cNvGrpSpPr>
            <a:grpSpLocks/>
          </p:cNvGrpSpPr>
          <p:nvPr/>
        </p:nvGrpSpPr>
        <p:grpSpPr bwMode="auto">
          <a:xfrm>
            <a:off x="7391175" y="2426604"/>
            <a:ext cx="427480" cy="711995"/>
            <a:chOff x="4140" y="429"/>
            <a:chExt cx="1425" cy="2396"/>
          </a:xfrm>
        </p:grpSpPr>
        <p:sp>
          <p:nvSpPr>
            <p:cNvPr id="12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0" name="Straight Connector 9"/>
          <p:cNvCxnSpPr/>
          <p:nvPr/>
        </p:nvCxnSpPr>
        <p:spPr bwMode="auto">
          <a:xfrm>
            <a:off x="1682405" y="2744686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6895267" y="2779855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56" name="Group 155"/>
          <p:cNvGrpSpPr/>
          <p:nvPr/>
        </p:nvGrpSpPr>
        <p:grpSpPr>
          <a:xfrm>
            <a:off x="3414626" y="1982945"/>
            <a:ext cx="687402" cy="571677"/>
            <a:chOff x="1736090" y="2893762"/>
            <a:chExt cx="565150" cy="413310"/>
          </a:xfrm>
        </p:grpSpPr>
        <p:grpSp>
          <p:nvGrpSpPr>
            <p:cNvPr id="157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61" name="Oval 160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2" name="Rectangle 161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" name="Freeform 16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" name="Freeform 16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9" name="Straight Connector 168"/>
              <p:cNvCxnSpPr>
                <a:endCxn id="16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8" name="Group 157"/>
            <p:cNvGrpSpPr/>
            <p:nvPr/>
          </p:nvGrpSpPr>
          <p:grpSpPr>
            <a:xfrm>
              <a:off x="1844715" y="2907714"/>
              <a:ext cx="356365" cy="399358"/>
              <a:chOff x="741398" y="1743005"/>
              <a:chExt cx="356365" cy="399358"/>
            </a:xfrm>
          </p:grpSpPr>
          <p:sp>
            <p:nvSpPr>
              <p:cNvPr id="159" name="Oval 158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xtBox 159"/>
              <p:cNvSpPr txBox="1"/>
              <p:nvPr/>
            </p:nvSpPr>
            <p:spPr>
              <a:xfrm>
                <a:off x="783895" y="1743005"/>
                <a:ext cx="288887" cy="399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v</a:t>
                </a:r>
                <a:endParaRPr lang="en-US" sz="2400" dirty="0"/>
              </a:p>
            </p:txBody>
          </p:sp>
        </p:grpSp>
      </p:grpSp>
      <p:grpSp>
        <p:nvGrpSpPr>
          <p:cNvPr id="173" name="Group 172"/>
          <p:cNvGrpSpPr/>
          <p:nvPr/>
        </p:nvGrpSpPr>
        <p:grpSpPr>
          <a:xfrm>
            <a:off x="4888811" y="1979830"/>
            <a:ext cx="687402" cy="480963"/>
            <a:chOff x="1736090" y="2893762"/>
            <a:chExt cx="565150" cy="347726"/>
          </a:xfrm>
        </p:grpSpPr>
        <p:grpSp>
          <p:nvGrpSpPr>
            <p:cNvPr id="17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78" name="Oval 17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9" name="Rectangle 17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0" name="Oval 17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5" name="Straight Connector 184"/>
              <p:cNvCxnSpPr>
                <a:endCxn id="18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5" name="Group 174"/>
            <p:cNvGrpSpPr/>
            <p:nvPr/>
          </p:nvGrpSpPr>
          <p:grpSpPr>
            <a:xfrm>
              <a:off x="1844715" y="2907714"/>
              <a:ext cx="378664" cy="333774"/>
              <a:chOff x="741398" y="1743005"/>
              <a:chExt cx="378664" cy="333774"/>
            </a:xfrm>
          </p:grpSpPr>
          <p:sp>
            <p:nvSpPr>
              <p:cNvPr id="176" name="Oval 17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767915" y="1743005"/>
                <a:ext cx="352147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w</a:t>
                </a:r>
                <a:endParaRPr lang="en-US" sz="2400" dirty="0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2206359" y="2517647"/>
            <a:ext cx="687402" cy="480963"/>
            <a:chOff x="1736090" y="2893762"/>
            <a:chExt cx="565150" cy="347726"/>
          </a:xfrm>
        </p:grpSpPr>
        <p:grpSp>
          <p:nvGrpSpPr>
            <p:cNvPr id="18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92" name="Oval 19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4" name="Oval 19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9" name="Straight Connector 198"/>
              <p:cNvCxnSpPr>
                <a:endCxn id="19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9" name="Group 188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190" name="Oval 18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783895" y="1743005"/>
                <a:ext cx="29255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u</a:t>
                </a:r>
                <a:endParaRPr lang="en-US" sz="2400" dirty="0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6285253" y="2579331"/>
            <a:ext cx="687402" cy="480963"/>
            <a:chOff x="1736090" y="2893762"/>
            <a:chExt cx="565150" cy="347726"/>
          </a:xfrm>
        </p:grpSpPr>
        <p:grpSp>
          <p:nvGrpSpPr>
            <p:cNvPr id="20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06" name="Oval 20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0" name="Freeform 20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1" name="Freeform 21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3" name="Straight Connector 212"/>
              <p:cNvCxnSpPr>
                <a:endCxn id="20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3" name="Group 202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04" name="Oval 20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TextBox 204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z</a:t>
                </a:r>
                <a:endParaRPr lang="en-US" sz="2400" dirty="0"/>
              </a:p>
            </p:txBody>
          </p:sp>
        </p:grpSp>
      </p:grpSp>
      <p:grpSp>
        <p:nvGrpSpPr>
          <p:cNvPr id="215" name="Group 214"/>
          <p:cNvGrpSpPr/>
          <p:nvPr/>
        </p:nvGrpSpPr>
        <p:grpSpPr>
          <a:xfrm>
            <a:off x="4927962" y="3152913"/>
            <a:ext cx="687402" cy="480963"/>
            <a:chOff x="1736090" y="2893762"/>
            <a:chExt cx="565150" cy="347726"/>
          </a:xfrm>
        </p:grpSpPr>
        <p:grpSp>
          <p:nvGrpSpPr>
            <p:cNvPr id="21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20" name="Oval 219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1" name="Rectangle 220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6" name="Freeform 225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7" name="Straight Connector 226"/>
              <p:cNvCxnSpPr>
                <a:endCxn id="22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7" name="Group 216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18" name="Oval 217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y</a:t>
                </a:r>
                <a:endParaRPr lang="en-US" sz="2400" dirty="0"/>
              </a:p>
            </p:txBody>
          </p:sp>
        </p:grpSp>
      </p:grpSp>
      <p:grpSp>
        <p:nvGrpSpPr>
          <p:cNvPr id="229" name="Group 228"/>
          <p:cNvGrpSpPr/>
          <p:nvPr/>
        </p:nvGrpSpPr>
        <p:grpSpPr>
          <a:xfrm>
            <a:off x="3337414" y="3136841"/>
            <a:ext cx="687402" cy="480963"/>
            <a:chOff x="1736090" y="2893762"/>
            <a:chExt cx="565150" cy="347726"/>
          </a:xfrm>
        </p:grpSpPr>
        <p:grpSp>
          <p:nvGrpSpPr>
            <p:cNvPr id="23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34" name="Oval 23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9" name="Freeform 23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0" name="Freeform 23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1" name="Straight Connector 240"/>
              <p:cNvCxnSpPr>
                <a:endCxn id="23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32" name="Oval 23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x</a:t>
                </a:r>
                <a:endParaRPr lang="en-US"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083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7" y="847725"/>
            <a:ext cx="6263659" cy="194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0774" y="170272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cs typeface="+mj-cs"/>
              </a:rPr>
              <a:t>Traffic engineering: difficult</a:t>
            </a:r>
            <a:endParaRPr lang="en-US" dirty="0"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44898" y="4078636"/>
            <a:ext cx="7417563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network operator wants to split  u-to-z traffic along </a:t>
            </a:r>
            <a:r>
              <a:rPr lang="en-US" sz="2400" dirty="0" err="1" smtClean="0"/>
              <a:t>uvwz</a:t>
            </a:r>
            <a:r>
              <a:rPr lang="en-US" sz="2400" dirty="0" smtClean="0"/>
              <a:t> </a:t>
            </a:r>
            <a:r>
              <a:rPr lang="en-US" sz="2400" i="1" dirty="0" smtClean="0">
                <a:solidFill>
                  <a:srgbClr val="CC0000"/>
                </a:solidFill>
              </a:rPr>
              <a:t>and</a:t>
            </a:r>
            <a:r>
              <a:rPr lang="en-US" sz="2400" dirty="0" smtClean="0"/>
              <a:t> </a:t>
            </a:r>
            <a:r>
              <a:rPr lang="en-US" sz="2400" dirty="0" err="1" smtClean="0"/>
              <a:t>uxyz</a:t>
            </a:r>
            <a:r>
              <a:rPr lang="en-US" sz="2400" dirty="0" smtClean="0"/>
              <a:t> (load balancing)?</a:t>
            </a:r>
          </a:p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can’t do it (or need a new routing algorithm)</a:t>
            </a:r>
            <a:endParaRPr lang="en-US" sz="2400" dirty="0"/>
          </a:p>
        </p:txBody>
      </p:sp>
      <p:sp>
        <p:nvSpPr>
          <p:cNvPr id="15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64</a:t>
            </a:fld>
            <a:endParaRPr lang="en-US" sz="1200" dirty="0">
              <a:latin typeface="Tahoma" charset="0"/>
            </a:endParaRPr>
          </a:p>
        </p:txBody>
      </p:sp>
      <p:sp>
        <p:nvSpPr>
          <p:cNvPr id="15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943464" y="1363093"/>
            <a:ext cx="6875191" cy="2404002"/>
            <a:chOff x="943464" y="1363093"/>
            <a:chExt cx="6875191" cy="2404002"/>
          </a:xfrm>
        </p:grpSpPr>
        <p:grpSp>
          <p:nvGrpSpPr>
            <p:cNvPr id="161" name="Group 1612"/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303" name="Picture 161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4" name="Freeform 161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62" name="Freeform 3"/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4"/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35"/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36"/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37"/>
            <p:cNvSpPr>
              <a:spLocks/>
            </p:cNvSpPr>
            <p:nvPr/>
          </p:nvSpPr>
          <p:spPr bwMode="auto">
            <a:xfrm>
              <a:off x="4017205" y="2298095"/>
              <a:ext cx="1182239" cy="103897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38"/>
            <p:cNvSpPr>
              <a:spLocks/>
            </p:cNvSpPr>
            <p:nvPr/>
          </p:nvSpPr>
          <p:spPr bwMode="auto">
            <a:xfrm>
              <a:off x="5617663" y="2891845"/>
              <a:ext cx="836439" cy="46066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39"/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40"/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41"/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42"/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43"/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Text Box 62"/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75" name="Text Box 63"/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76" name="Text Box 64"/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77" name="Text Box 65"/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78" name="Text Box 66"/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79" name="Text Box 67"/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80" name="Text Box 68"/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81" name="Text Box 69"/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82" name="Text Box 70"/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83" name="Text Box 71"/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grpSp>
          <p:nvGrpSpPr>
            <p:cNvPr id="184" name="Group 1507"/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271" name="Freeform 150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Rectangle 150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3" name="Freeform 151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51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Rectangle 151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6" name="Group 151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151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" name="AutoShape 151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7" name="Rectangle 151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8" name="Group 151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151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0" name="AutoShape 151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9" name="Rectangle 152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" name="Rectangle 152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81" name="Group 152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1523"/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" name="AutoShape 152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2" name="Freeform 152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3" name="Group 152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52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6" name="AutoShape 152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Rectangle 152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" name="Freeform 153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3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Oval 153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" name="Freeform 153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AutoShape 153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" name="AutoShape 153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1" name="Oval 153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" name="Oval 153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  <a:cs typeface="Arial" charset="0"/>
                </a:endParaRPr>
              </a:p>
            </p:txBody>
          </p:sp>
          <p:sp>
            <p:nvSpPr>
              <p:cNvPr id="293" name="Oval 153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4" name="Rectangle 153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cxnSp>
          <p:nvCxnSpPr>
            <p:cNvPr id="185" name="Straight Connector 184"/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6" name="Straight Connector 185"/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87" name="Group 186"/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2" name="Oval 2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3" name="Rectangle 2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4" name="Oval 2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5" name="Freeform 2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6" name="Freeform 2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9" name="Straight Connector 268"/>
                <p:cNvCxnSpPr>
                  <a:endCxn id="2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/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60" name="Oval 259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1" name="TextBox 260"/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v</a:t>
                  </a:r>
                  <a:endParaRPr lang="en-US" sz="2400" dirty="0"/>
                </a:p>
              </p:txBody>
            </p:sp>
          </p:grpSp>
        </p:grpSp>
        <p:grpSp>
          <p:nvGrpSpPr>
            <p:cNvPr id="188" name="Group 187"/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9" name="Oval 2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0" name="Rectangle 2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Oval 2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2" name="Freeform 2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3" name="Freeform 2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6" name="Straight Connector 255"/>
                <p:cNvCxnSpPr>
                  <a:endCxn id="2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6" name="Group 245"/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47" name="Oval 246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TextBox 247"/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w</a:t>
                  </a:r>
                  <a:endParaRPr lang="en-US" sz="2400" dirty="0"/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3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6" name="Oval 23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8" name="Oval 23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9" name="Freeform 23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0" name="Freeform 23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Freeform 24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3" name="Straight Connector 242"/>
                <p:cNvCxnSpPr>
                  <a:endCxn id="23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3" name="Group 232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34" name="Oval 233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5" name="TextBox 234"/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u</a:t>
                  </a:r>
                  <a:endParaRPr lang="en-US" sz="2400" dirty="0"/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1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3" name="Oval 22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5" name="Oval 22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6" name="Freeform 22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7" name="Freeform 22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Freeform 22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0" name="Straight Connector 229"/>
                <p:cNvCxnSpPr>
                  <a:endCxn id="22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0" name="Group 219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21" name="Oval 220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2" name="TextBox 221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z</a:t>
                  </a:r>
                  <a:endParaRPr lang="en-US" sz="2400" dirty="0"/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0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0" name="Oval 20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1" name="Rectangle 21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2" name="Oval 21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3" name="Freeform 21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7" name="Straight Connector 216"/>
                <p:cNvCxnSpPr>
                  <a:endCxn id="21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8" name="Straight Connector 21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7" name="Group 206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08" name="Oval 207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9" name="TextBox 208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y</a:t>
                  </a:r>
                  <a:endParaRPr lang="en-US" sz="2400" dirty="0"/>
                </a:p>
              </p:txBody>
            </p:sp>
          </p:grpSp>
        </p:grpSp>
        <p:grpSp>
          <p:nvGrpSpPr>
            <p:cNvPr id="192" name="Group 191"/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193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97" name="Oval 196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9" name="Oval 198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0" name="Freeform 199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1" name="Freeform 200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2" name="Freeform 201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4" name="Straight Connector 203"/>
                <p:cNvCxnSpPr>
                  <a:endCxn id="19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5" name="Straight Connector 204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4" name="Group 193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195" name="Oval 194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6" name="TextBox 195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x</a:t>
                  </a:r>
                  <a:endParaRPr lang="en-US" sz="2400" dirty="0"/>
                </a:p>
              </p:txBody>
            </p:sp>
          </p:grpSp>
        </p:grpSp>
      </p:grpSp>
      <p:grpSp>
        <p:nvGrpSpPr>
          <p:cNvPr id="157" name="Group 156"/>
          <p:cNvGrpSpPr/>
          <p:nvPr/>
        </p:nvGrpSpPr>
        <p:grpSpPr>
          <a:xfrm>
            <a:off x="1824193" y="2137617"/>
            <a:ext cx="1838752" cy="1207922"/>
            <a:chOff x="1800839" y="2199110"/>
            <a:chExt cx="1838752" cy="1207922"/>
          </a:xfrm>
        </p:grpSpPr>
        <p:sp>
          <p:nvSpPr>
            <p:cNvPr id="158" name="Freeform 157"/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2477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612"/>
          <p:cNvGrpSpPr>
            <a:grpSpLocks/>
          </p:cNvGrpSpPr>
          <p:nvPr/>
        </p:nvGrpSpPr>
        <p:grpSpPr bwMode="auto">
          <a:xfrm flipH="1">
            <a:off x="943464" y="2441244"/>
            <a:ext cx="855053" cy="655887"/>
            <a:chOff x="2839" y="3501"/>
            <a:chExt cx="755" cy="803"/>
          </a:xfrm>
        </p:grpSpPr>
        <p:pic>
          <p:nvPicPr>
            <p:cNvPr id="119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7" y="847725"/>
            <a:ext cx="6263659" cy="194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0" name="Freeform 3"/>
          <p:cNvSpPr>
            <a:spLocks/>
          </p:cNvSpPr>
          <p:nvPr/>
        </p:nvSpPr>
        <p:spPr bwMode="auto">
          <a:xfrm>
            <a:off x="2066227" y="1330694"/>
            <a:ext cx="5142041" cy="2404002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9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Freeform 4"/>
          <p:cNvSpPr>
            <a:spLocks/>
          </p:cNvSpPr>
          <p:nvPr/>
        </p:nvSpPr>
        <p:spPr bwMode="auto">
          <a:xfrm>
            <a:off x="2834105" y="2267385"/>
            <a:ext cx="781590" cy="317349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7" name="Oval 10"/>
          <p:cNvSpPr>
            <a:spLocks noChangeArrowheads="1"/>
          </p:cNvSpPr>
          <p:nvPr/>
        </p:nvSpPr>
        <p:spPr bwMode="auto">
          <a:xfrm>
            <a:off x="3323170" y="3340569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48" name="Line 11"/>
          <p:cNvSpPr>
            <a:spLocks noChangeShapeType="1"/>
          </p:cNvSpPr>
          <p:nvPr/>
        </p:nvSpPr>
        <p:spPr bwMode="auto">
          <a:xfrm>
            <a:off x="3323170" y="3328626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9" name="Line 12"/>
          <p:cNvSpPr>
            <a:spLocks noChangeShapeType="1"/>
          </p:cNvSpPr>
          <p:nvPr/>
        </p:nvSpPr>
        <p:spPr bwMode="auto">
          <a:xfrm>
            <a:off x="4038485" y="3328626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0" name="Rectangle 13"/>
          <p:cNvSpPr>
            <a:spLocks noChangeArrowheads="1"/>
          </p:cNvSpPr>
          <p:nvPr/>
        </p:nvSpPr>
        <p:spPr bwMode="auto">
          <a:xfrm>
            <a:off x="3323170" y="3328626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51" name="Oval 14"/>
          <p:cNvSpPr>
            <a:spLocks noChangeArrowheads="1"/>
          </p:cNvSpPr>
          <p:nvPr/>
        </p:nvSpPr>
        <p:spPr bwMode="auto">
          <a:xfrm>
            <a:off x="3316314" y="3227962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2" name="Oval 15"/>
          <p:cNvSpPr>
            <a:spLocks noChangeArrowheads="1"/>
          </p:cNvSpPr>
          <p:nvPr/>
        </p:nvSpPr>
        <p:spPr bwMode="auto">
          <a:xfrm>
            <a:off x="3314029" y="2163308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3" name="Line 16"/>
          <p:cNvSpPr>
            <a:spLocks noChangeShapeType="1"/>
          </p:cNvSpPr>
          <p:nvPr/>
        </p:nvSpPr>
        <p:spPr bwMode="auto">
          <a:xfrm>
            <a:off x="3314029" y="2151365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4" name="Line 17"/>
          <p:cNvSpPr>
            <a:spLocks noChangeShapeType="1"/>
          </p:cNvSpPr>
          <p:nvPr/>
        </p:nvSpPr>
        <p:spPr bwMode="auto">
          <a:xfrm>
            <a:off x="4029344" y="2151365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5" name="Rectangle 18"/>
          <p:cNvSpPr>
            <a:spLocks noChangeArrowheads="1"/>
          </p:cNvSpPr>
          <p:nvPr/>
        </p:nvSpPr>
        <p:spPr bwMode="auto">
          <a:xfrm>
            <a:off x="3314029" y="2151365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56" name="Oval 19"/>
          <p:cNvSpPr>
            <a:spLocks noChangeArrowheads="1"/>
          </p:cNvSpPr>
          <p:nvPr/>
        </p:nvSpPr>
        <p:spPr bwMode="auto">
          <a:xfrm>
            <a:off x="3307173" y="2050700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7" name="Oval 20"/>
          <p:cNvSpPr>
            <a:spLocks noChangeArrowheads="1"/>
          </p:cNvSpPr>
          <p:nvPr/>
        </p:nvSpPr>
        <p:spPr bwMode="auto">
          <a:xfrm>
            <a:off x="4874924" y="2156483"/>
            <a:ext cx="713030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8" name="Line 21"/>
          <p:cNvSpPr>
            <a:spLocks noChangeShapeType="1"/>
          </p:cNvSpPr>
          <p:nvPr/>
        </p:nvSpPr>
        <p:spPr bwMode="auto">
          <a:xfrm>
            <a:off x="4874924" y="2144540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9" name="Line 22"/>
          <p:cNvSpPr>
            <a:spLocks noChangeShapeType="1"/>
          </p:cNvSpPr>
          <p:nvPr/>
        </p:nvSpPr>
        <p:spPr bwMode="auto">
          <a:xfrm>
            <a:off x="5587954" y="2144540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0" name="Rectangle 23"/>
          <p:cNvSpPr>
            <a:spLocks noChangeArrowheads="1"/>
          </p:cNvSpPr>
          <p:nvPr/>
        </p:nvSpPr>
        <p:spPr bwMode="auto">
          <a:xfrm>
            <a:off x="4874924" y="2144540"/>
            <a:ext cx="706174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61" name="Oval 24"/>
          <p:cNvSpPr>
            <a:spLocks noChangeArrowheads="1"/>
          </p:cNvSpPr>
          <p:nvPr/>
        </p:nvSpPr>
        <p:spPr bwMode="auto">
          <a:xfrm>
            <a:off x="4881780" y="2048994"/>
            <a:ext cx="713030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2" name="Oval 25"/>
          <p:cNvSpPr>
            <a:spLocks noChangeArrowheads="1"/>
          </p:cNvSpPr>
          <p:nvPr/>
        </p:nvSpPr>
        <p:spPr bwMode="auto">
          <a:xfrm>
            <a:off x="4897778" y="3335451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3" name="Line 26"/>
          <p:cNvSpPr>
            <a:spLocks noChangeShapeType="1"/>
          </p:cNvSpPr>
          <p:nvPr/>
        </p:nvSpPr>
        <p:spPr bwMode="auto">
          <a:xfrm>
            <a:off x="4897778" y="3323508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4" name="Line 27"/>
          <p:cNvSpPr>
            <a:spLocks noChangeShapeType="1"/>
          </p:cNvSpPr>
          <p:nvPr/>
        </p:nvSpPr>
        <p:spPr bwMode="auto">
          <a:xfrm>
            <a:off x="5613093" y="3323508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5" name="Rectangle 28"/>
          <p:cNvSpPr>
            <a:spLocks noChangeArrowheads="1"/>
          </p:cNvSpPr>
          <p:nvPr/>
        </p:nvSpPr>
        <p:spPr bwMode="auto">
          <a:xfrm>
            <a:off x="4897778" y="3323508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66" name="Oval 29"/>
          <p:cNvSpPr>
            <a:spLocks noChangeArrowheads="1"/>
          </p:cNvSpPr>
          <p:nvPr/>
        </p:nvSpPr>
        <p:spPr bwMode="auto">
          <a:xfrm>
            <a:off x="4890922" y="3222843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7" name="Oval 30"/>
          <p:cNvSpPr>
            <a:spLocks noChangeArrowheads="1"/>
          </p:cNvSpPr>
          <p:nvPr/>
        </p:nvSpPr>
        <p:spPr bwMode="auto">
          <a:xfrm>
            <a:off x="6189001" y="2753645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8" name="Line 31"/>
          <p:cNvSpPr>
            <a:spLocks noChangeShapeType="1"/>
          </p:cNvSpPr>
          <p:nvPr/>
        </p:nvSpPr>
        <p:spPr bwMode="auto">
          <a:xfrm>
            <a:off x="6189001" y="2741702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9" name="Line 32"/>
          <p:cNvSpPr>
            <a:spLocks noChangeShapeType="1"/>
          </p:cNvSpPr>
          <p:nvPr/>
        </p:nvSpPr>
        <p:spPr bwMode="auto">
          <a:xfrm>
            <a:off x="6904316" y="2741702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0" name="Rectangle 33"/>
          <p:cNvSpPr>
            <a:spLocks noChangeArrowheads="1"/>
          </p:cNvSpPr>
          <p:nvPr/>
        </p:nvSpPr>
        <p:spPr bwMode="auto">
          <a:xfrm>
            <a:off x="6189001" y="2741702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71" name="Oval 34"/>
          <p:cNvSpPr>
            <a:spLocks noChangeArrowheads="1"/>
          </p:cNvSpPr>
          <p:nvPr/>
        </p:nvSpPr>
        <p:spPr bwMode="auto">
          <a:xfrm>
            <a:off x="6182145" y="2641037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Freeform 35"/>
          <p:cNvSpPr>
            <a:spLocks/>
          </p:cNvSpPr>
          <p:nvPr/>
        </p:nvSpPr>
        <p:spPr bwMode="auto">
          <a:xfrm>
            <a:off x="5254292" y="2313451"/>
            <a:ext cx="2285" cy="890624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Freeform 36"/>
          <p:cNvSpPr>
            <a:spLocks/>
          </p:cNvSpPr>
          <p:nvPr/>
        </p:nvSpPr>
        <p:spPr bwMode="auto">
          <a:xfrm>
            <a:off x="3670544" y="2323688"/>
            <a:ext cx="2285" cy="916217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Freeform 37"/>
          <p:cNvSpPr>
            <a:spLocks/>
          </p:cNvSpPr>
          <p:nvPr/>
        </p:nvSpPr>
        <p:spPr bwMode="auto">
          <a:xfrm>
            <a:off x="4047627" y="2298096"/>
            <a:ext cx="1151817" cy="1023706"/>
          </a:xfrm>
          <a:custGeom>
            <a:avLst/>
            <a:gdLst>
              <a:gd name="T0" fmla="*/ 0 w 378"/>
              <a:gd name="T1" fmla="*/ 142610238 h 174"/>
              <a:gd name="T2" fmla="*/ 8951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Freeform 38"/>
          <p:cNvSpPr>
            <a:spLocks/>
          </p:cNvSpPr>
          <p:nvPr/>
        </p:nvSpPr>
        <p:spPr bwMode="auto">
          <a:xfrm>
            <a:off x="5617663" y="2891845"/>
            <a:ext cx="836439" cy="460668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Freeform 39"/>
          <p:cNvSpPr>
            <a:spLocks/>
          </p:cNvSpPr>
          <p:nvPr/>
        </p:nvSpPr>
        <p:spPr bwMode="auto">
          <a:xfrm>
            <a:off x="4061339" y="3372987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Freeform 40"/>
          <p:cNvSpPr>
            <a:spLocks/>
          </p:cNvSpPr>
          <p:nvPr/>
        </p:nvSpPr>
        <p:spPr bwMode="auto">
          <a:xfrm>
            <a:off x="2710696" y="2820186"/>
            <a:ext cx="630757" cy="45043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Freeform 41"/>
          <p:cNvSpPr>
            <a:spLocks/>
          </p:cNvSpPr>
          <p:nvPr/>
        </p:nvSpPr>
        <p:spPr bwMode="auto">
          <a:xfrm>
            <a:off x="4047627" y="2195725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9" name="Freeform 42"/>
          <p:cNvSpPr>
            <a:spLocks/>
          </p:cNvSpPr>
          <p:nvPr/>
        </p:nvSpPr>
        <p:spPr bwMode="auto">
          <a:xfrm>
            <a:off x="5590239" y="2190607"/>
            <a:ext cx="904999" cy="45554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0" name="Freeform 43"/>
          <p:cNvSpPr>
            <a:spLocks/>
          </p:cNvSpPr>
          <p:nvPr/>
        </p:nvSpPr>
        <p:spPr bwMode="auto">
          <a:xfrm>
            <a:off x="2580431" y="1458657"/>
            <a:ext cx="2536740" cy="1100484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0882" name="Group 47"/>
          <p:cNvGrpSpPr>
            <a:grpSpLocks/>
          </p:cNvGrpSpPr>
          <p:nvPr/>
        </p:nvGrpSpPr>
        <p:grpSpPr bwMode="auto">
          <a:xfrm>
            <a:off x="5034899" y="3134122"/>
            <a:ext cx="447929" cy="426544"/>
            <a:chOff x="2958" y="2425"/>
            <a:chExt cx="199" cy="250"/>
          </a:xfrm>
        </p:grpSpPr>
        <p:sp>
          <p:nvSpPr>
            <p:cNvPr id="120905" name="Rectangle 48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Text Box 49"/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y</a:t>
              </a:r>
              <a:endParaRPr lang="en-US"/>
            </a:p>
          </p:txBody>
        </p:sp>
      </p:grpSp>
      <p:grpSp>
        <p:nvGrpSpPr>
          <p:cNvPr id="120883" name="Group 50"/>
          <p:cNvGrpSpPr>
            <a:grpSpLocks/>
          </p:cNvGrpSpPr>
          <p:nvPr/>
        </p:nvGrpSpPr>
        <p:grpSpPr bwMode="auto">
          <a:xfrm>
            <a:off x="3460291" y="3077818"/>
            <a:ext cx="484495" cy="491379"/>
            <a:chOff x="2951" y="2395"/>
            <a:chExt cx="213" cy="288"/>
          </a:xfrm>
        </p:grpSpPr>
        <p:sp>
          <p:nvSpPr>
            <p:cNvPr id="120903" name="Rectangle 51"/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4" name="Text Box 52"/>
            <p:cNvSpPr txBox="1">
              <a:spLocks noChangeArrowheads="1"/>
            </p:cNvSpPr>
            <p:nvPr/>
          </p:nvSpPr>
          <p:spPr bwMode="auto">
            <a:xfrm>
              <a:off x="2951" y="2395"/>
              <a:ext cx="2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/>
                <a:t>x</a:t>
              </a:r>
            </a:p>
          </p:txBody>
        </p:sp>
      </p:grpSp>
      <p:grpSp>
        <p:nvGrpSpPr>
          <p:cNvPr id="120884" name="Group 53"/>
          <p:cNvGrpSpPr>
            <a:grpSpLocks/>
          </p:cNvGrpSpPr>
          <p:nvPr/>
        </p:nvGrpSpPr>
        <p:grpSpPr bwMode="auto">
          <a:xfrm>
            <a:off x="4982336" y="1956861"/>
            <a:ext cx="530202" cy="426544"/>
            <a:chOff x="2941" y="2425"/>
            <a:chExt cx="235" cy="250"/>
          </a:xfrm>
        </p:grpSpPr>
        <p:sp>
          <p:nvSpPr>
            <p:cNvPr id="120901" name="Rectangle 54"/>
            <p:cNvSpPr>
              <a:spLocks noChangeArrowheads="1"/>
            </p:cNvSpPr>
            <p:nvPr/>
          </p:nvSpPr>
          <p:spPr bwMode="auto">
            <a:xfrm>
              <a:off x="2982" y="2490"/>
              <a:ext cx="146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2" name="Text Box 55"/>
            <p:cNvSpPr txBox="1">
              <a:spLocks noChangeArrowheads="1"/>
            </p:cNvSpPr>
            <p:nvPr/>
          </p:nvSpPr>
          <p:spPr bwMode="auto">
            <a:xfrm>
              <a:off x="2941" y="2425"/>
              <a:ext cx="23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w</a:t>
              </a:r>
              <a:endParaRPr lang="en-US"/>
            </a:p>
          </p:txBody>
        </p:sp>
      </p:grpSp>
      <p:grpSp>
        <p:nvGrpSpPr>
          <p:cNvPr id="120885" name="Group 56"/>
          <p:cNvGrpSpPr>
            <a:grpSpLocks/>
          </p:cNvGrpSpPr>
          <p:nvPr/>
        </p:nvGrpSpPr>
        <p:grpSpPr bwMode="auto">
          <a:xfrm>
            <a:off x="3458006" y="1956861"/>
            <a:ext cx="447929" cy="426544"/>
            <a:chOff x="2958" y="2425"/>
            <a:chExt cx="199" cy="250"/>
          </a:xfrm>
        </p:grpSpPr>
        <p:sp>
          <p:nvSpPr>
            <p:cNvPr id="120899" name="Rectangle 57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Text Box 58"/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v</a:t>
              </a:r>
              <a:endParaRPr lang="en-US"/>
            </a:p>
          </p:txBody>
        </p:sp>
      </p:grpSp>
      <p:grpSp>
        <p:nvGrpSpPr>
          <p:cNvPr id="120886" name="Group 59"/>
          <p:cNvGrpSpPr>
            <a:grpSpLocks/>
          </p:cNvGrpSpPr>
          <p:nvPr/>
        </p:nvGrpSpPr>
        <p:grpSpPr bwMode="auto">
          <a:xfrm>
            <a:off x="6323837" y="2499425"/>
            <a:ext cx="484495" cy="491379"/>
            <a:chOff x="2949" y="2395"/>
            <a:chExt cx="214" cy="288"/>
          </a:xfrm>
        </p:grpSpPr>
        <p:sp>
          <p:nvSpPr>
            <p:cNvPr id="120897" name="Rectangle 60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Text Box 61"/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/>
                <a:t>z</a:t>
              </a:r>
            </a:p>
          </p:txBody>
        </p:sp>
      </p:grpSp>
      <p:sp>
        <p:nvSpPr>
          <p:cNvPr id="120887" name="Text Box 62"/>
          <p:cNvSpPr txBox="1">
            <a:spLocks noChangeArrowheads="1"/>
          </p:cNvSpPr>
          <p:nvPr/>
        </p:nvSpPr>
        <p:spPr bwMode="auto">
          <a:xfrm>
            <a:off x="2822678" y="2178663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8" name="Text Box 63"/>
          <p:cNvSpPr txBox="1">
            <a:spLocks noChangeArrowheads="1"/>
          </p:cNvSpPr>
          <p:nvPr/>
        </p:nvSpPr>
        <p:spPr bwMode="auto">
          <a:xfrm>
            <a:off x="3617981" y="255231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9" name="Text Box 64"/>
          <p:cNvSpPr txBox="1">
            <a:spLocks noChangeArrowheads="1"/>
          </p:cNvSpPr>
          <p:nvPr/>
        </p:nvSpPr>
        <p:spPr bwMode="auto">
          <a:xfrm>
            <a:off x="2623853" y="2915732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0" name="Text Box 65"/>
          <p:cNvSpPr txBox="1">
            <a:spLocks noChangeArrowheads="1"/>
          </p:cNvSpPr>
          <p:nvPr/>
        </p:nvSpPr>
        <p:spPr bwMode="auto">
          <a:xfrm>
            <a:off x="4495556" y="2710990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1" name="Text Box 66"/>
          <p:cNvSpPr txBox="1">
            <a:spLocks noChangeArrowheads="1"/>
          </p:cNvSpPr>
          <p:nvPr/>
        </p:nvSpPr>
        <p:spPr bwMode="auto">
          <a:xfrm>
            <a:off x="4351579" y="331497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2" name="Text Box 67"/>
          <p:cNvSpPr txBox="1">
            <a:spLocks noChangeArrowheads="1"/>
          </p:cNvSpPr>
          <p:nvPr/>
        </p:nvSpPr>
        <p:spPr bwMode="auto">
          <a:xfrm>
            <a:off x="5174305" y="258302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3" name="Text Box 68"/>
          <p:cNvSpPr txBox="1">
            <a:spLocks noChangeArrowheads="1"/>
          </p:cNvSpPr>
          <p:nvPr/>
        </p:nvSpPr>
        <p:spPr bwMode="auto">
          <a:xfrm>
            <a:off x="5997032" y="3033458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94" name="Text Box 69"/>
          <p:cNvSpPr txBox="1">
            <a:spLocks noChangeArrowheads="1"/>
          </p:cNvSpPr>
          <p:nvPr/>
        </p:nvSpPr>
        <p:spPr bwMode="auto">
          <a:xfrm>
            <a:off x="5935327" y="2117241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120895" name="Text Box 70"/>
          <p:cNvSpPr txBox="1">
            <a:spLocks noChangeArrowheads="1"/>
          </p:cNvSpPr>
          <p:nvPr/>
        </p:nvSpPr>
        <p:spPr bwMode="auto">
          <a:xfrm>
            <a:off x="4255594" y="1861315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6" name="Text Box 71"/>
          <p:cNvSpPr txBox="1">
            <a:spLocks noChangeArrowheads="1"/>
          </p:cNvSpPr>
          <p:nvPr/>
        </p:nvSpPr>
        <p:spPr bwMode="auto">
          <a:xfrm>
            <a:off x="3453435" y="140576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0774" y="170272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cs typeface="+mj-cs"/>
              </a:rPr>
              <a:t>Traffic engineering: difficult</a:t>
            </a:r>
            <a:endParaRPr lang="en-US" dirty="0">
              <a:cs typeface="+mj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096464" y="2397247"/>
            <a:ext cx="978441" cy="597428"/>
            <a:chOff x="4034923" y="3926353"/>
            <a:chExt cx="978441" cy="597428"/>
          </a:xfrm>
        </p:grpSpPr>
        <p:pic>
          <p:nvPicPr>
            <p:cNvPr id="3" name="Picture 2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87" name="Text Box 46"/>
            <p:cNvSpPr txBox="1">
              <a:spLocks noChangeArrowheads="1"/>
            </p:cNvSpPr>
            <p:nvPr/>
          </p:nvSpPr>
          <p:spPr bwMode="auto">
            <a:xfrm>
              <a:off x="4339956" y="4136876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/>
                <a:t>u</a:t>
              </a:r>
              <a:endParaRPr lang="en-US" dirty="0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201386" y="1897890"/>
            <a:ext cx="978441" cy="597428"/>
            <a:chOff x="4034923" y="3926353"/>
            <a:chExt cx="978441" cy="597428"/>
          </a:xfrm>
        </p:grpSpPr>
        <p:pic>
          <p:nvPicPr>
            <p:cNvPr id="103" name="Picture 102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04" name="Text Box 46"/>
            <p:cNvSpPr txBox="1">
              <a:spLocks noChangeArrowheads="1"/>
            </p:cNvSpPr>
            <p:nvPr/>
          </p:nvSpPr>
          <p:spPr bwMode="auto">
            <a:xfrm>
              <a:off x="4333613" y="4136876"/>
              <a:ext cx="3257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v</a:t>
              </a:r>
              <a:endParaRPr lang="en-US" dirty="0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3228455" y="3027916"/>
            <a:ext cx="978441" cy="597428"/>
            <a:chOff x="4034923" y="3926353"/>
            <a:chExt cx="978441" cy="597428"/>
          </a:xfrm>
        </p:grpSpPr>
        <p:pic>
          <p:nvPicPr>
            <p:cNvPr id="106" name="Picture 105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07" name="Text Box 46"/>
            <p:cNvSpPr txBox="1">
              <a:spLocks noChangeArrowheads="1"/>
            </p:cNvSpPr>
            <p:nvPr/>
          </p:nvSpPr>
          <p:spPr bwMode="auto">
            <a:xfrm>
              <a:off x="4346437" y="4136876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x</a:t>
              </a:r>
              <a:endParaRPr lang="en-US" dirty="0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4759505" y="1885171"/>
            <a:ext cx="978441" cy="597428"/>
            <a:chOff x="4034923" y="3926353"/>
            <a:chExt cx="978441" cy="597428"/>
          </a:xfrm>
        </p:grpSpPr>
        <p:pic>
          <p:nvPicPr>
            <p:cNvPr id="109" name="Picture 108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0" name="Text Box 46"/>
            <p:cNvSpPr txBox="1">
              <a:spLocks noChangeArrowheads="1"/>
            </p:cNvSpPr>
            <p:nvPr/>
          </p:nvSpPr>
          <p:spPr bwMode="auto">
            <a:xfrm>
              <a:off x="4307965" y="4136876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w</a:t>
              </a:r>
              <a:endParaRPr lang="en-US" dirty="0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786573" y="3031908"/>
            <a:ext cx="978441" cy="597428"/>
            <a:chOff x="4034923" y="3926353"/>
            <a:chExt cx="978441" cy="597428"/>
          </a:xfrm>
        </p:grpSpPr>
        <p:pic>
          <p:nvPicPr>
            <p:cNvPr id="112" name="Picture 111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3" name="Text Box 46"/>
            <p:cNvSpPr txBox="1">
              <a:spLocks noChangeArrowheads="1"/>
            </p:cNvSpPr>
            <p:nvPr/>
          </p:nvSpPr>
          <p:spPr bwMode="auto">
            <a:xfrm>
              <a:off x="4340025" y="4136876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y</a:t>
              </a:r>
              <a:endParaRPr lang="en-US" dirty="0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6058604" y="2465712"/>
            <a:ext cx="978441" cy="597428"/>
            <a:chOff x="4034923" y="3926353"/>
            <a:chExt cx="978441" cy="597428"/>
          </a:xfrm>
        </p:grpSpPr>
        <p:pic>
          <p:nvPicPr>
            <p:cNvPr id="115" name="Picture 114" descr="router.png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6" name="Text Box 46"/>
            <p:cNvSpPr txBox="1">
              <a:spLocks noChangeArrowheads="1"/>
            </p:cNvSpPr>
            <p:nvPr/>
          </p:nvSpPr>
          <p:spPr bwMode="auto">
            <a:xfrm>
              <a:off x="4346437" y="4136876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z</a:t>
              </a:r>
              <a:endParaRPr lang="en-US" dirty="0"/>
            </a:p>
          </p:txBody>
        </p:sp>
      </p:grpSp>
      <p:grpSp>
        <p:nvGrpSpPr>
          <p:cNvPr id="121" name="Group 1507"/>
          <p:cNvGrpSpPr>
            <a:grpSpLocks/>
          </p:cNvGrpSpPr>
          <p:nvPr/>
        </p:nvGrpSpPr>
        <p:grpSpPr bwMode="auto">
          <a:xfrm>
            <a:off x="7391175" y="2426604"/>
            <a:ext cx="427480" cy="711995"/>
            <a:chOff x="4140" y="429"/>
            <a:chExt cx="1425" cy="2396"/>
          </a:xfrm>
        </p:grpSpPr>
        <p:sp>
          <p:nvSpPr>
            <p:cNvPr id="12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0" name="Straight Connector 9"/>
          <p:cNvCxnSpPr/>
          <p:nvPr/>
        </p:nvCxnSpPr>
        <p:spPr bwMode="auto">
          <a:xfrm>
            <a:off x="1682405" y="2744686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6895267" y="2779855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" name="TextBox 14"/>
          <p:cNvSpPr txBox="1"/>
          <p:nvPr/>
        </p:nvSpPr>
        <p:spPr>
          <a:xfrm>
            <a:off x="717422" y="4173425"/>
            <a:ext cx="794556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w wants to route blue and red traffic differently?</a:t>
            </a:r>
          </a:p>
          <a:p>
            <a:endParaRPr lang="en-US" sz="2400" dirty="0" smtClean="0"/>
          </a:p>
          <a:p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can’t do it (with destination based forwarding, and LS, DV routing)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7177246" y="0"/>
            <a:ext cx="19667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Networking 401</a:t>
            </a:r>
            <a:endParaRPr lang="en-US" sz="2000" dirty="0"/>
          </a:p>
        </p:txBody>
      </p:sp>
      <p:sp>
        <p:nvSpPr>
          <p:cNvPr id="2" name="Freeform 1"/>
          <p:cNvSpPr/>
          <p:nvPr/>
        </p:nvSpPr>
        <p:spPr>
          <a:xfrm>
            <a:off x="1781883" y="2123278"/>
            <a:ext cx="4644270" cy="644565"/>
          </a:xfrm>
          <a:custGeom>
            <a:avLst/>
            <a:gdLst>
              <a:gd name="connsiteX0" fmla="*/ 0 w 1876665"/>
              <a:gd name="connsiteY0" fmla="*/ 739356 h 739356"/>
              <a:gd name="connsiteX1" fmla="*/ 985723 w 1876665"/>
              <a:gd name="connsiteY1" fmla="*/ 720399 h 739356"/>
              <a:gd name="connsiteX2" fmla="*/ 1876665 w 1876665"/>
              <a:gd name="connsiteY2" fmla="*/ 0 h 739356"/>
              <a:gd name="connsiteX0" fmla="*/ 0 w 1876665"/>
              <a:gd name="connsiteY0" fmla="*/ 739356 h 739356"/>
              <a:gd name="connsiteX1" fmla="*/ 818495 w 1876665"/>
              <a:gd name="connsiteY1" fmla="*/ 720399 h 739356"/>
              <a:gd name="connsiteX2" fmla="*/ 1876665 w 1876665"/>
              <a:gd name="connsiteY2" fmla="*/ 0 h 739356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802341 w 1802341"/>
              <a:gd name="connsiteY2" fmla="*/ 0 h 630627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337821 w 1802341"/>
              <a:gd name="connsiteY2" fmla="*/ 260949 h 630627"/>
              <a:gd name="connsiteX3" fmla="*/ 1802341 w 1802341"/>
              <a:gd name="connsiteY3" fmla="*/ 0 h 630627"/>
              <a:gd name="connsiteX0" fmla="*/ 0 w 3381711"/>
              <a:gd name="connsiteY0" fmla="*/ 717610 h 717610"/>
              <a:gd name="connsiteX1" fmla="*/ 818495 w 3381711"/>
              <a:gd name="connsiteY1" fmla="*/ 698653 h 717610"/>
              <a:gd name="connsiteX2" fmla="*/ 1337821 w 3381711"/>
              <a:gd name="connsiteY2" fmla="*/ 347932 h 717610"/>
              <a:gd name="connsiteX3" fmla="*/ 3381711 w 3381711"/>
              <a:gd name="connsiteY3" fmla="*/ 0 h 717610"/>
              <a:gd name="connsiteX0" fmla="*/ 0 w 3381711"/>
              <a:gd name="connsiteY0" fmla="*/ 717611 h 717611"/>
              <a:gd name="connsiteX1" fmla="*/ 818495 w 3381711"/>
              <a:gd name="connsiteY1" fmla="*/ 698654 h 717611"/>
              <a:gd name="connsiteX2" fmla="*/ 1765180 w 3381711"/>
              <a:gd name="connsiteY2" fmla="*/ 0 h 717611"/>
              <a:gd name="connsiteX3" fmla="*/ 3381711 w 3381711"/>
              <a:gd name="connsiteY3" fmla="*/ 1 h 717611"/>
              <a:gd name="connsiteX0" fmla="*/ 0 w 3381711"/>
              <a:gd name="connsiteY0" fmla="*/ 739355 h 739355"/>
              <a:gd name="connsiteX1" fmla="*/ 818495 w 3381711"/>
              <a:gd name="connsiteY1" fmla="*/ 720398 h 739355"/>
              <a:gd name="connsiteX2" fmla="*/ 1765180 w 3381711"/>
              <a:gd name="connsiteY2" fmla="*/ 21744 h 739355"/>
              <a:gd name="connsiteX3" fmla="*/ 2935773 w 3381711"/>
              <a:gd name="connsiteY3" fmla="*/ 0 h 739355"/>
              <a:gd name="connsiteX4" fmla="*/ 3381711 w 3381711"/>
              <a:gd name="connsiteY4" fmla="*/ 21745 h 739355"/>
              <a:gd name="connsiteX0" fmla="*/ 0 w 4533723"/>
              <a:gd name="connsiteY0" fmla="*/ 739355 h 739355"/>
              <a:gd name="connsiteX1" fmla="*/ 818495 w 4533723"/>
              <a:gd name="connsiteY1" fmla="*/ 720398 h 739355"/>
              <a:gd name="connsiteX2" fmla="*/ 1765180 w 4533723"/>
              <a:gd name="connsiteY2" fmla="*/ 21744 h 739355"/>
              <a:gd name="connsiteX3" fmla="*/ 2935773 w 4533723"/>
              <a:gd name="connsiteY3" fmla="*/ 0 h 739355"/>
              <a:gd name="connsiteX4" fmla="*/ 4533723 w 4533723"/>
              <a:gd name="connsiteY4" fmla="*/ 674118 h 739355"/>
              <a:gd name="connsiteX0" fmla="*/ 0 w 4533723"/>
              <a:gd name="connsiteY0" fmla="*/ 717611 h 717611"/>
              <a:gd name="connsiteX1" fmla="*/ 818495 w 4533723"/>
              <a:gd name="connsiteY1" fmla="*/ 698654 h 717611"/>
              <a:gd name="connsiteX2" fmla="*/ 1765180 w 4533723"/>
              <a:gd name="connsiteY2" fmla="*/ 0 h 717611"/>
              <a:gd name="connsiteX3" fmla="*/ 3325971 w 4533723"/>
              <a:gd name="connsiteY3" fmla="*/ 1 h 717611"/>
              <a:gd name="connsiteX4" fmla="*/ 4533723 w 4533723"/>
              <a:gd name="connsiteY4" fmla="*/ 652374 h 717611"/>
              <a:gd name="connsiteX0" fmla="*/ 0 w 4533723"/>
              <a:gd name="connsiteY0" fmla="*/ 717610 h 717610"/>
              <a:gd name="connsiteX1" fmla="*/ 818495 w 4533723"/>
              <a:gd name="connsiteY1" fmla="*/ 698653 h 717610"/>
              <a:gd name="connsiteX2" fmla="*/ 1858085 w 4533723"/>
              <a:gd name="connsiteY2" fmla="*/ 21745 h 717610"/>
              <a:gd name="connsiteX3" fmla="*/ 3325971 w 4533723"/>
              <a:gd name="connsiteY3" fmla="*/ 0 h 717610"/>
              <a:gd name="connsiteX4" fmla="*/ 4533723 w 4533723"/>
              <a:gd name="connsiteY4" fmla="*/ 652373 h 717610"/>
              <a:gd name="connsiteX0" fmla="*/ 0 w 4533723"/>
              <a:gd name="connsiteY0" fmla="*/ 739356 h 739356"/>
              <a:gd name="connsiteX1" fmla="*/ 818495 w 4533723"/>
              <a:gd name="connsiteY1" fmla="*/ 720399 h 739356"/>
              <a:gd name="connsiteX2" fmla="*/ 1802342 w 4533723"/>
              <a:gd name="connsiteY2" fmla="*/ 0 h 739356"/>
              <a:gd name="connsiteX3" fmla="*/ 3325971 w 4533723"/>
              <a:gd name="connsiteY3" fmla="*/ 21746 h 739356"/>
              <a:gd name="connsiteX4" fmla="*/ 4533723 w 4533723"/>
              <a:gd name="connsiteY4" fmla="*/ 674119 h 739356"/>
              <a:gd name="connsiteX0" fmla="*/ 0 w 4552304"/>
              <a:gd name="connsiteY0" fmla="*/ 652373 h 720399"/>
              <a:gd name="connsiteX1" fmla="*/ 837076 w 4552304"/>
              <a:gd name="connsiteY1" fmla="*/ 720399 h 720399"/>
              <a:gd name="connsiteX2" fmla="*/ 1820923 w 4552304"/>
              <a:gd name="connsiteY2" fmla="*/ 0 h 720399"/>
              <a:gd name="connsiteX3" fmla="*/ 3344552 w 4552304"/>
              <a:gd name="connsiteY3" fmla="*/ 21746 h 720399"/>
              <a:gd name="connsiteX4" fmla="*/ 4552304 w 4552304"/>
              <a:gd name="connsiteY4" fmla="*/ 674119 h 720399"/>
              <a:gd name="connsiteX0" fmla="*/ 0 w 4552304"/>
              <a:gd name="connsiteY0" fmla="*/ 739355 h 739355"/>
              <a:gd name="connsiteX1" fmla="*/ 837076 w 4552304"/>
              <a:gd name="connsiteY1" fmla="*/ 720399 h 739355"/>
              <a:gd name="connsiteX2" fmla="*/ 1820923 w 4552304"/>
              <a:gd name="connsiteY2" fmla="*/ 0 h 739355"/>
              <a:gd name="connsiteX3" fmla="*/ 3344552 w 4552304"/>
              <a:gd name="connsiteY3" fmla="*/ 21746 h 739355"/>
              <a:gd name="connsiteX4" fmla="*/ 4552304 w 4552304"/>
              <a:gd name="connsiteY4" fmla="*/ 674119 h 739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304" h="739355">
                <a:moveTo>
                  <a:pt x="0" y="739355"/>
                </a:moveTo>
                <a:lnTo>
                  <a:pt x="837076" y="720399"/>
                </a:lnTo>
                <a:lnTo>
                  <a:pt x="1820923" y="0"/>
                </a:lnTo>
                <a:lnTo>
                  <a:pt x="3344552" y="21746"/>
                </a:lnTo>
                <a:lnTo>
                  <a:pt x="4552304" y="674119"/>
                </a:lnTo>
              </a:path>
            </a:pathLst>
          </a:custGeom>
          <a:ln w="76200" cmpd="sng">
            <a:solidFill>
              <a:srgbClr val="CC0000"/>
            </a:solidFill>
            <a:tailEnd type="triangle"/>
          </a:ln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 flipV="1">
            <a:off x="3810198" y="2367837"/>
            <a:ext cx="2747318" cy="1595090"/>
          </a:xfrm>
          <a:custGeom>
            <a:avLst/>
            <a:gdLst>
              <a:gd name="connsiteX0" fmla="*/ 0 w 1876665"/>
              <a:gd name="connsiteY0" fmla="*/ 739356 h 739356"/>
              <a:gd name="connsiteX1" fmla="*/ 985723 w 1876665"/>
              <a:gd name="connsiteY1" fmla="*/ 720399 h 739356"/>
              <a:gd name="connsiteX2" fmla="*/ 1876665 w 1876665"/>
              <a:gd name="connsiteY2" fmla="*/ 0 h 739356"/>
              <a:gd name="connsiteX0" fmla="*/ 0 w 1876665"/>
              <a:gd name="connsiteY0" fmla="*/ 739356 h 739356"/>
              <a:gd name="connsiteX1" fmla="*/ 818495 w 1876665"/>
              <a:gd name="connsiteY1" fmla="*/ 720399 h 739356"/>
              <a:gd name="connsiteX2" fmla="*/ 1876665 w 1876665"/>
              <a:gd name="connsiteY2" fmla="*/ 0 h 739356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802341 w 1802341"/>
              <a:gd name="connsiteY2" fmla="*/ 0 h 630627"/>
              <a:gd name="connsiteX0" fmla="*/ 0 w 1707398"/>
              <a:gd name="connsiteY0" fmla="*/ 754084 h 754084"/>
              <a:gd name="connsiteX1" fmla="*/ 818495 w 1707398"/>
              <a:gd name="connsiteY1" fmla="*/ 735127 h 754084"/>
              <a:gd name="connsiteX2" fmla="*/ 1707398 w 1707398"/>
              <a:gd name="connsiteY2" fmla="*/ 0 h 754084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707398 w 1707398"/>
              <a:gd name="connsiteY3" fmla="*/ 0 h 754932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039794 w 1707398"/>
              <a:gd name="connsiteY3" fmla="*/ 537472 h 754932"/>
              <a:gd name="connsiteX4" fmla="*/ 1707398 w 1707398"/>
              <a:gd name="connsiteY4" fmla="*/ 0 h 754932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039794 w 1707398"/>
              <a:gd name="connsiteY3" fmla="*/ 537472 h 754932"/>
              <a:gd name="connsiteX4" fmla="*/ 1448573 w 1707398"/>
              <a:gd name="connsiteY4" fmla="*/ 233032 h 754932"/>
              <a:gd name="connsiteX5" fmla="*/ 1707398 w 1707398"/>
              <a:gd name="connsiteY5" fmla="*/ 0 h 754932"/>
              <a:gd name="connsiteX0" fmla="*/ 0 w 1707398"/>
              <a:gd name="connsiteY0" fmla="*/ 754084 h 1233339"/>
              <a:gd name="connsiteX1" fmla="*/ 17848 w 1707398"/>
              <a:gd name="connsiteY1" fmla="*/ 1233339 h 1233339"/>
              <a:gd name="connsiteX2" fmla="*/ 818495 w 1707398"/>
              <a:gd name="connsiteY2" fmla="*/ 735127 h 1233339"/>
              <a:gd name="connsiteX3" fmla="*/ 1039794 w 1707398"/>
              <a:gd name="connsiteY3" fmla="*/ 537472 h 1233339"/>
              <a:gd name="connsiteX4" fmla="*/ 1448573 w 1707398"/>
              <a:gd name="connsiteY4" fmla="*/ 233032 h 1233339"/>
              <a:gd name="connsiteX5" fmla="*/ 1707398 w 1707398"/>
              <a:gd name="connsiteY5" fmla="*/ 0 h 1233339"/>
              <a:gd name="connsiteX0" fmla="*/ 0 w 1707398"/>
              <a:gd name="connsiteY0" fmla="*/ 754084 h 2518282"/>
              <a:gd name="connsiteX1" fmla="*/ 17848 w 1707398"/>
              <a:gd name="connsiteY1" fmla="*/ 1233339 h 2518282"/>
              <a:gd name="connsiteX2" fmla="*/ 1487404 w 1707398"/>
              <a:gd name="connsiteY2" fmla="*/ 2518282 h 2518282"/>
              <a:gd name="connsiteX3" fmla="*/ 1039794 w 1707398"/>
              <a:gd name="connsiteY3" fmla="*/ 537472 h 2518282"/>
              <a:gd name="connsiteX4" fmla="*/ 1448573 w 1707398"/>
              <a:gd name="connsiteY4" fmla="*/ 233032 h 2518282"/>
              <a:gd name="connsiteX5" fmla="*/ 1707398 w 1707398"/>
              <a:gd name="connsiteY5" fmla="*/ 0 h 2518282"/>
              <a:gd name="connsiteX0" fmla="*/ 0 w 1707398"/>
              <a:gd name="connsiteY0" fmla="*/ 754084 h 2518282"/>
              <a:gd name="connsiteX1" fmla="*/ 17848 w 1707398"/>
              <a:gd name="connsiteY1" fmla="*/ 1233339 h 2518282"/>
              <a:gd name="connsiteX2" fmla="*/ 1487404 w 1707398"/>
              <a:gd name="connsiteY2" fmla="*/ 2518282 h 2518282"/>
              <a:gd name="connsiteX3" fmla="*/ 1429991 w 1707398"/>
              <a:gd name="connsiteY3" fmla="*/ 1255084 h 2518282"/>
              <a:gd name="connsiteX4" fmla="*/ 1448573 w 1707398"/>
              <a:gd name="connsiteY4" fmla="*/ 233032 h 2518282"/>
              <a:gd name="connsiteX5" fmla="*/ 1707398 w 1707398"/>
              <a:gd name="connsiteY5" fmla="*/ 0 h 2518282"/>
              <a:gd name="connsiteX0" fmla="*/ 0 w 2766506"/>
              <a:gd name="connsiteY0" fmla="*/ 521052 h 2285250"/>
              <a:gd name="connsiteX1" fmla="*/ 17848 w 2766506"/>
              <a:gd name="connsiteY1" fmla="*/ 1000307 h 2285250"/>
              <a:gd name="connsiteX2" fmla="*/ 1487404 w 2766506"/>
              <a:gd name="connsiteY2" fmla="*/ 2285250 h 2285250"/>
              <a:gd name="connsiteX3" fmla="*/ 1429991 w 2766506"/>
              <a:gd name="connsiteY3" fmla="*/ 1022052 h 2285250"/>
              <a:gd name="connsiteX4" fmla="*/ 1448573 w 2766506"/>
              <a:gd name="connsiteY4" fmla="*/ 0 h 2285250"/>
              <a:gd name="connsiteX5" fmla="*/ 2766506 w 2766506"/>
              <a:gd name="connsiteY5" fmla="*/ 1680598 h 2285250"/>
              <a:gd name="connsiteX0" fmla="*/ 0 w 2766506"/>
              <a:gd name="connsiteY0" fmla="*/ 0 h 1764198"/>
              <a:gd name="connsiteX1" fmla="*/ 17848 w 2766506"/>
              <a:gd name="connsiteY1" fmla="*/ 479255 h 1764198"/>
              <a:gd name="connsiteX2" fmla="*/ 1487404 w 2766506"/>
              <a:gd name="connsiteY2" fmla="*/ 1764198 h 1764198"/>
              <a:gd name="connsiteX3" fmla="*/ 1429991 w 2766506"/>
              <a:gd name="connsiteY3" fmla="*/ 501000 h 1764198"/>
              <a:gd name="connsiteX4" fmla="*/ 2766506 w 2766506"/>
              <a:gd name="connsiteY4" fmla="*/ 1159546 h 1764198"/>
              <a:gd name="connsiteX0" fmla="*/ 0 w 2766506"/>
              <a:gd name="connsiteY0" fmla="*/ 0 h 1764198"/>
              <a:gd name="connsiteX1" fmla="*/ 73590 w 2766506"/>
              <a:gd name="connsiteY1" fmla="*/ 348780 h 1764198"/>
              <a:gd name="connsiteX2" fmla="*/ 1487404 w 2766506"/>
              <a:gd name="connsiteY2" fmla="*/ 1764198 h 1764198"/>
              <a:gd name="connsiteX3" fmla="*/ 1429991 w 2766506"/>
              <a:gd name="connsiteY3" fmla="*/ 501000 h 1764198"/>
              <a:gd name="connsiteX4" fmla="*/ 2766506 w 2766506"/>
              <a:gd name="connsiteY4" fmla="*/ 1159546 h 1764198"/>
              <a:gd name="connsiteX0" fmla="*/ 56475 w 2692916"/>
              <a:gd name="connsiteY0" fmla="*/ 0 h 2090384"/>
              <a:gd name="connsiteX1" fmla="*/ 0 w 2692916"/>
              <a:gd name="connsiteY1" fmla="*/ 674966 h 2090384"/>
              <a:gd name="connsiteX2" fmla="*/ 1413814 w 2692916"/>
              <a:gd name="connsiteY2" fmla="*/ 2090384 h 2090384"/>
              <a:gd name="connsiteX3" fmla="*/ 1356401 w 2692916"/>
              <a:gd name="connsiteY3" fmla="*/ 827186 h 2090384"/>
              <a:gd name="connsiteX4" fmla="*/ 2692916 w 2692916"/>
              <a:gd name="connsiteY4" fmla="*/ 1485732 h 2090384"/>
              <a:gd name="connsiteX0" fmla="*/ 19314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356401 w 2692916"/>
              <a:gd name="connsiteY3" fmla="*/ 740203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356401 w 2692916"/>
              <a:gd name="connsiteY3" fmla="*/ 740203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07793 w 2692916"/>
              <a:gd name="connsiteY3" fmla="*/ 746884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47764 w 2692916"/>
              <a:gd name="connsiteY3" fmla="*/ 593196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13503 w 2692916"/>
              <a:gd name="connsiteY3" fmla="*/ 593196 h 2003401"/>
              <a:gd name="connsiteX4" fmla="*/ 2692916 w 2692916"/>
              <a:gd name="connsiteY4" fmla="*/ 1398749 h 2003401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413503 w 2692916"/>
              <a:gd name="connsiteY3" fmla="*/ 593196 h 1829665"/>
              <a:gd name="connsiteX4" fmla="*/ 2692916 w 2692916"/>
              <a:gd name="connsiteY4" fmla="*/ 1398749 h 1829665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390663 w 2692916"/>
              <a:gd name="connsiteY3" fmla="*/ 599877 h 1829665"/>
              <a:gd name="connsiteX4" fmla="*/ 2692916 w 2692916"/>
              <a:gd name="connsiteY4" fmla="*/ 1398749 h 1829665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407793 w 2692916"/>
              <a:gd name="connsiteY3" fmla="*/ 599877 h 1829665"/>
              <a:gd name="connsiteX4" fmla="*/ 2692916 w 2692916"/>
              <a:gd name="connsiteY4" fmla="*/ 1398749 h 182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2916" h="1829665">
                <a:moveTo>
                  <a:pt x="2183" y="0"/>
                </a:moveTo>
                <a:cubicBezTo>
                  <a:pt x="1455" y="195994"/>
                  <a:pt x="728" y="391989"/>
                  <a:pt x="0" y="587983"/>
                </a:cubicBezTo>
                <a:lnTo>
                  <a:pt x="1408104" y="1829665"/>
                </a:lnTo>
                <a:cubicBezTo>
                  <a:pt x="1408000" y="1359597"/>
                  <a:pt x="1407897" y="1069945"/>
                  <a:pt x="1407793" y="599877"/>
                </a:cubicBezTo>
                <a:lnTo>
                  <a:pt x="2692916" y="1398749"/>
                </a:lnTo>
              </a:path>
            </a:pathLst>
          </a:custGeom>
          <a:ln w="76200" cmpd="sng">
            <a:solidFill>
              <a:schemeClr val="accent2"/>
            </a:solidFill>
            <a:tailEnd type="triangle"/>
          </a:ln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65</a:t>
            </a:fld>
            <a:endParaRPr lang="en-US" sz="1200" dirty="0">
              <a:latin typeface="Tahoma" charset="0"/>
            </a:endParaRPr>
          </a:p>
        </p:txBody>
      </p:sp>
      <p:sp>
        <p:nvSpPr>
          <p:cNvPr id="156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4139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921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Software defined networking (SDN)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1453484" y="1872855"/>
            <a:ext cx="7050773" cy="4668701"/>
            <a:chOff x="1453484" y="1555350"/>
            <a:chExt cx="7050773" cy="4668701"/>
          </a:xfrm>
        </p:grpSpPr>
        <p:grpSp>
          <p:nvGrpSpPr>
            <p:cNvPr id="25" name="Group 24"/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388" name="Rectangle 387"/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bg1"/>
                  </a:gs>
                </a:gsLst>
                <a:lin ang="1080000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48316" name="Group 950"/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48350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1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52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3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4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55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8380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81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56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57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378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9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58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59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60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376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7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61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362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374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5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63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4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5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6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7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8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9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0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1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8372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3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317" name="Group 950"/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48318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9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20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1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2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3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8348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9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4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5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346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7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6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27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8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344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5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9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330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342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3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31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2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3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4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5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6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7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8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9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8340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1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129" name="Freeform 2"/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48" name="Straight Connector 147"/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/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/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261" name="Group 48260"/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48156" name="TextBox 399"/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63"/>
                  </a:lnSpc>
                </a:pPr>
                <a:r>
                  <a:rPr lang="en-US" sz="1400"/>
                  <a:t>data</a:t>
                </a:r>
              </a:p>
              <a:p>
                <a:pPr algn="ctr">
                  <a:lnSpc>
                    <a:spcPts val="1463"/>
                  </a:lnSpc>
                </a:pPr>
                <a:r>
                  <a:rPr lang="en-US" sz="1400"/>
                  <a:t>plane</a:t>
                </a:r>
              </a:p>
            </p:txBody>
          </p:sp>
          <p:sp>
            <p:nvSpPr>
              <p:cNvPr id="48157" name="TextBox 400"/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63"/>
                  </a:lnSpc>
                </a:pPr>
                <a:r>
                  <a:rPr lang="en-US" sz="1400"/>
                  <a:t>control</a:t>
                </a:r>
              </a:p>
              <a:p>
                <a:pPr algn="ctr">
                  <a:lnSpc>
                    <a:spcPts val="1463"/>
                  </a:lnSpc>
                </a:pPr>
                <a:r>
                  <a:rPr lang="en-US" sz="1400"/>
                  <a:t>plane</a:t>
                </a:r>
              </a:p>
            </p:txBody>
          </p:sp>
          <p:cxnSp>
            <p:nvCxnSpPr>
              <p:cNvPr id="302" name="Straight Connector 301"/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ln w="25400">
                <a:solidFill>
                  <a:schemeClr val="tx1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/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48311" name="Group 401"/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403" name="Rectangle 402"/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5" name="Straight Connector 404"/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>
                  <a:stCxn id="403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2" name="Group 406"/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408" name="Rectangle 407"/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09" name="Straight Connector 408"/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" name="Straight Connector 410"/>
                <p:cNvCxnSpPr>
                  <a:stCxn id="408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3" name="Group 411"/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413" name="Rectangle 412"/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4" name="Straight Connector 413"/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>
                  <a:stCxn id="413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4" name="Group 416"/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418" name="Rectangle 417"/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0" name="Straight Connector 419"/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>
                  <a:stCxn id="418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5" name="Group 421"/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423" name="Rectangle 422"/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24" name="Straight Connector 423"/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6" name="Straight Connector 425"/>
                <p:cNvCxnSpPr>
                  <a:stCxn id="423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60" name="Group 48259"/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268" name="Freeform 267"/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5" name="Freeform 274"/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496" name="Rectangle 495"/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285" name="Group 498"/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515" name="Oval 514"/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6" name="Rectangle 515"/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7" name="Oval 516"/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chemeClr val="accent2">
                      <a:lumMod val="60000"/>
                      <a:lumOff val="40000"/>
                      <a:alpha val="7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18" name="Straight Connector 517"/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9" name="Straight Connector 518"/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0" name="Rectangle 499"/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60000"/>
                        <a:lumOff val="40000"/>
                        <a:alpha val="62000"/>
                      </a:schemeClr>
                    </a:gs>
                    <a:gs pos="54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2" name="Straight Connector 501"/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/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90" name="Group 504"/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06" name="Oval 505"/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20000"/>
                          <a:lumOff val="80000"/>
                        </a:schemeClr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07" name="Rectangle 506"/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08" name="Oval 507"/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09" name="Freeform 508"/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0" name="Freeform 509"/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1" name="Freeform 510"/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2" name="Freeform 511"/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13" name="Straight Connector 512"/>
                  <p:cNvCxnSpPr>
                    <a:endCxn id="508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Straight Connector 513"/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0" name="Group 29"/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49" name="Rectangle 548"/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0" name="Straight Connector 549"/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71" name="Group 552"/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2" name="Oval 561"/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63" name="Rectangle 562"/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64" name="Oval 563"/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65" name="Straight Connector 564"/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/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54" name="Rectangle 553"/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7" name="Straight Connector 556"/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57" name="Group 538"/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40" name="Oval 539"/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41" name="Rectangle 540"/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2" name="Oval 541"/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43" name="Freeform 542"/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4" name="Freeform 543"/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5" name="Freeform 544"/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6" name="Freeform 545"/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47" name="Straight Connector 546"/>
                  <p:cNvCxnSpPr>
                    <a:endCxn id="542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Straight Connector 547"/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1" name="Group 30"/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79" name="Rectangle 578"/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80" name="Straight Connector 579"/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43" name="Group 580"/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9" name="Oval 588"/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0" name="Rectangle 589"/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1" name="Oval 590"/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92" name="Straight Connector 591"/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3" name="Straight Connector 592"/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82" name="Rectangle 581"/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84" name="Straight Connector 583"/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29" name="Group 568"/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0" name="Oval 569"/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71" name="Rectangle 570"/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2" name="Oval 571"/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73" name="Freeform 572"/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4" name="Freeform 573"/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5" name="Freeform 574"/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6" name="Freeform 575"/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77" name="Straight Connector 576"/>
                  <p:cNvCxnSpPr>
                    <a:endCxn id="572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8" name="Straight Connector 577"/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8258" name="Group 48257"/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606" name="Rectangle 605"/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7" name="Straight Connector 606"/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15" name="Group 607"/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616" name="Oval 615"/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17" name="Rectangle 616"/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18" name="Oval 617"/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19" name="Straight Connector 618"/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0" name="Straight Connector 619"/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09" name="Rectangle 608"/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1" name="Straight Connector 610"/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01" name="Group 595"/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97" name="Oval 596"/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98" name="Rectangle 597"/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9" name="Oval 598"/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00" name="Freeform 599"/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1" name="Freeform 600"/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2" name="Freeform 601"/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3" name="Freeform 602"/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04" name="Straight Connector 603"/>
                  <p:cNvCxnSpPr>
                    <a:endCxn id="599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Straight Connector 604"/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8259" name="Group 48258"/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633" name="Rectangle 632"/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4" name="Straight Connector 633"/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187" name="Group 634"/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643" name="Oval 642"/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44" name="Rectangle 643"/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45" name="Oval 644"/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46" name="Straight Connector 645"/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7" name="Straight Connector 646"/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36" name="Rectangle 635"/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8" name="Straight Connector 637"/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173" name="Group 622"/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624" name="Oval 623"/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25" name="Rectangle 624"/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6" name="Oval 625"/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27" name="Freeform 626"/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8" name="Freeform 627"/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9" name="Freeform 628"/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30" name="Freeform 629"/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31" name="Straight Connector 630"/>
                  <p:cNvCxnSpPr>
                    <a:endCxn id="626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2" name="Straight Connector 631"/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8" name="Group 27"/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391" name="Freeform 390"/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392" name="Freeform 391"/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393" name="Straight Arrow Connector 392"/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Arrow Connector 393"/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Straight Arrow Connector 394"/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2" name="Group 347"/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363" name="Oval 36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4" name="Rectangle 36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6" name="Freeform 36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7" name="Freeform 36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Freeform 36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0" name="Straight Connector 369"/>
              <p:cNvCxnSpPr>
                <a:endCxn id="36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2" name="Group 347"/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373" name="Oval 37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74" name="Rectangle 37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5" name="Oval 37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76" name="Freeform 37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7" name="Freeform 37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80" name="Straight Connector 379"/>
              <p:cNvCxnSpPr>
                <a:endCxn id="3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2" name="Group 347"/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383" name="Oval 3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5" name="Oval 3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86" name="Freeform 3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7" name="Freeform 3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99" name="Straight Connector 398"/>
              <p:cNvCxnSpPr>
                <a:endCxn id="3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1" name="Group 347"/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02" name="Oval 40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07" name="Rectangle 406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2" name="Oval 4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17" name="Freeform 416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" name="Freeform 421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8" name="Freeform 42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9" name="Straight Connector 428"/>
              <p:cNvCxnSpPr>
                <a:endCxn id="4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0" name="Straight Connector 42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1" name="Group 347"/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32" name="Oval 43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33" name="Rectangle 43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4" name="Oval 43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35" name="Freeform 43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7" name="Freeform 43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8" name="Freeform 43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39" name="Straight Connector 438"/>
              <p:cNvCxnSpPr>
                <a:endCxn id="43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0" name="Straight Connector 43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/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342" name="Oval 341"/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9" name="Oval 388"/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08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800" dirty="0">
                      <a:solidFill>
                        <a:schemeClr val="bg1"/>
                      </a:solidFill>
                    </a:rPr>
                    <a:t>Remote Controller</a:t>
                  </a:r>
                </a:p>
              </p:txBody>
            </p:sp>
          </p:grpSp>
          <p:grpSp>
            <p:nvGrpSpPr>
              <p:cNvPr id="442" name="Group 441"/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3" name="Oval 442"/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4" name="Oval 443"/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5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8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7" name="Oval 446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8" name="Oval 447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49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51" name="Group 450"/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54" name="Oval 453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55" name="Oval 454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53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56" name="Group 455"/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57" name="Group 456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59" name="Oval 458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58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62" name="Group 461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64" name="Oval 463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5" name="Oval 464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63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48273" name="Group 554"/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558" name="Rectangle 557"/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9" name="Straight Connector 558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Straight Connector 559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1" name="Straight Connector 560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0" name="Straight Connector 339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1" name="Straight Connector 340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57" name="Group 554"/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358" name="Rectangle 357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Straight Connector 337"/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/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43" name="Group 554"/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45" name="Straight Connector 344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7" name="Straight Connector 346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8" name="Straight Connector 347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Straight Connector 348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50" name="Group 554"/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52" name="Straight Connector 351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4" name="Straight Connector 353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6" name="Straight Connector 355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1" name="Group 554"/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446" name="Rectangle 445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8" name="Straight Connector 467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9" name="Straight Connector 468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0" name="Straight Connector 469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1" name="Straight Connector 470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8" name="Group 7"/>
          <p:cNvGrpSpPr/>
          <p:nvPr/>
        </p:nvGrpSpPr>
        <p:grpSpPr>
          <a:xfrm>
            <a:off x="148169" y="4974167"/>
            <a:ext cx="2561167" cy="1458683"/>
            <a:chOff x="148169" y="4974167"/>
            <a:chExt cx="2561167" cy="1458683"/>
          </a:xfrm>
        </p:grpSpPr>
        <p:sp>
          <p:nvSpPr>
            <p:cNvPr id="4" name="TextBox 3"/>
            <p:cNvSpPr txBox="1"/>
            <p:nvPr/>
          </p:nvSpPr>
          <p:spPr>
            <a:xfrm>
              <a:off x="148169" y="5588003"/>
              <a:ext cx="2561167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indent="-233363">
                <a:lnSpc>
                  <a:spcPct val="90000"/>
                </a:lnSpc>
              </a:pPr>
              <a:r>
                <a:rPr lang="en-US" b="1" i="1" dirty="0" smtClean="0">
                  <a:solidFill>
                    <a:srgbClr val="000090"/>
                  </a:solidFill>
                </a:rPr>
                <a:t>1: </a:t>
              </a:r>
              <a:r>
                <a:rPr lang="en-US" i="1" dirty="0" smtClean="0"/>
                <a:t>generalized“ flow-based” forwarding (e.g., OpenFlow)</a:t>
              </a:r>
              <a:endParaRPr lang="en-US" i="1" dirty="0"/>
            </a:p>
          </p:txBody>
        </p:sp>
        <p:cxnSp>
          <p:nvCxnSpPr>
            <p:cNvPr id="6" name="Straight Connector 5"/>
            <p:cNvCxnSpPr>
              <a:stCxn id="4" idx="0"/>
            </p:cNvCxnSpPr>
            <p:nvPr/>
          </p:nvCxnSpPr>
          <p:spPr bwMode="auto">
            <a:xfrm flipV="1">
              <a:off x="1428753" y="4974167"/>
              <a:ext cx="730247" cy="61383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72" name="Group 471"/>
          <p:cNvGrpSpPr/>
          <p:nvPr/>
        </p:nvGrpSpPr>
        <p:grpSpPr>
          <a:xfrm>
            <a:off x="7590196" y="3506318"/>
            <a:ext cx="1667931" cy="1399445"/>
            <a:chOff x="69488" y="5026085"/>
            <a:chExt cx="2561167" cy="1399445"/>
          </a:xfrm>
        </p:grpSpPr>
        <p:sp>
          <p:nvSpPr>
            <p:cNvPr id="473" name="TextBox 472"/>
            <p:cNvSpPr txBox="1"/>
            <p:nvPr/>
          </p:nvSpPr>
          <p:spPr>
            <a:xfrm>
              <a:off x="69488" y="5580683"/>
              <a:ext cx="2561167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indent="-233363">
                <a:lnSpc>
                  <a:spcPct val="90000"/>
                </a:lnSpc>
              </a:pPr>
              <a:r>
                <a:rPr lang="en-US" b="1" i="1" dirty="0" smtClean="0">
                  <a:solidFill>
                    <a:srgbClr val="000090"/>
                  </a:solidFill>
                </a:rPr>
                <a:t>2. </a:t>
              </a:r>
              <a:r>
                <a:rPr lang="en-US" i="1" dirty="0" smtClean="0"/>
                <a:t>control, data plane separation</a:t>
              </a:r>
              <a:endParaRPr lang="en-US" i="1" dirty="0"/>
            </a:p>
          </p:txBody>
        </p:sp>
        <p:cxnSp>
          <p:nvCxnSpPr>
            <p:cNvPr id="474" name="Straight Connector 473"/>
            <p:cNvCxnSpPr>
              <a:stCxn id="473" idx="0"/>
            </p:cNvCxnSpPr>
            <p:nvPr/>
          </p:nvCxnSpPr>
          <p:spPr bwMode="auto">
            <a:xfrm flipV="1">
              <a:off x="1350072" y="5026085"/>
              <a:ext cx="1703" cy="554598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76" name="TextBox 475"/>
          <p:cNvSpPr txBox="1"/>
          <p:nvPr/>
        </p:nvSpPr>
        <p:spPr>
          <a:xfrm>
            <a:off x="7057798" y="1089172"/>
            <a:ext cx="2086202" cy="10941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>
              <a:lnSpc>
                <a:spcPct val="90000"/>
              </a:lnSpc>
            </a:pPr>
            <a:r>
              <a:rPr lang="en-US" b="1" i="1" dirty="0">
                <a:solidFill>
                  <a:srgbClr val="000090"/>
                </a:solidFill>
              </a:rPr>
              <a:t>3</a:t>
            </a:r>
            <a:r>
              <a:rPr lang="en-US" b="1" i="1" dirty="0" smtClean="0">
                <a:solidFill>
                  <a:srgbClr val="000090"/>
                </a:solidFill>
              </a:rPr>
              <a:t>. </a:t>
            </a:r>
            <a:r>
              <a:rPr lang="en-US" i="1" dirty="0" smtClean="0"/>
              <a:t>control plane functions external to data-plane switches</a:t>
            </a:r>
            <a:endParaRPr lang="en-US" i="1" dirty="0"/>
          </a:p>
        </p:txBody>
      </p:sp>
      <p:cxnSp>
        <p:nvCxnSpPr>
          <p:cNvPr id="477" name="Straight Connector 476"/>
          <p:cNvCxnSpPr/>
          <p:nvPr/>
        </p:nvCxnSpPr>
        <p:spPr bwMode="auto">
          <a:xfrm flipV="1">
            <a:off x="6672036" y="1468338"/>
            <a:ext cx="618473" cy="64530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" name="Oval 14"/>
          <p:cNvSpPr/>
          <p:nvPr/>
        </p:nvSpPr>
        <p:spPr bwMode="auto">
          <a:xfrm>
            <a:off x="2015762" y="1310125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8" name="Oval 477"/>
          <p:cNvSpPr/>
          <p:nvPr/>
        </p:nvSpPr>
        <p:spPr bwMode="auto">
          <a:xfrm>
            <a:off x="3014783" y="1301278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9" name="Oval 478"/>
          <p:cNvSpPr/>
          <p:nvPr/>
        </p:nvSpPr>
        <p:spPr bwMode="auto">
          <a:xfrm>
            <a:off x="5827987" y="1292433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633211" y="1065530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11998" y="1037741"/>
            <a:ext cx="2273067" cy="844847"/>
            <a:chOff x="111998" y="1037741"/>
            <a:chExt cx="2273067" cy="844847"/>
          </a:xfrm>
        </p:grpSpPr>
        <p:sp>
          <p:nvSpPr>
            <p:cNvPr id="481" name="TextBox 480"/>
            <p:cNvSpPr txBox="1"/>
            <p:nvPr/>
          </p:nvSpPr>
          <p:spPr>
            <a:xfrm>
              <a:off x="111998" y="1037741"/>
              <a:ext cx="2273067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indent="-233363">
                <a:lnSpc>
                  <a:spcPct val="90000"/>
                </a:lnSpc>
              </a:pPr>
              <a:r>
                <a:rPr lang="en-US" b="1" i="1" dirty="0" smtClean="0">
                  <a:solidFill>
                    <a:srgbClr val="000090"/>
                  </a:solidFill>
                </a:rPr>
                <a:t>4. </a:t>
              </a:r>
              <a:r>
                <a:rPr lang="en-US" i="1" dirty="0" smtClean="0"/>
                <a:t>programmable control applications</a:t>
              </a:r>
              <a:endParaRPr lang="en-US" i="1" dirty="0"/>
            </a:p>
          </p:txBody>
        </p:sp>
        <p:cxnSp>
          <p:nvCxnSpPr>
            <p:cNvPr id="482" name="Straight Connector 481"/>
            <p:cNvCxnSpPr/>
            <p:nvPr/>
          </p:nvCxnSpPr>
          <p:spPr bwMode="auto">
            <a:xfrm flipV="1">
              <a:off x="1182107" y="1458376"/>
              <a:ext cx="652881" cy="11039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483" name="Straight Connector 482"/>
          <p:cNvCxnSpPr/>
          <p:nvPr/>
        </p:nvCxnSpPr>
        <p:spPr bwMode="auto">
          <a:xfrm flipV="1">
            <a:off x="6625009" y="1469572"/>
            <a:ext cx="663883" cy="100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2013724" y="1306405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routing</a:t>
            </a:r>
            <a:endParaRPr lang="en-US" sz="1400" dirty="0"/>
          </a:p>
        </p:txBody>
      </p:sp>
      <p:sp>
        <p:nvSpPr>
          <p:cNvPr id="466" name="TextBox 465"/>
          <p:cNvSpPr txBox="1"/>
          <p:nvPr/>
        </p:nvSpPr>
        <p:spPr>
          <a:xfrm>
            <a:off x="3041161" y="1268141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 smtClean="0"/>
              <a:t>access control</a:t>
            </a:r>
            <a:endParaRPr lang="en-US" sz="1200" dirty="0"/>
          </a:p>
        </p:txBody>
      </p:sp>
      <p:sp>
        <p:nvSpPr>
          <p:cNvPr id="467" name="TextBox 466"/>
          <p:cNvSpPr txBox="1"/>
          <p:nvPr/>
        </p:nvSpPr>
        <p:spPr>
          <a:xfrm>
            <a:off x="5784611" y="1253711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 smtClean="0"/>
              <a:t>load</a:t>
            </a:r>
          </a:p>
          <a:p>
            <a:pPr algn="ctr">
              <a:lnSpc>
                <a:spcPct val="85000"/>
              </a:lnSpc>
            </a:pPr>
            <a:r>
              <a:rPr lang="en-US" sz="1200" dirty="0" smtClean="0"/>
              <a:t>balance</a:t>
            </a:r>
            <a:endParaRPr lang="en-US" sz="1200" dirty="0"/>
          </a:p>
        </p:txBody>
      </p:sp>
      <p:sp>
        <p:nvSpPr>
          <p:cNvPr id="47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687845" cy="38210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66</a:t>
            </a:fld>
            <a:endParaRPr lang="en-US" sz="1200" dirty="0">
              <a:latin typeface="Tahoma" charset="0"/>
            </a:endParaRPr>
          </a:p>
        </p:txBody>
      </p:sp>
      <p:sp>
        <p:nvSpPr>
          <p:cNvPr id="48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418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71626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SDN perspective: data plane switches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7"/>
            <a:ext cx="7078870" cy="211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294684" y="1256540"/>
            <a:ext cx="4571424" cy="5010892"/>
          </a:xfrm>
        </p:spPr>
        <p:txBody>
          <a:bodyPr/>
          <a:lstStyle/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Data plane switches</a:t>
            </a:r>
          </a:p>
          <a:p>
            <a:r>
              <a:rPr lang="en-US" sz="2400" dirty="0" smtClean="0"/>
              <a:t>fast, simple, commodity switches implementing generalized data-plane forwarding (Section 4.4) in hardware</a:t>
            </a:r>
          </a:p>
          <a:p>
            <a:r>
              <a:rPr lang="en-US" sz="2400" dirty="0" smtClean="0"/>
              <a:t>switch flow table computed, installed by controller</a:t>
            </a:r>
          </a:p>
          <a:p>
            <a:r>
              <a:rPr lang="en-US" sz="2400" dirty="0" smtClean="0"/>
              <a:t>API for table-based switch control (e.g., OpenFlow)</a:t>
            </a:r>
          </a:p>
          <a:p>
            <a:pPr lvl="1"/>
            <a:r>
              <a:rPr lang="en-US" sz="2000" dirty="0" smtClean="0"/>
              <a:t>defines what is controllable and what is not</a:t>
            </a:r>
          </a:p>
          <a:p>
            <a:r>
              <a:rPr lang="en-US" sz="2400" dirty="0" smtClean="0"/>
              <a:t>protocol for communicating with controller (e.g., OpenFlow)</a:t>
            </a:r>
          </a:p>
          <a:p>
            <a:endParaRPr lang="en-US" dirty="0"/>
          </a:p>
        </p:txBody>
      </p:sp>
      <p:grpSp>
        <p:nvGrpSpPr>
          <p:cNvPr id="1053" name="Group 1052"/>
          <p:cNvGrpSpPr/>
          <p:nvPr/>
        </p:nvGrpSpPr>
        <p:grpSpPr>
          <a:xfrm>
            <a:off x="4990227" y="1414364"/>
            <a:ext cx="3846765" cy="5169840"/>
            <a:chOff x="4990227" y="910464"/>
            <a:chExt cx="3846765" cy="5169840"/>
          </a:xfrm>
        </p:grpSpPr>
        <p:sp>
          <p:nvSpPr>
            <p:cNvPr id="1054" name="TextBox 399"/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dirty="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 dirty="0"/>
                <a:t>plane</a:t>
              </a:r>
            </a:p>
          </p:txBody>
        </p:sp>
        <p:sp>
          <p:nvSpPr>
            <p:cNvPr id="1055" name="TextBox 400"/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dirty="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 dirty="0"/>
                <a:t>plane</a:t>
              </a:r>
            </a:p>
          </p:txBody>
        </p:sp>
        <p:cxnSp>
          <p:nvCxnSpPr>
            <p:cNvPr id="1056" name="Straight Connector 1055"/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Straight Connector 1056"/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8" name="Group 1057"/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1114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1115" name="Straight Connector 1114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7" name="Straight Connector 1116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Straight Connector 1117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2" name="Straight Connector 1121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23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64" name="Oval 1163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65" name="Rectangle 1164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6" name="Oval 1165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67" name="Freeform 1166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8" name="Freeform 1167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9" name="Freeform 1168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70" name="Freeform 1169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71" name="Straight Connector 1170"/>
                <p:cNvCxnSpPr>
                  <a:endCxn id="116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2" name="Straight Connector 1171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4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55" name="Oval 1154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56" name="Rectangle 1155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7" name="Oval 1156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58" name="Freeform 1157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9" name="Freeform 1158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0" name="Freeform 1159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1" name="Freeform 1160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62" name="Straight Connector 1161"/>
                <p:cNvCxnSpPr>
                  <a:endCxn id="115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3" name="Straight Connector 1162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5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46" name="Oval 1145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7" name="Rectangle 1146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8" name="Oval 1147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9" name="Freeform 1148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0" name="Freeform 1149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1" name="Freeform 1150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2" name="Freeform 1151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53" name="Straight Connector 1152"/>
                <p:cNvCxnSpPr>
                  <a:endCxn id="114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Straight Connector 1153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6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37" name="Oval 1136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38" name="Rectangle 1137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9" name="Oval 1138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0" name="Freeform 1139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1" name="Freeform 1140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2" name="Freeform 1141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3" name="Freeform 1142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44" name="Straight Connector 1143"/>
                <p:cNvCxnSpPr>
                  <a:endCxn id="1139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5" name="Straight Connector 1144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7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28" name="Oval 112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29" name="Rectangle 112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0" name="Oval 112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31" name="Freeform 113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2" name="Freeform 113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3" name="Freeform 1132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4" name="Freeform 1133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35" name="Straight Connector 1134"/>
                <p:cNvCxnSpPr>
                  <a:endCxn id="113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6" name="Straight Connector 1135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9" name="Group 1058"/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1078" name="Rectangle 1077"/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79" name="Freeform 1078"/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1080" name="Group 950"/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1082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3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4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5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87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112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13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88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89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110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11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0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1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92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108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09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3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94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106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07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5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7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8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9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0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2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3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04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5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1" name="TextBox 1080"/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 smtClean="0"/>
                  <a:t>SDN Controller</a:t>
                </a:r>
              </a:p>
              <a:p>
                <a:pPr algn="ctr"/>
                <a:r>
                  <a:rPr lang="en-US" sz="1600" dirty="0" smtClean="0"/>
                  <a:t>(network operating system)</a:t>
                </a:r>
                <a:endParaRPr lang="en-US" sz="1600" dirty="0"/>
              </a:p>
            </p:txBody>
          </p:sp>
        </p:grpSp>
        <p:sp>
          <p:nvSpPr>
            <p:cNvPr id="1060" name="TextBox 1059"/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008000"/>
                  </a:solidFill>
                </a:rPr>
                <a:t>…</a:t>
              </a:r>
              <a:endParaRPr lang="en-US" sz="3200" dirty="0">
                <a:solidFill>
                  <a:srgbClr val="008000"/>
                </a:solidFill>
              </a:endParaRPr>
            </a:p>
          </p:txBody>
        </p:sp>
        <p:grpSp>
          <p:nvGrpSpPr>
            <p:cNvPr id="1061" name="Group 1060"/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1076" name="Oval 1075"/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7" name="TextBox 1076"/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 smtClean="0"/>
                  <a:t>routing</a:t>
                </a:r>
                <a:endParaRPr lang="en-US" dirty="0"/>
              </a:p>
            </p:txBody>
          </p:sp>
        </p:grpSp>
        <p:grpSp>
          <p:nvGrpSpPr>
            <p:cNvPr id="1062" name="Group 1061"/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1074" name="Oval 1073"/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5" name="TextBox 1074"/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access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control</a:t>
                </a:r>
                <a:endParaRPr lang="en-US" dirty="0"/>
              </a:p>
            </p:txBody>
          </p:sp>
        </p:grpSp>
        <p:grpSp>
          <p:nvGrpSpPr>
            <p:cNvPr id="1063" name="Group 1062"/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1072" name="Oval 1071"/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3" name="TextBox 1072"/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load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balance</a:t>
                </a:r>
                <a:endParaRPr lang="en-US" dirty="0"/>
              </a:p>
            </p:txBody>
          </p:sp>
        </p:grpSp>
        <p:cxnSp>
          <p:nvCxnSpPr>
            <p:cNvPr id="1064" name="Straight Arrow Connector 1063"/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5" name="Straight Arrow Connector 1064"/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6" name="Straight Arrow Connector 1065"/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7" name="Straight Arrow Connector 1066"/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68" name="TextBox 399"/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southbound API</a:t>
              </a:r>
              <a:endParaRPr lang="en-US" sz="1400" i="1" dirty="0"/>
            </a:p>
          </p:txBody>
        </p:sp>
        <p:sp>
          <p:nvSpPr>
            <p:cNvPr id="1069" name="TextBox 399"/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northbound API</a:t>
              </a:r>
              <a:endParaRPr lang="en-US" sz="1400" i="1" dirty="0"/>
            </a:p>
          </p:txBody>
        </p:sp>
        <p:sp>
          <p:nvSpPr>
            <p:cNvPr id="1070" name="TextBox 399"/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SDN-controlled switches</a:t>
              </a:r>
              <a:endParaRPr lang="en-US" sz="1400" i="1" dirty="0"/>
            </a:p>
          </p:txBody>
        </p:sp>
        <p:sp>
          <p:nvSpPr>
            <p:cNvPr id="1071" name="TextBox 399"/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network-control applications</a:t>
              </a:r>
              <a:endParaRPr lang="en-US" sz="1400" i="1" dirty="0"/>
            </a:p>
          </p:txBody>
        </p:sp>
      </p:grpSp>
      <p:sp>
        <p:nvSpPr>
          <p:cNvPr id="2" name="Rectangle 1"/>
          <p:cNvSpPr/>
          <p:nvPr/>
        </p:nvSpPr>
        <p:spPr bwMode="auto">
          <a:xfrm>
            <a:off x="4785895" y="1147462"/>
            <a:ext cx="4134334" cy="3947271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226470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67</a:t>
            </a:fld>
            <a:endParaRPr lang="en-US" sz="1200" dirty="0">
              <a:latin typeface="Tahoma" charset="0"/>
            </a:endParaRPr>
          </a:p>
        </p:txBody>
      </p:sp>
      <p:sp>
        <p:nvSpPr>
          <p:cNvPr id="12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145812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4793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4703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SDN perspective: SDN controller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94299" cy="211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6" name="Content Placeholder 6"/>
          <p:cNvSpPr txBox="1">
            <a:spLocks/>
          </p:cNvSpPr>
          <p:nvPr/>
        </p:nvSpPr>
        <p:spPr bwMode="auto">
          <a:xfrm>
            <a:off x="524550" y="1248707"/>
            <a:ext cx="4333436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SDN controller (network OS): </a:t>
            </a:r>
          </a:p>
          <a:p>
            <a:r>
              <a:rPr lang="en-US" sz="2400" dirty="0" smtClean="0"/>
              <a:t>maintain network state information</a:t>
            </a:r>
          </a:p>
          <a:p>
            <a:r>
              <a:rPr lang="en-US" sz="2400" dirty="0" smtClean="0"/>
              <a:t>interacts with network control applications “above” via northbound API</a:t>
            </a:r>
          </a:p>
          <a:p>
            <a:r>
              <a:rPr lang="en-US" sz="2400" dirty="0" smtClean="0"/>
              <a:t>interacts with network switches “below” via southbound API</a:t>
            </a:r>
          </a:p>
          <a:p>
            <a:r>
              <a:rPr lang="en-US" sz="2400" dirty="0" smtClean="0"/>
              <a:t>implemented as distributed system for performance, scalability, fault-tolerance, robustness</a:t>
            </a:r>
          </a:p>
          <a:p>
            <a:endParaRPr lang="en-US" dirty="0" smtClean="0"/>
          </a:p>
        </p:txBody>
      </p:sp>
      <p:sp>
        <p:nvSpPr>
          <p:cNvPr id="9" name="TextBox 399"/>
          <p:cNvSpPr txBox="1">
            <a:spLocks noChangeArrowheads="1"/>
          </p:cNvSpPr>
          <p:nvPr/>
        </p:nvSpPr>
        <p:spPr bwMode="auto">
          <a:xfrm>
            <a:off x="8518490" y="5440585"/>
            <a:ext cx="28693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data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sp>
        <p:nvSpPr>
          <p:cNvPr id="10" name="TextBox 400"/>
          <p:cNvSpPr txBox="1">
            <a:spLocks noChangeArrowheads="1"/>
          </p:cNvSpPr>
          <p:nvPr/>
        </p:nvSpPr>
        <p:spPr bwMode="auto">
          <a:xfrm>
            <a:off x="8494972" y="2978227"/>
            <a:ext cx="34202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control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V="1">
            <a:off x="5272718" y="5033566"/>
            <a:ext cx="2791783" cy="14329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 bwMode="auto">
          <a:xfrm flipV="1">
            <a:off x="5192283" y="3213235"/>
            <a:ext cx="3041550" cy="18563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5164667" y="5329900"/>
            <a:ext cx="2979208" cy="973667"/>
            <a:chOff x="2592388" y="5601756"/>
            <a:chExt cx="4027487" cy="939800"/>
          </a:xfrm>
        </p:grpSpPr>
        <p:sp>
          <p:nvSpPr>
            <p:cNvPr id="6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0" name="Straight Connector 6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119" name="Oval 118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26" name="Straight Connector 125"/>
              <p:cNvCxnSpPr>
                <a:endCxn id="12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10" name="Oval 10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7" name="Straight Connector 116"/>
              <p:cNvCxnSpPr>
                <a:endCxn id="1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01" name="Oval 10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8" name="Straight Connector 107"/>
              <p:cNvCxnSpPr>
                <a:endCxn id="10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9" name="Straight Connector 98"/>
              <p:cNvCxnSpPr>
                <a:endCxn id="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83" name="Oval 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>
                <a:endCxn id="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/>
          <p:cNvGrpSpPr/>
          <p:nvPr/>
        </p:nvGrpSpPr>
        <p:grpSpPr>
          <a:xfrm>
            <a:off x="4990227" y="3550652"/>
            <a:ext cx="3116606" cy="1053561"/>
            <a:chOff x="4990227" y="2877416"/>
            <a:chExt cx="3116606" cy="1053561"/>
          </a:xfrm>
        </p:grpSpPr>
        <p:sp>
          <p:nvSpPr>
            <p:cNvPr id="33" name="Rectangle 32"/>
            <p:cNvSpPr/>
            <p:nvPr/>
          </p:nvSpPr>
          <p:spPr bwMode="auto">
            <a:xfrm>
              <a:off x="5418665" y="2913389"/>
              <a:ext cx="268816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5218221" y="2877416"/>
              <a:ext cx="213773" cy="102816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20385 w 220240"/>
                <a:gd name="connsiteY0" fmla="*/ 745656 h 1058154"/>
                <a:gd name="connsiteX1" fmla="*/ 214305 w 220240"/>
                <a:gd name="connsiteY1" fmla="*/ 0 h 1058154"/>
                <a:gd name="connsiteX2" fmla="*/ 220240 w 220240"/>
                <a:gd name="connsiteY2" fmla="*/ 1027869 h 1058154"/>
                <a:gd name="connsiteX3" fmla="*/ 68 w 220240"/>
                <a:gd name="connsiteY3" fmla="*/ 986902 h 1058154"/>
                <a:gd name="connsiteX4" fmla="*/ 20385 w 220240"/>
                <a:gd name="connsiteY4" fmla="*/ 745656 h 1058154"/>
                <a:gd name="connsiteX0" fmla="*/ 20385 w 220240"/>
                <a:gd name="connsiteY0" fmla="*/ 745656 h 1068836"/>
                <a:gd name="connsiteX1" fmla="*/ 214305 w 220240"/>
                <a:gd name="connsiteY1" fmla="*/ 0 h 1068836"/>
                <a:gd name="connsiteX2" fmla="*/ 220240 w 220240"/>
                <a:gd name="connsiteY2" fmla="*/ 1027869 h 1068836"/>
                <a:gd name="connsiteX3" fmla="*/ 68 w 220240"/>
                <a:gd name="connsiteY3" fmla="*/ 986902 h 1068836"/>
                <a:gd name="connsiteX4" fmla="*/ 20385 w 220240"/>
                <a:gd name="connsiteY4" fmla="*/ 745656 h 1068836"/>
                <a:gd name="connsiteX0" fmla="*/ 15446 w 215301"/>
                <a:gd name="connsiteY0" fmla="*/ 745656 h 1057581"/>
                <a:gd name="connsiteX1" fmla="*/ 209366 w 215301"/>
                <a:gd name="connsiteY1" fmla="*/ 0 h 1057581"/>
                <a:gd name="connsiteX2" fmla="*/ 215301 w 215301"/>
                <a:gd name="connsiteY2" fmla="*/ 1027869 h 1057581"/>
                <a:gd name="connsiteX3" fmla="*/ 87 w 215301"/>
                <a:gd name="connsiteY3" fmla="*/ 888484 h 1057581"/>
                <a:gd name="connsiteX4" fmla="*/ 15446 w 215301"/>
                <a:gd name="connsiteY4" fmla="*/ 745656 h 1057581"/>
                <a:gd name="connsiteX0" fmla="*/ 15446 w 215301"/>
                <a:gd name="connsiteY0" fmla="*/ 745656 h 1063397"/>
                <a:gd name="connsiteX1" fmla="*/ 209366 w 215301"/>
                <a:gd name="connsiteY1" fmla="*/ 0 h 1063397"/>
                <a:gd name="connsiteX2" fmla="*/ 215301 w 215301"/>
                <a:gd name="connsiteY2" fmla="*/ 1027869 h 1063397"/>
                <a:gd name="connsiteX3" fmla="*/ 87 w 215301"/>
                <a:gd name="connsiteY3" fmla="*/ 888484 h 1063397"/>
                <a:gd name="connsiteX4" fmla="*/ 15446 w 215301"/>
                <a:gd name="connsiteY4" fmla="*/ 745656 h 1063397"/>
                <a:gd name="connsiteX0" fmla="*/ 15446 w 215301"/>
                <a:gd name="connsiteY0" fmla="*/ 745656 h 1027869"/>
                <a:gd name="connsiteX1" fmla="*/ 209366 w 215301"/>
                <a:gd name="connsiteY1" fmla="*/ 0 h 1027869"/>
                <a:gd name="connsiteX2" fmla="*/ 215301 w 215301"/>
                <a:gd name="connsiteY2" fmla="*/ 1027869 h 1027869"/>
                <a:gd name="connsiteX3" fmla="*/ 87 w 215301"/>
                <a:gd name="connsiteY3" fmla="*/ 888484 h 1027869"/>
                <a:gd name="connsiteX4" fmla="*/ 15446 w 215301"/>
                <a:gd name="connsiteY4" fmla="*/ 745656 h 10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01" h="1027869">
                  <a:moveTo>
                    <a:pt x="15446" y="745656"/>
                  </a:moveTo>
                  <a:lnTo>
                    <a:pt x="209366" y="0"/>
                  </a:lnTo>
                  <a:cubicBezTo>
                    <a:pt x="211344" y="342623"/>
                    <a:pt x="213323" y="685246"/>
                    <a:pt x="215301" y="1027869"/>
                  </a:cubicBezTo>
                  <a:cubicBezTo>
                    <a:pt x="115469" y="960083"/>
                    <a:pt x="99918" y="931665"/>
                    <a:pt x="87" y="888484"/>
                  </a:cubicBezTo>
                  <a:cubicBezTo>
                    <a:pt x="-1403" y="675204"/>
                    <a:pt x="16936" y="958936"/>
                    <a:pt x="15446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35" name="Group 950"/>
            <p:cNvGrpSpPr>
              <a:grpSpLocks/>
            </p:cNvGrpSpPr>
            <p:nvPr/>
          </p:nvGrpSpPr>
          <p:grpSpPr bwMode="auto">
            <a:xfrm>
              <a:off x="4990227" y="3351862"/>
              <a:ext cx="251561" cy="564103"/>
              <a:chOff x="4140" y="429"/>
              <a:chExt cx="1425" cy="2396"/>
            </a:xfrm>
          </p:grpSpPr>
          <p:sp>
            <p:nvSpPr>
              <p:cNvPr id="3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5377031" y="3090332"/>
              <a:ext cx="2659202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SDN Controller</a:t>
              </a:r>
            </a:p>
            <a:p>
              <a:pPr algn="ctr"/>
              <a:r>
                <a:rPr lang="en-US" sz="1600" dirty="0" smtClean="0"/>
                <a:t>(network operating system)</a:t>
              </a:r>
              <a:endParaRPr lang="en-US" sz="1600" dirty="0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837708" y="1562205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5165914" y="1781366"/>
            <a:ext cx="1023471" cy="590176"/>
            <a:chOff x="4721412" y="1277470"/>
            <a:chExt cx="1023471" cy="590176"/>
          </a:xfrm>
        </p:grpSpPr>
        <p:sp>
          <p:nvSpPr>
            <p:cNvPr id="31" name="Oval 3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00628" y="2302316"/>
            <a:ext cx="1023471" cy="590176"/>
            <a:chOff x="6106459" y="1967753"/>
            <a:chExt cx="1023471" cy="590176"/>
          </a:xfrm>
        </p:grpSpPr>
        <p:sp>
          <p:nvSpPr>
            <p:cNvPr id="29" name="Oval 28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230837" y="2260771"/>
            <a:ext cx="1023471" cy="590176"/>
            <a:chOff x="6938682" y="977153"/>
            <a:chExt cx="1023471" cy="590176"/>
          </a:xfrm>
        </p:grpSpPr>
        <p:sp>
          <p:nvSpPr>
            <p:cNvPr id="27" name="Oval 2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cxnSp>
        <p:nvCxnSpPr>
          <p:cNvPr id="19" name="Straight Arrow Connector 18"/>
          <p:cNvCxnSpPr/>
          <p:nvPr/>
        </p:nvCxnSpPr>
        <p:spPr bwMode="auto">
          <a:xfrm flipV="1">
            <a:off x="8627245" y="1721848"/>
            <a:ext cx="0" cy="12488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Arrow Connector 19"/>
          <p:cNvCxnSpPr/>
          <p:nvPr/>
        </p:nvCxnSpPr>
        <p:spPr bwMode="auto">
          <a:xfrm>
            <a:off x="8652645" y="3470081"/>
            <a:ext cx="0" cy="152442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Straight Arrow Connector 20"/>
          <p:cNvCxnSpPr/>
          <p:nvPr/>
        </p:nvCxnSpPr>
        <p:spPr bwMode="auto">
          <a:xfrm>
            <a:off x="8661016" y="5885529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8653320" y="5049925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399"/>
          <p:cNvSpPr txBox="1">
            <a:spLocks noChangeArrowheads="1"/>
          </p:cNvSpPr>
          <p:nvPr/>
        </p:nvSpPr>
        <p:spPr bwMode="auto">
          <a:xfrm>
            <a:off x="6650715" y="4739499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southbound API</a:t>
            </a:r>
            <a:endParaRPr lang="en-US" sz="1400" i="1" dirty="0"/>
          </a:p>
        </p:txBody>
      </p:sp>
      <p:sp>
        <p:nvSpPr>
          <p:cNvPr id="24" name="TextBox 399"/>
          <p:cNvSpPr txBox="1">
            <a:spLocks noChangeArrowheads="1"/>
          </p:cNvSpPr>
          <p:nvPr/>
        </p:nvSpPr>
        <p:spPr bwMode="auto">
          <a:xfrm>
            <a:off x="6646778" y="3221681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northbound API</a:t>
            </a:r>
            <a:endParaRPr lang="en-US" sz="1400" i="1" dirty="0"/>
          </a:p>
        </p:txBody>
      </p:sp>
      <p:sp>
        <p:nvSpPr>
          <p:cNvPr id="25" name="TextBox 399"/>
          <p:cNvSpPr txBox="1">
            <a:spLocks noChangeArrowheads="1"/>
          </p:cNvSpPr>
          <p:nvPr/>
        </p:nvSpPr>
        <p:spPr bwMode="auto">
          <a:xfrm>
            <a:off x="5507651" y="6299618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SDN-controlled switches</a:t>
            </a:r>
            <a:endParaRPr lang="en-US" sz="1400" i="1" dirty="0"/>
          </a:p>
        </p:txBody>
      </p:sp>
      <p:sp>
        <p:nvSpPr>
          <p:cNvPr id="26" name="TextBox 399"/>
          <p:cNvSpPr txBox="1">
            <a:spLocks noChangeArrowheads="1"/>
          </p:cNvSpPr>
          <p:nvPr/>
        </p:nvSpPr>
        <p:spPr bwMode="auto">
          <a:xfrm>
            <a:off x="5707907" y="1414364"/>
            <a:ext cx="238165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network-control applications</a:t>
            </a:r>
            <a:endParaRPr lang="en-US" sz="1400" i="1" dirty="0"/>
          </a:p>
        </p:txBody>
      </p:sp>
      <p:sp>
        <p:nvSpPr>
          <p:cNvPr id="128" name="Rectangle 127"/>
          <p:cNvSpPr/>
          <p:nvPr/>
        </p:nvSpPr>
        <p:spPr bwMode="auto">
          <a:xfrm>
            <a:off x="4574869" y="1147463"/>
            <a:ext cx="3794540" cy="1851240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9" name="Rectangle 128"/>
          <p:cNvSpPr/>
          <p:nvPr/>
        </p:nvSpPr>
        <p:spPr bwMode="auto">
          <a:xfrm>
            <a:off x="4558963" y="1315163"/>
            <a:ext cx="3794540" cy="185124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0" name="Rectangle 129"/>
          <p:cNvSpPr/>
          <p:nvPr/>
        </p:nvSpPr>
        <p:spPr bwMode="auto">
          <a:xfrm>
            <a:off x="4587026" y="5099336"/>
            <a:ext cx="3794540" cy="1592337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226470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68</a:t>
            </a:fld>
            <a:endParaRPr lang="en-US" sz="1200" dirty="0">
              <a:latin typeface="Tahoma" charset="0"/>
            </a:endParaRPr>
          </a:p>
        </p:txBody>
      </p:sp>
      <p:sp>
        <p:nvSpPr>
          <p:cNvPr id="13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145812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1199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722099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SDN perspective: control applications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7159501" cy="191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6" name="Content Placeholder 6"/>
          <p:cNvSpPr txBox="1">
            <a:spLocks/>
          </p:cNvSpPr>
          <p:nvPr/>
        </p:nvSpPr>
        <p:spPr bwMode="auto">
          <a:xfrm>
            <a:off x="524550" y="1248707"/>
            <a:ext cx="4333436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network-control apps:</a:t>
            </a:r>
          </a:p>
          <a:p>
            <a:r>
              <a:rPr lang="en-US" sz="2400" dirty="0" smtClean="0"/>
              <a:t>“brains” of control:  implement control functions using lower-level services, API provided by SND controller</a:t>
            </a:r>
          </a:p>
          <a:p>
            <a:r>
              <a:rPr lang="en-US" sz="2400" i="1" dirty="0" smtClean="0">
                <a:solidFill>
                  <a:srgbClr val="000000"/>
                </a:solidFill>
              </a:rPr>
              <a:t>unbundled: </a:t>
            </a:r>
            <a:r>
              <a:rPr lang="en-US" sz="2400" dirty="0" smtClean="0"/>
              <a:t>can be provided by 3</a:t>
            </a:r>
            <a:r>
              <a:rPr lang="en-US" sz="2400" baseline="30000" dirty="0" smtClean="0"/>
              <a:t>rd</a:t>
            </a:r>
            <a:r>
              <a:rPr lang="en-US" sz="2400" dirty="0" smtClean="0"/>
              <a:t> party: distinct from routing vendor, or SDN controller</a:t>
            </a:r>
          </a:p>
          <a:p>
            <a:endParaRPr lang="en-US" dirty="0" smtClean="0"/>
          </a:p>
        </p:txBody>
      </p:sp>
      <p:sp>
        <p:nvSpPr>
          <p:cNvPr id="9" name="TextBox 399"/>
          <p:cNvSpPr txBox="1">
            <a:spLocks noChangeArrowheads="1"/>
          </p:cNvSpPr>
          <p:nvPr/>
        </p:nvSpPr>
        <p:spPr bwMode="auto">
          <a:xfrm>
            <a:off x="8518490" y="5440585"/>
            <a:ext cx="28693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data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sp>
        <p:nvSpPr>
          <p:cNvPr id="10" name="TextBox 400"/>
          <p:cNvSpPr txBox="1">
            <a:spLocks noChangeArrowheads="1"/>
          </p:cNvSpPr>
          <p:nvPr/>
        </p:nvSpPr>
        <p:spPr bwMode="auto">
          <a:xfrm>
            <a:off x="8494972" y="2978227"/>
            <a:ext cx="34202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control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V="1">
            <a:off x="5272718" y="5033566"/>
            <a:ext cx="2791783" cy="14329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 bwMode="auto">
          <a:xfrm flipV="1">
            <a:off x="5192283" y="3213235"/>
            <a:ext cx="3041550" cy="18563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5164667" y="5329900"/>
            <a:ext cx="2979208" cy="973667"/>
            <a:chOff x="2592388" y="5601756"/>
            <a:chExt cx="4027487" cy="939800"/>
          </a:xfrm>
        </p:grpSpPr>
        <p:sp>
          <p:nvSpPr>
            <p:cNvPr id="6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0" name="Straight Connector 6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119" name="Oval 118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26" name="Straight Connector 125"/>
              <p:cNvCxnSpPr>
                <a:endCxn id="12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10" name="Oval 10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7" name="Straight Connector 116"/>
              <p:cNvCxnSpPr>
                <a:endCxn id="1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01" name="Oval 10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8" name="Straight Connector 107"/>
              <p:cNvCxnSpPr>
                <a:endCxn id="10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9" name="Straight Connector 98"/>
              <p:cNvCxnSpPr>
                <a:endCxn id="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83" name="Oval 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>
                <a:endCxn id="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/>
          <p:cNvGrpSpPr/>
          <p:nvPr/>
        </p:nvGrpSpPr>
        <p:grpSpPr>
          <a:xfrm>
            <a:off x="4990227" y="3550652"/>
            <a:ext cx="3116606" cy="1053561"/>
            <a:chOff x="4990227" y="2877416"/>
            <a:chExt cx="3116606" cy="1053561"/>
          </a:xfrm>
        </p:grpSpPr>
        <p:sp>
          <p:nvSpPr>
            <p:cNvPr id="33" name="Rectangle 32"/>
            <p:cNvSpPr/>
            <p:nvPr/>
          </p:nvSpPr>
          <p:spPr bwMode="auto">
            <a:xfrm>
              <a:off x="5418665" y="2913389"/>
              <a:ext cx="268816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5218221" y="2877416"/>
              <a:ext cx="213773" cy="102816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20385 w 220240"/>
                <a:gd name="connsiteY0" fmla="*/ 745656 h 1058154"/>
                <a:gd name="connsiteX1" fmla="*/ 214305 w 220240"/>
                <a:gd name="connsiteY1" fmla="*/ 0 h 1058154"/>
                <a:gd name="connsiteX2" fmla="*/ 220240 w 220240"/>
                <a:gd name="connsiteY2" fmla="*/ 1027869 h 1058154"/>
                <a:gd name="connsiteX3" fmla="*/ 68 w 220240"/>
                <a:gd name="connsiteY3" fmla="*/ 986902 h 1058154"/>
                <a:gd name="connsiteX4" fmla="*/ 20385 w 220240"/>
                <a:gd name="connsiteY4" fmla="*/ 745656 h 1058154"/>
                <a:gd name="connsiteX0" fmla="*/ 20385 w 220240"/>
                <a:gd name="connsiteY0" fmla="*/ 745656 h 1068836"/>
                <a:gd name="connsiteX1" fmla="*/ 214305 w 220240"/>
                <a:gd name="connsiteY1" fmla="*/ 0 h 1068836"/>
                <a:gd name="connsiteX2" fmla="*/ 220240 w 220240"/>
                <a:gd name="connsiteY2" fmla="*/ 1027869 h 1068836"/>
                <a:gd name="connsiteX3" fmla="*/ 68 w 220240"/>
                <a:gd name="connsiteY3" fmla="*/ 986902 h 1068836"/>
                <a:gd name="connsiteX4" fmla="*/ 20385 w 220240"/>
                <a:gd name="connsiteY4" fmla="*/ 745656 h 1068836"/>
                <a:gd name="connsiteX0" fmla="*/ 15446 w 215301"/>
                <a:gd name="connsiteY0" fmla="*/ 745656 h 1057581"/>
                <a:gd name="connsiteX1" fmla="*/ 209366 w 215301"/>
                <a:gd name="connsiteY1" fmla="*/ 0 h 1057581"/>
                <a:gd name="connsiteX2" fmla="*/ 215301 w 215301"/>
                <a:gd name="connsiteY2" fmla="*/ 1027869 h 1057581"/>
                <a:gd name="connsiteX3" fmla="*/ 87 w 215301"/>
                <a:gd name="connsiteY3" fmla="*/ 888484 h 1057581"/>
                <a:gd name="connsiteX4" fmla="*/ 15446 w 215301"/>
                <a:gd name="connsiteY4" fmla="*/ 745656 h 1057581"/>
                <a:gd name="connsiteX0" fmla="*/ 15446 w 215301"/>
                <a:gd name="connsiteY0" fmla="*/ 745656 h 1063397"/>
                <a:gd name="connsiteX1" fmla="*/ 209366 w 215301"/>
                <a:gd name="connsiteY1" fmla="*/ 0 h 1063397"/>
                <a:gd name="connsiteX2" fmla="*/ 215301 w 215301"/>
                <a:gd name="connsiteY2" fmla="*/ 1027869 h 1063397"/>
                <a:gd name="connsiteX3" fmla="*/ 87 w 215301"/>
                <a:gd name="connsiteY3" fmla="*/ 888484 h 1063397"/>
                <a:gd name="connsiteX4" fmla="*/ 15446 w 215301"/>
                <a:gd name="connsiteY4" fmla="*/ 745656 h 1063397"/>
                <a:gd name="connsiteX0" fmla="*/ 15446 w 215301"/>
                <a:gd name="connsiteY0" fmla="*/ 745656 h 1027869"/>
                <a:gd name="connsiteX1" fmla="*/ 209366 w 215301"/>
                <a:gd name="connsiteY1" fmla="*/ 0 h 1027869"/>
                <a:gd name="connsiteX2" fmla="*/ 215301 w 215301"/>
                <a:gd name="connsiteY2" fmla="*/ 1027869 h 1027869"/>
                <a:gd name="connsiteX3" fmla="*/ 87 w 215301"/>
                <a:gd name="connsiteY3" fmla="*/ 888484 h 1027869"/>
                <a:gd name="connsiteX4" fmla="*/ 15446 w 215301"/>
                <a:gd name="connsiteY4" fmla="*/ 745656 h 10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01" h="1027869">
                  <a:moveTo>
                    <a:pt x="15446" y="745656"/>
                  </a:moveTo>
                  <a:lnTo>
                    <a:pt x="209366" y="0"/>
                  </a:lnTo>
                  <a:cubicBezTo>
                    <a:pt x="211344" y="342623"/>
                    <a:pt x="213323" y="685246"/>
                    <a:pt x="215301" y="1027869"/>
                  </a:cubicBezTo>
                  <a:cubicBezTo>
                    <a:pt x="115469" y="960083"/>
                    <a:pt x="99918" y="931665"/>
                    <a:pt x="87" y="888484"/>
                  </a:cubicBezTo>
                  <a:cubicBezTo>
                    <a:pt x="-1403" y="675204"/>
                    <a:pt x="16936" y="958936"/>
                    <a:pt x="15446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35" name="Group 950"/>
            <p:cNvGrpSpPr>
              <a:grpSpLocks/>
            </p:cNvGrpSpPr>
            <p:nvPr/>
          </p:nvGrpSpPr>
          <p:grpSpPr bwMode="auto">
            <a:xfrm>
              <a:off x="4990227" y="3351862"/>
              <a:ext cx="251561" cy="564103"/>
              <a:chOff x="4140" y="429"/>
              <a:chExt cx="1425" cy="2396"/>
            </a:xfrm>
          </p:grpSpPr>
          <p:sp>
            <p:nvSpPr>
              <p:cNvPr id="3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5377031" y="3090332"/>
              <a:ext cx="2659202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SDN Controller</a:t>
              </a:r>
            </a:p>
            <a:p>
              <a:pPr algn="ctr"/>
              <a:r>
                <a:rPr lang="en-US" sz="1600" dirty="0" smtClean="0"/>
                <a:t>(network operating system)</a:t>
              </a:r>
              <a:endParaRPr lang="en-US" sz="1600" dirty="0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837708" y="1562205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5165914" y="1781366"/>
            <a:ext cx="1023471" cy="590176"/>
            <a:chOff x="4721412" y="1277470"/>
            <a:chExt cx="1023471" cy="590176"/>
          </a:xfrm>
        </p:grpSpPr>
        <p:sp>
          <p:nvSpPr>
            <p:cNvPr id="31" name="Oval 3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00628" y="2302316"/>
            <a:ext cx="1023471" cy="590176"/>
            <a:chOff x="6106459" y="1967753"/>
            <a:chExt cx="1023471" cy="590176"/>
          </a:xfrm>
        </p:grpSpPr>
        <p:sp>
          <p:nvSpPr>
            <p:cNvPr id="29" name="Oval 28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230837" y="2260771"/>
            <a:ext cx="1023471" cy="590176"/>
            <a:chOff x="6938682" y="977153"/>
            <a:chExt cx="1023471" cy="590176"/>
          </a:xfrm>
        </p:grpSpPr>
        <p:sp>
          <p:nvSpPr>
            <p:cNvPr id="27" name="Oval 2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cxnSp>
        <p:nvCxnSpPr>
          <p:cNvPr id="19" name="Straight Arrow Connector 18"/>
          <p:cNvCxnSpPr/>
          <p:nvPr/>
        </p:nvCxnSpPr>
        <p:spPr bwMode="auto">
          <a:xfrm flipV="1">
            <a:off x="8627245" y="1721848"/>
            <a:ext cx="0" cy="12488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Arrow Connector 19"/>
          <p:cNvCxnSpPr/>
          <p:nvPr/>
        </p:nvCxnSpPr>
        <p:spPr bwMode="auto">
          <a:xfrm>
            <a:off x="8652645" y="3470081"/>
            <a:ext cx="0" cy="152442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Straight Arrow Connector 20"/>
          <p:cNvCxnSpPr/>
          <p:nvPr/>
        </p:nvCxnSpPr>
        <p:spPr bwMode="auto">
          <a:xfrm>
            <a:off x="8661016" y="5885529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8653320" y="5049925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399"/>
          <p:cNvSpPr txBox="1">
            <a:spLocks noChangeArrowheads="1"/>
          </p:cNvSpPr>
          <p:nvPr/>
        </p:nvSpPr>
        <p:spPr bwMode="auto">
          <a:xfrm>
            <a:off x="6650715" y="4739499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southbound API</a:t>
            </a:r>
            <a:endParaRPr lang="en-US" sz="1400" i="1" dirty="0"/>
          </a:p>
        </p:txBody>
      </p:sp>
      <p:sp>
        <p:nvSpPr>
          <p:cNvPr id="24" name="TextBox 399"/>
          <p:cNvSpPr txBox="1">
            <a:spLocks noChangeArrowheads="1"/>
          </p:cNvSpPr>
          <p:nvPr/>
        </p:nvSpPr>
        <p:spPr bwMode="auto">
          <a:xfrm>
            <a:off x="6646778" y="3221681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northbound API</a:t>
            </a:r>
            <a:endParaRPr lang="en-US" sz="1400" i="1" dirty="0"/>
          </a:p>
        </p:txBody>
      </p:sp>
      <p:sp>
        <p:nvSpPr>
          <p:cNvPr id="25" name="TextBox 399"/>
          <p:cNvSpPr txBox="1">
            <a:spLocks noChangeArrowheads="1"/>
          </p:cNvSpPr>
          <p:nvPr/>
        </p:nvSpPr>
        <p:spPr bwMode="auto">
          <a:xfrm>
            <a:off x="5507651" y="6299618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SDN-controlled switches</a:t>
            </a:r>
            <a:endParaRPr lang="en-US" sz="1400" i="1" dirty="0"/>
          </a:p>
        </p:txBody>
      </p:sp>
      <p:sp>
        <p:nvSpPr>
          <p:cNvPr id="26" name="TextBox 399"/>
          <p:cNvSpPr txBox="1">
            <a:spLocks noChangeArrowheads="1"/>
          </p:cNvSpPr>
          <p:nvPr/>
        </p:nvSpPr>
        <p:spPr bwMode="auto">
          <a:xfrm>
            <a:off x="5707907" y="1414364"/>
            <a:ext cx="238165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network-control applications</a:t>
            </a:r>
            <a:endParaRPr lang="en-US" sz="1400" i="1" dirty="0"/>
          </a:p>
        </p:txBody>
      </p:sp>
      <p:sp>
        <p:nvSpPr>
          <p:cNvPr id="128" name="Rectangle 127"/>
          <p:cNvSpPr/>
          <p:nvPr/>
        </p:nvSpPr>
        <p:spPr bwMode="auto">
          <a:xfrm>
            <a:off x="4697273" y="3090498"/>
            <a:ext cx="3549731" cy="3442387"/>
          </a:xfrm>
          <a:prstGeom prst="rect">
            <a:avLst/>
          </a:prstGeom>
          <a:solidFill>
            <a:schemeClr val="bg1">
              <a:alpha val="71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226470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69</a:t>
            </a:fld>
            <a:endParaRPr lang="en-US" sz="1200" dirty="0">
              <a:latin typeface="Tahoma" charset="0"/>
            </a:endParaRPr>
          </a:p>
        </p:txBody>
      </p:sp>
      <p:sp>
        <p:nvSpPr>
          <p:cNvPr id="13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145812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11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5.2 routing protocols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link state</a:t>
            </a:r>
          </a:p>
          <a:p>
            <a:pPr>
              <a:lnSpc>
                <a:spcPts val="2580"/>
              </a:lnSpc>
            </a:pPr>
            <a:r>
              <a:rPr lang="en-US" sz="2400" dirty="0" smtClean="0">
                <a:solidFill>
                  <a:srgbClr val="CC0000"/>
                </a:solidFill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control plane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5.6 </a:t>
            </a:r>
            <a:r>
              <a:rPr lang="en-US" sz="2400" dirty="0"/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5" y="6475895"/>
            <a:ext cx="458808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9096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Rectangle 221"/>
          <p:cNvSpPr/>
          <p:nvPr/>
        </p:nvSpPr>
        <p:spPr bwMode="auto">
          <a:xfrm>
            <a:off x="2341231" y="2082088"/>
            <a:ext cx="5228030" cy="356867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438" name="Straight Connector 437"/>
          <p:cNvCxnSpPr>
            <a:endCxn id="217" idx="4"/>
          </p:cNvCxnSpPr>
          <p:nvPr/>
        </p:nvCxnSpPr>
        <p:spPr bwMode="auto">
          <a:xfrm flipH="1" flipV="1">
            <a:off x="5777281" y="1910774"/>
            <a:ext cx="605" cy="40773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5" name="Rounded Rectangle 374"/>
          <p:cNvSpPr/>
          <p:nvPr/>
        </p:nvSpPr>
        <p:spPr>
          <a:xfrm>
            <a:off x="2479739" y="3165861"/>
            <a:ext cx="4945030" cy="1553784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2479739" y="4779178"/>
            <a:ext cx="4959028" cy="73797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2564746" y="5687428"/>
            <a:ext cx="4860022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89" name="TextBox 388"/>
          <p:cNvSpPr txBox="1"/>
          <p:nvPr/>
        </p:nvSpPr>
        <p:spPr>
          <a:xfrm>
            <a:off x="2496429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Network-wide distributed, robust  state management</a:t>
            </a:r>
          </a:p>
        </p:txBody>
      </p:sp>
      <p:sp>
        <p:nvSpPr>
          <p:cNvPr id="390" name="TextBox 389"/>
          <p:cNvSpPr txBox="1"/>
          <p:nvPr/>
        </p:nvSpPr>
        <p:spPr>
          <a:xfrm>
            <a:off x="2884907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Communication to/from controlled devices</a:t>
            </a:r>
          </a:p>
        </p:txBody>
      </p:sp>
      <p:grpSp>
        <p:nvGrpSpPr>
          <p:cNvPr id="401" name="Group 400"/>
          <p:cNvGrpSpPr/>
          <p:nvPr/>
        </p:nvGrpSpPr>
        <p:grpSpPr>
          <a:xfrm>
            <a:off x="2798837" y="4140643"/>
            <a:ext cx="1244650" cy="459826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5882441" y="4140643"/>
            <a:ext cx="1022824" cy="459826"/>
            <a:chOff x="3086839" y="457817"/>
            <a:chExt cx="1525489" cy="459826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190969" y="4140643"/>
            <a:ext cx="960359" cy="459826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3647075" y="3277496"/>
            <a:ext cx="889706" cy="459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5445049" y="3289355"/>
            <a:ext cx="1032905" cy="459826"/>
            <a:chOff x="3079326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4667424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5213945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3400736" y="4871857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5269968" y="4876640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4652725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436" name="Straight Connector 435"/>
          <p:cNvCxnSpPr>
            <a:endCxn id="211" idx="4"/>
          </p:cNvCxnSpPr>
          <p:nvPr/>
        </p:nvCxnSpPr>
        <p:spPr bwMode="auto">
          <a:xfrm flipV="1">
            <a:off x="3368749" y="1866354"/>
            <a:ext cx="4943" cy="38809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7" name="Straight Connector 436"/>
          <p:cNvCxnSpPr>
            <a:endCxn id="215" idx="2"/>
          </p:cNvCxnSpPr>
          <p:nvPr/>
        </p:nvCxnSpPr>
        <p:spPr bwMode="auto">
          <a:xfrm flipH="1" flipV="1">
            <a:off x="4598166" y="1876324"/>
            <a:ext cx="5609" cy="30239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8" name="Straight Connector 147"/>
          <p:cNvCxnSpPr/>
          <p:nvPr/>
        </p:nvCxnSpPr>
        <p:spPr bwMode="auto">
          <a:xfrm>
            <a:off x="2606437" y="2342893"/>
            <a:ext cx="4818331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6" name="Rounded Rectangle 145"/>
          <p:cNvSpPr/>
          <p:nvPr/>
        </p:nvSpPr>
        <p:spPr>
          <a:xfrm>
            <a:off x="2479739" y="2182258"/>
            <a:ext cx="4951677" cy="93298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2969133" y="2550631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5936687" y="2596585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4160760" y="2549087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5282722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2710618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Interface, abstractions for network control apps</a:t>
            </a:r>
          </a:p>
        </p:txBody>
      </p:sp>
      <p:cxnSp>
        <p:nvCxnSpPr>
          <p:cNvPr id="549" name="Straight Connector 548"/>
          <p:cNvCxnSpPr/>
          <p:nvPr/>
        </p:nvCxnSpPr>
        <p:spPr bwMode="auto">
          <a:xfrm>
            <a:off x="2561183" y="2010842"/>
            <a:ext cx="4753400" cy="19546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" name="TextBox 15"/>
          <p:cNvSpPr txBox="1"/>
          <p:nvPr/>
        </p:nvSpPr>
        <p:spPr>
          <a:xfrm>
            <a:off x="7493875" y="3521589"/>
            <a:ext cx="1462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SDN</a:t>
            </a:r>
          </a:p>
          <a:p>
            <a:pPr algn="ctr"/>
            <a:r>
              <a:rPr lang="en-US" sz="2400" dirty="0" smtClean="0"/>
              <a:t>controller</a:t>
            </a:r>
            <a:endParaRPr lang="en-US" sz="2400" dirty="0"/>
          </a:p>
        </p:txBody>
      </p:sp>
      <p:grpSp>
        <p:nvGrpSpPr>
          <p:cNvPr id="147" name="Group 146"/>
          <p:cNvGrpSpPr/>
          <p:nvPr/>
        </p:nvGrpSpPr>
        <p:grpSpPr>
          <a:xfrm>
            <a:off x="3471457" y="5780474"/>
            <a:ext cx="2979208" cy="973667"/>
            <a:chOff x="2592388" y="5601756"/>
            <a:chExt cx="4027487" cy="939800"/>
          </a:xfrm>
        </p:grpSpPr>
        <p:sp>
          <p:nvSpPr>
            <p:cNvPr id="14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200" name="Oval 19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1" name="Rectangle 20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7" name="Straight Connector 206"/>
              <p:cNvCxnSpPr>
                <a:endCxn id="2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91" name="Oval 19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2" name="Rectangle 19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/>
              <p:cNvCxnSpPr>
                <a:endCxn id="19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82" name="Oval 18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7" name="Freeform 18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" name="Freeform 18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9" name="Straight Connector 188"/>
              <p:cNvCxnSpPr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172" name="Oval 17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8" name="Freeform 17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" name="Freeform 17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0" name="Straight Connector 179"/>
              <p:cNvCxnSpPr>
                <a:endCxn id="17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163" name="Oval 16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4" name="Rectangle 16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" name="Freeform 16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0" name="Straight Connector 169"/>
              <p:cNvCxnSpPr>
                <a:endCxn id="16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31" name="Rectangle 630"/>
          <p:cNvSpPr/>
          <p:nvPr/>
        </p:nvSpPr>
        <p:spPr>
          <a:xfrm>
            <a:off x="2606860" y="5724971"/>
            <a:ext cx="5334198" cy="1133029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2861956" y="1276178"/>
            <a:ext cx="1023471" cy="590176"/>
            <a:chOff x="4721412" y="1277470"/>
            <a:chExt cx="1023471" cy="590176"/>
          </a:xfrm>
        </p:grpSpPr>
        <p:sp>
          <p:nvSpPr>
            <p:cNvPr id="211" name="Oval 21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4075652" y="1301675"/>
            <a:ext cx="1023471" cy="590176"/>
            <a:chOff x="6106459" y="1967753"/>
            <a:chExt cx="1023471" cy="590176"/>
          </a:xfrm>
        </p:grpSpPr>
        <p:sp>
          <p:nvSpPr>
            <p:cNvPr id="214" name="Oval 213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5265545" y="1320598"/>
            <a:ext cx="1023471" cy="590176"/>
            <a:chOff x="6938682" y="977153"/>
            <a:chExt cx="1023471" cy="590176"/>
          </a:xfrm>
        </p:grpSpPr>
        <p:sp>
          <p:nvSpPr>
            <p:cNvPr id="217" name="Oval 21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2243683" y="1143000"/>
            <a:ext cx="4965002" cy="783590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23" name="Freeform 222"/>
          <p:cNvSpPr/>
          <p:nvPr/>
        </p:nvSpPr>
        <p:spPr bwMode="auto">
          <a:xfrm rot="10800000">
            <a:off x="7562568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224" name="Group 950"/>
          <p:cNvGrpSpPr>
            <a:grpSpLocks/>
          </p:cNvGrpSpPr>
          <p:nvPr/>
        </p:nvGrpSpPr>
        <p:grpSpPr bwMode="auto">
          <a:xfrm>
            <a:off x="7763077" y="5170004"/>
            <a:ext cx="251561" cy="564103"/>
            <a:chOff x="4140" y="429"/>
            <a:chExt cx="1425" cy="2396"/>
          </a:xfrm>
        </p:grpSpPr>
        <p:sp>
          <p:nvSpPr>
            <p:cNvPr id="226" name="Freeform 95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Rectangle 952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" name="Freeform 95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95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Rectangle 955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1" name="Group 95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6" name="AutoShape 957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7" name="AutoShape 95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2" name="Rectangle 959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" name="Group 96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4" name="AutoShape 961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5" name="AutoShape 962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4" name="Rectangle 963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964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6" name="Group 96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2" name="AutoShape 966"/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3" name="AutoShape 967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7" name="Freeform 96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8" name="Group 96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0" name="AutoShape 970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" name="AutoShape 971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9" name="Rectangle 972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" name="Freeform 97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97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Oval 975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Freeform 97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AutoShape 977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AutoShape 978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Oval 979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" name="Oval 980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48" name="Oval 981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9" name="Rectangle 982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6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1689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solidFill>
                  <a:srgbClr val="000099"/>
                </a:solidFill>
                <a:latin typeface="Gill Sans MT" charset="0"/>
              </a:rPr>
              <a:t>Components of SDN controller</a:t>
            </a:r>
            <a:endParaRPr lang="en-US" sz="3600" dirty="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209" name="Picture 5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181825" cy="156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29508" y="4804221"/>
            <a:ext cx="1989074" cy="13434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i="1" dirty="0" smtClean="0">
                <a:solidFill>
                  <a:srgbClr val="CC0000"/>
                </a:solidFill>
                <a:latin typeface="+mn-lt"/>
              </a:rPr>
              <a:t>communication layer</a:t>
            </a:r>
            <a:r>
              <a:rPr lang="en-US" dirty="0" smtClean="0">
                <a:latin typeface="+mn-lt"/>
              </a:rPr>
              <a:t>: communicate between SDN controller and controlled switches</a:t>
            </a:r>
            <a:endParaRPr lang="en-US" dirty="0">
              <a:latin typeface="+mn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213602" y="3120682"/>
            <a:ext cx="2127384" cy="15927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>
                <a:solidFill>
                  <a:srgbClr val="CC0000"/>
                </a:solidFill>
                <a:latin typeface="+mn-lt"/>
              </a:rPr>
              <a:t>N</a:t>
            </a:r>
            <a:r>
              <a:rPr lang="en-US" dirty="0" smtClean="0">
                <a:solidFill>
                  <a:srgbClr val="CC0000"/>
                </a:solidFill>
                <a:latin typeface="+mn-lt"/>
              </a:rPr>
              <a:t>etwork-wide state management layer</a:t>
            </a:r>
            <a:r>
              <a:rPr lang="en-US" dirty="0" smtClean="0">
                <a:latin typeface="+mn-lt"/>
              </a:rPr>
              <a:t>: state of networks links, switches, services: a </a:t>
            </a:r>
            <a:r>
              <a:rPr lang="en-US" i="1" dirty="0" smtClean="0">
                <a:solidFill>
                  <a:srgbClr val="000099"/>
                </a:solidFill>
                <a:latin typeface="+mn-lt"/>
              </a:rPr>
              <a:t>distributed database</a:t>
            </a:r>
            <a:endParaRPr lang="en-US" i="1" dirty="0">
              <a:solidFill>
                <a:srgbClr val="000099"/>
              </a:solidFill>
              <a:latin typeface="+mn-lt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267459" y="1957325"/>
            <a:ext cx="2127384" cy="10941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CC0000"/>
                </a:solidFill>
                <a:latin typeface="+mn-lt"/>
              </a:rPr>
              <a:t>Interface layer to network control apps:  </a:t>
            </a:r>
            <a:r>
              <a:rPr lang="en-US" dirty="0" smtClean="0">
                <a:latin typeface="+mn-lt"/>
              </a:rPr>
              <a:t>abstractions API</a:t>
            </a:r>
            <a:endParaRPr lang="en-US" i="1" dirty="0">
              <a:latin typeface="+mn-lt"/>
            </a:endParaRPr>
          </a:p>
        </p:txBody>
      </p:sp>
      <p:sp>
        <p:nvSpPr>
          <p:cNvPr id="22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70</a:t>
            </a:fld>
            <a:endParaRPr lang="en-US" sz="1200" dirty="0">
              <a:latin typeface="Tahoma" charset="0"/>
            </a:endParaRPr>
          </a:p>
        </p:txBody>
      </p:sp>
      <p:sp>
        <p:nvSpPr>
          <p:cNvPr id="22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072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9" grpId="0"/>
      <p:bldP spid="22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" name="Picture 1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58" y="854421"/>
            <a:ext cx="4626765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6916"/>
            <a:ext cx="7772400" cy="1143000"/>
          </a:xfrm>
        </p:spPr>
        <p:txBody>
          <a:bodyPr/>
          <a:lstStyle/>
          <a:p>
            <a:r>
              <a:rPr lang="en-US" dirty="0" smtClean="0"/>
              <a:t>OpenFlow protocol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350693"/>
            <a:ext cx="3810000" cy="4648200"/>
          </a:xfrm>
        </p:spPr>
        <p:txBody>
          <a:bodyPr/>
          <a:lstStyle/>
          <a:p>
            <a:r>
              <a:rPr lang="en-US" dirty="0" smtClean="0"/>
              <a:t>operates between controller, switch</a:t>
            </a:r>
          </a:p>
          <a:p>
            <a:r>
              <a:rPr lang="en-US" dirty="0" smtClean="0"/>
              <a:t>TCP used to exchange messages</a:t>
            </a:r>
          </a:p>
          <a:p>
            <a:pPr lvl="1"/>
            <a:r>
              <a:rPr lang="en-US" dirty="0" smtClean="0"/>
              <a:t>optional encryption</a:t>
            </a:r>
          </a:p>
          <a:p>
            <a:r>
              <a:rPr lang="en-US" dirty="0" smtClean="0"/>
              <a:t>three classes of  OpenFlow messages:</a:t>
            </a:r>
          </a:p>
          <a:p>
            <a:pPr lvl="1"/>
            <a:r>
              <a:rPr lang="en-US" dirty="0" smtClean="0"/>
              <a:t>controller-to-switch</a:t>
            </a:r>
          </a:p>
          <a:p>
            <a:pPr lvl="1"/>
            <a:r>
              <a:rPr lang="en-US" dirty="0" smtClean="0"/>
              <a:t>asynchronous (switch to controller)</a:t>
            </a:r>
          </a:p>
          <a:p>
            <a:pPr lvl="1"/>
            <a:r>
              <a:rPr lang="en-US" dirty="0" smtClean="0"/>
              <a:t>symmetric (</a:t>
            </a:r>
            <a:r>
              <a:rPr lang="en-US" dirty="0" err="1" smtClean="0"/>
              <a:t>misc</a:t>
            </a:r>
            <a:r>
              <a:rPr lang="en-US" dirty="0" smtClean="0"/>
              <a:t>)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60628" y="1850015"/>
            <a:ext cx="3899341" cy="4512949"/>
            <a:chOff x="460628" y="1850015"/>
            <a:chExt cx="3899341" cy="4512949"/>
          </a:xfrm>
        </p:grpSpPr>
        <p:sp>
          <p:nvSpPr>
            <p:cNvPr id="9" name="Cloud 8"/>
            <p:cNvSpPr/>
            <p:nvPr/>
          </p:nvSpPr>
          <p:spPr>
            <a:xfrm>
              <a:off x="460628" y="4246149"/>
              <a:ext cx="3899341" cy="2116815"/>
            </a:xfrm>
            <a:prstGeom prst="cloud">
              <a:avLst/>
            </a:prstGeom>
            <a:noFill/>
            <a:ln>
              <a:solidFill>
                <a:srgbClr val="000090"/>
              </a:solidFill>
            </a:ln>
            <a:effectLst>
              <a:outerShdw blurRad="40000" dist="23000" dir="5400000" rotWithShape="0">
                <a:schemeClr val="accent6">
                  <a:lumMod val="40000"/>
                  <a:lumOff val="60000"/>
                  <a:alpha val="35000"/>
                </a:scheme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cxnSp>
          <p:nvCxnSpPr>
            <p:cNvPr id="13" name="Straight Connector 12"/>
            <p:cNvCxnSpPr/>
            <p:nvPr/>
          </p:nvCxnSpPr>
          <p:spPr>
            <a:xfrm flipV="1">
              <a:off x="1124345" y="4538650"/>
              <a:ext cx="1203228" cy="819025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124345" y="5357675"/>
              <a:ext cx="1203228" cy="642373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2133750" y="4795599"/>
              <a:ext cx="319671" cy="1027797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2404480" y="4715303"/>
              <a:ext cx="1307416" cy="337246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flipV="1">
              <a:off x="2596747" y="5245260"/>
              <a:ext cx="1115149" cy="754789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" name="Group 950"/>
            <p:cNvGrpSpPr>
              <a:grpSpLocks/>
            </p:cNvGrpSpPr>
            <p:nvPr/>
          </p:nvGrpSpPr>
          <p:grpSpPr bwMode="auto">
            <a:xfrm>
              <a:off x="1839080" y="2785594"/>
              <a:ext cx="549038" cy="880838"/>
              <a:chOff x="4140" y="429"/>
              <a:chExt cx="1425" cy="2396"/>
            </a:xfrm>
          </p:grpSpPr>
          <p:sp>
            <p:nvSpPr>
              <p:cNvPr id="22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5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89" name="Picture 4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4880" y="2227106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" name="TextBox 389"/>
            <p:cNvSpPr txBox="1"/>
            <p:nvPr/>
          </p:nvSpPr>
          <p:spPr>
            <a:xfrm>
              <a:off x="994856" y="1850015"/>
              <a:ext cx="24567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CC0000"/>
                  </a:solidFill>
                </a:rPr>
                <a:t>OpenFlow Controller</a:t>
              </a:r>
              <a:endParaRPr lang="en-US" sz="2000" dirty="0">
                <a:solidFill>
                  <a:srgbClr val="CC0000"/>
                </a:solidFill>
              </a:endParaRPr>
            </a:p>
          </p:txBody>
        </p:sp>
        <p:grpSp>
          <p:nvGrpSpPr>
            <p:cNvPr id="58" name="Group 327"/>
            <p:cNvGrpSpPr>
              <a:grpSpLocks/>
            </p:cNvGrpSpPr>
            <p:nvPr/>
          </p:nvGrpSpPr>
          <p:grpSpPr bwMode="auto">
            <a:xfrm>
              <a:off x="2112211" y="5801894"/>
              <a:ext cx="736172" cy="452961"/>
              <a:chOff x="1871277" y="1576300"/>
              <a:chExt cx="1128371" cy="437861"/>
            </a:xfrm>
          </p:grpSpPr>
          <p:sp>
            <p:nvSpPr>
              <p:cNvPr id="62" name="Oval 6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" name="Rectangle 6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9" name="Straight Connector 68"/>
              <p:cNvCxnSpPr>
                <a:endCxn id="6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" name="Group 327"/>
            <p:cNvGrpSpPr>
              <a:grpSpLocks/>
            </p:cNvGrpSpPr>
            <p:nvPr/>
          </p:nvGrpSpPr>
          <p:grpSpPr bwMode="auto">
            <a:xfrm>
              <a:off x="3547978" y="4938294"/>
              <a:ext cx="736172" cy="452961"/>
              <a:chOff x="1871277" y="1576300"/>
              <a:chExt cx="1128371" cy="437861"/>
            </a:xfrm>
          </p:grpSpPr>
          <p:sp>
            <p:nvSpPr>
              <p:cNvPr id="72" name="Oval 7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3" name="Rectangle 7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" name="Freeform 7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79" name="Straight Connector 78"/>
              <p:cNvCxnSpPr>
                <a:endCxn id="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27"/>
            <p:cNvGrpSpPr>
              <a:grpSpLocks/>
            </p:cNvGrpSpPr>
            <p:nvPr/>
          </p:nvGrpSpPr>
          <p:grpSpPr bwMode="auto">
            <a:xfrm>
              <a:off x="665747" y="5144167"/>
              <a:ext cx="736172" cy="452961"/>
              <a:chOff x="1871277" y="1576300"/>
              <a:chExt cx="1128371" cy="437861"/>
            </a:xfrm>
          </p:grpSpPr>
          <p:sp>
            <p:nvSpPr>
              <p:cNvPr id="82" name="Oval 8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" name="Rectangle 8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9" name="Straight Connector 88"/>
              <p:cNvCxnSpPr>
                <a:endCxn id="8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327"/>
            <p:cNvGrpSpPr>
              <a:grpSpLocks/>
            </p:cNvGrpSpPr>
            <p:nvPr/>
          </p:nvGrpSpPr>
          <p:grpSpPr bwMode="auto">
            <a:xfrm>
              <a:off x="1753937" y="4440989"/>
              <a:ext cx="736172" cy="452961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0" name="Straight Connector 99"/>
              <p:cNvCxnSpPr>
                <a:endCxn id="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5" name="Up-Down Arrow 394"/>
            <p:cNvSpPr/>
            <p:nvPr/>
          </p:nvSpPr>
          <p:spPr>
            <a:xfrm rot="21141209">
              <a:off x="2269785" y="3718179"/>
              <a:ext cx="191874" cy="2107535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2" name="Up-Down Arrow 391"/>
            <p:cNvSpPr/>
            <p:nvPr/>
          </p:nvSpPr>
          <p:spPr>
            <a:xfrm>
              <a:off x="1974262" y="3714785"/>
              <a:ext cx="191874" cy="823865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Up-Down Arrow 392"/>
            <p:cNvSpPr/>
            <p:nvPr/>
          </p:nvSpPr>
          <p:spPr>
            <a:xfrm rot="19054398">
              <a:off x="2872397" y="3460483"/>
              <a:ext cx="196901" cy="1849334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4" name="Up-Down Arrow 393"/>
            <p:cNvSpPr/>
            <p:nvPr/>
          </p:nvSpPr>
          <p:spPr>
            <a:xfrm rot="1537304" flipH="1">
              <a:off x="1441528" y="3583584"/>
              <a:ext cx="196901" cy="1720974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71</a:t>
            </a:fld>
            <a:endParaRPr lang="en-US" sz="1200" dirty="0">
              <a:latin typeface="Tahoma" charset="0"/>
            </a:endParaRPr>
          </a:p>
        </p:txBody>
      </p:sp>
      <p:sp>
        <p:nvSpPr>
          <p:cNvPr id="10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18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772" y="16916"/>
            <a:ext cx="8220982" cy="1143000"/>
          </a:xfrm>
        </p:spPr>
        <p:txBody>
          <a:bodyPr/>
          <a:lstStyle/>
          <a:p>
            <a:r>
              <a:rPr lang="en-US" sz="4000" dirty="0" smtClean="0"/>
              <a:t>OpenFlow: </a:t>
            </a:r>
            <a:r>
              <a:rPr lang="en-US" sz="3600" dirty="0" smtClean="0"/>
              <a:t>controller-to-switch messages</a:t>
            </a:r>
            <a:endParaRPr lang="en-US" sz="360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6929" y="1527156"/>
            <a:ext cx="5124230" cy="4648200"/>
          </a:xfrm>
        </p:spPr>
        <p:txBody>
          <a:bodyPr/>
          <a:lstStyle/>
          <a:p>
            <a:pPr marL="0" indent="0">
              <a:buNone/>
            </a:pPr>
            <a:r>
              <a:rPr lang="en-US" i="1" dirty="0" smtClean="0">
                <a:solidFill>
                  <a:srgbClr val="000090"/>
                </a:solidFill>
              </a:rPr>
              <a:t>Key controller-to-switch messages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features: </a:t>
            </a:r>
            <a:r>
              <a:rPr lang="en-US" dirty="0" smtClean="0"/>
              <a:t>controller queries switch features, switch replies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configure: </a:t>
            </a:r>
            <a:r>
              <a:rPr lang="en-US" dirty="0"/>
              <a:t>controller </a:t>
            </a:r>
            <a:r>
              <a:rPr lang="en-US" dirty="0" smtClean="0"/>
              <a:t>queries/sets </a:t>
            </a:r>
            <a:r>
              <a:rPr lang="en-US" dirty="0"/>
              <a:t>switch </a:t>
            </a:r>
            <a:r>
              <a:rPr lang="en-US" dirty="0" smtClean="0"/>
              <a:t>configuration parameters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modify-state: </a:t>
            </a:r>
            <a:r>
              <a:rPr lang="en-US" dirty="0"/>
              <a:t>add, </a:t>
            </a:r>
            <a:r>
              <a:rPr lang="en-US" dirty="0" smtClean="0"/>
              <a:t>delete, modify flow entries </a:t>
            </a:r>
            <a:r>
              <a:rPr lang="en-US" dirty="0"/>
              <a:t>in the </a:t>
            </a:r>
            <a:r>
              <a:rPr lang="en-US" dirty="0" smtClean="0"/>
              <a:t>OpenFlow tables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packet-out: </a:t>
            </a:r>
            <a:r>
              <a:rPr lang="en-US" dirty="0" smtClean="0"/>
              <a:t>controller can send this packet out of specific switch port</a:t>
            </a:r>
          </a:p>
          <a:p>
            <a:endParaRPr lang="en-US" dirty="0"/>
          </a:p>
        </p:txBody>
      </p:sp>
      <p:pic>
        <p:nvPicPr>
          <p:cNvPr id="57" name="Picture 1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58" y="854421"/>
            <a:ext cx="7651267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5841999" y="1871579"/>
            <a:ext cx="2822601" cy="3194648"/>
            <a:chOff x="5841999" y="1871579"/>
            <a:chExt cx="2822601" cy="3194648"/>
          </a:xfrm>
        </p:grpSpPr>
        <p:sp>
          <p:nvSpPr>
            <p:cNvPr id="56" name="Oval 55"/>
            <p:cNvSpPr/>
            <p:nvPr/>
          </p:nvSpPr>
          <p:spPr>
            <a:xfrm flipH="1">
              <a:off x="6510423" y="2429821"/>
              <a:ext cx="1078571" cy="751277"/>
            </a:xfrm>
            <a:prstGeom prst="ellipse">
              <a:avLst/>
            </a:prstGeom>
            <a:ln w="22225">
              <a:solidFill>
                <a:srgbClr val="CC0000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5841999" y="1871579"/>
              <a:ext cx="2822601" cy="3194648"/>
              <a:chOff x="460628" y="1850015"/>
              <a:chExt cx="3899341" cy="4512949"/>
            </a:xfrm>
          </p:grpSpPr>
          <p:sp>
            <p:nvSpPr>
              <p:cNvPr id="73" name="Cloud 72"/>
              <p:cNvSpPr/>
              <p:nvPr/>
            </p:nvSpPr>
            <p:spPr>
              <a:xfrm>
                <a:off x="460628" y="4246149"/>
                <a:ext cx="3899341" cy="2116815"/>
              </a:xfrm>
              <a:prstGeom prst="cloud">
                <a:avLst/>
              </a:prstGeom>
              <a:noFill/>
              <a:ln>
                <a:solidFill>
                  <a:srgbClr val="000090"/>
                </a:solidFill>
              </a:ln>
              <a:effectLst>
                <a:outerShdw blurRad="40000" dist="23000" dir="5400000" rotWithShape="0">
                  <a:schemeClr val="accent6">
                    <a:lumMod val="40000"/>
                    <a:lumOff val="60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74" name="Straight Connector 73"/>
              <p:cNvCxnSpPr/>
              <p:nvPr/>
            </p:nvCxnSpPr>
            <p:spPr>
              <a:xfrm flipV="1">
                <a:off x="1124345" y="4538650"/>
                <a:ext cx="1203228" cy="8190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1124345" y="5357675"/>
                <a:ext cx="1203228" cy="64237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2133750" y="4795599"/>
                <a:ext cx="319671" cy="10277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2404480" y="4715303"/>
                <a:ext cx="1307416" cy="33724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 flipV="1">
                <a:off x="2596747" y="5245260"/>
                <a:ext cx="1115149" cy="75478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9" name="Group 950"/>
              <p:cNvGrpSpPr>
                <a:grpSpLocks/>
              </p:cNvGrpSpPr>
              <p:nvPr/>
            </p:nvGrpSpPr>
            <p:grpSpPr bwMode="auto">
              <a:xfrm>
                <a:off x="1839080" y="2785594"/>
                <a:ext cx="549038" cy="880838"/>
                <a:chOff x="4140" y="429"/>
                <a:chExt cx="1425" cy="2396"/>
              </a:xfrm>
            </p:grpSpPr>
            <p:sp>
              <p:nvSpPr>
                <p:cNvPr id="12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6 w 354"/>
                    <a:gd name="T1" fmla="*/ 0 h 2742"/>
                    <a:gd name="T2" fmla="*/ 30 w 354"/>
                    <a:gd name="T3" fmla="*/ 46 h 2742"/>
                    <a:gd name="T4" fmla="*/ 30 w 354"/>
                    <a:gd name="T5" fmla="*/ 354 h 2742"/>
                    <a:gd name="T6" fmla="*/ 0 w 354"/>
                    <a:gd name="T7" fmla="*/ 371 h 2742"/>
                    <a:gd name="T8" fmla="*/ 6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18 w 211"/>
                    <a:gd name="T3" fmla="*/ 30 h 2537"/>
                    <a:gd name="T4" fmla="*/ 2 w 211"/>
                    <a:gd name="T5" fmla="*/ 3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8 h 226"/>
                    <a:gd name="T4" fmla="*/ 29 w 328"/>
                    <a:gd name="T5" fmla="*/ 32 h 226"/>
                    <a:gd name="T6" fmla="*/ 0 w 328"/>
                    <a:gd name="T7" fmla="*/ 1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5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5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5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7 h 226"/>
                    <a:gd name="T4" fmla="*/ 29 w 328"/>
                    <a:gd name="T5" fmla="*/ 30 h 226"/>
                    <a:gd name="T6" fmla="*/ 0 w 328"/>
                    <a:gd name="T7" fmla="*/ 1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5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6 w 296"/>
                    <a:gd name="T3" fmla="*/ 18 h 256"/>
                    <a:gd name="T4" fmla="*/ 26 w 296"/>
                    <a:gd name="T5" fmla="*/ 34 h 256"/>
                    <a:gd name="T6" fmla="*/ 0 w 296"/>
                    <a:gd name="T7" fmla="*/ 1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7 w 304"/>
                    <a:gd name="T3" fmla="*/ 23 h 288"/>
                    <a:gd name="T4" fmla="*/ 25 w 304"/>
                    <a:gd name="T5" fmla="*/ 39 h 288"/>
                    <a:gd name="T6" fmla="*/ 2 w 304"/>
                    <a:gd name="T7" fmla="*/ 17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5 h 240"/>
                    <a:gd name="T2" fmla="*/ 2 w 306"/>
                    <a:gd name="T3" fmla="*/ 33 h 240"/>
                    <a:gd name="T4" fmla="*/ 27 w 306"/>
                    <a:gd name="T5" fmla="*/ 15 h 240"/>
                    <a:gd name="T6" fmla="*/ 26 w 306"/>
                    <a:gd name="T7" fmla="*/ 0 h 240"/>
                    <a:gd name="T8" fmla="*/ 0 w 306"/>
                    <a:gd name="T9" fmla="*/ 15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4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0" name="Picture 4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4880" y="2227106"/>
                <a:ext cx="1629624" cy="4313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1" name="TextBox 80"/>
              <p:cNvSpPr txBox="1"/>
              <p:nvPr/>
            </p:nvSpPr>
            <p:spPr>
              <a:xfrm>
                <a:off x="994856" y="1850015"/>
                <a:ext cx="24567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CC0000"/>
                    </a:solidFill>
                  </a:rPr>
                  <a:t>OpenFlow Controller</a:t>
                </a:r>
                <a:endParaRPr lang="en-US" sz="2000" dirty="0">
                  <a:solidFill>
                    <a:srgbClr val="CC0000"/>
                  </a:solidFill>
                </a:endParaRPr>
              </a:p>
            </p:txBody>
          </p:sp>
          <p:grpSp>
            <p:nvGrpSpPr>
              <p:cNvPr id="82" name="Group 327"/>
              <p:cNvGrpSpPr>
                <a:grpSpLocks/>
              </p:cNvGrpSpPr>
              <p:nvPr/>
            </p:nvGrpSpPr>
            <p:grpSpPr bwMode="auto">
              <a:xfrm>
                <a:off x="2112211" y="58018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18" name="Oval 11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1" name="Freeform 12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2" name="Freeform 12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3" name="Freeform 12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4" name="Freeform 12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5" name="Straight Connector 124"/>
                <p:cNvCxnSpPr>
                  <a:endCxn id="1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3" name="Group 327"/>
              <p:cNvGrpSpPr>
                <a:grpSpLocks/>
              </p:cNvGrpSpPr>
              <p:nvPr/>
            </p:nvGrpSpPr>
            <p:grpSpPr bwMode="auto">
              <a:xfrm>
                <a:off x="3547978" y="49382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9" name="Oval 10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2" name="Freeform 11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" name="Freeform 11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" name="Freeform 11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" name="Freeform 11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6" name="Straight Connector 115"/>
                <p:cNvCxnSpPr>
                  <a:endCxn id="11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" name="Group 327"/>
              <p:cNvGrpSpPr>
                <a:grpSpLocks/>
              </p:cNvGrpSpPr>
              <p:nvPr/>
            </p:nvGrpSpPr>
            <p:grpSpPr bwMode="auto">
              <a:xfrm>
                <a:off x="665747" y="5144167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0" name="Oval 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" name="Oval 1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" name="Freeform 1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6" name="Freeform 1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7" name="Straight Connector 106"/>
                <p:cNvCxnSpPr>
                  <a:endCxn id="1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" name="Group 327"/>
              <p:cNvGrpSpPr>
                <a:grpSpLocks/>
              </p:cNvGrpSpPr>
              <p:nvPr/>
            </p:nvGrpSpPr>
            <p:grpSpPr bwMode="auto">
              <a:xfrm>
                <a:off x="1753937" y="4440989"/>
                <a:ext cx="736172" cy="452961"/>
                <a:chOff x="1871277" y="1576300"/>
                <a:chExt cx="1128371" cy="437861"/>
              </a:xfrm>
            </p:grpSpPr>
            <p:sp>
              <p:nvSpPr>
                <p:cNvPr id="90" name="Oval 8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8" name="Straight Connector 97"/>
                <p:cNvCxnSpPr>
                  <a:endCxn id="9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" name="Up-Down Arrow 85"/>
              <p:cNvSpPr/>
              <p:nvPr/>
            </p:nvSpPr>
            <p:spPr>
              <a:xfrm rot="21141209">
                <a:off x="2269785" y="3718179"/>
                <a:ext cx="191874" cy="210753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Up-Down Arrow 86"/>
              <p:cNvSpPr/>
              <p:nvPr/>
            </p:nvSpPr>
            <p:spPr>
              <a:xfrm>
                <a:off x="1974262" y="3714785"/>
                <a:ext cx="191874" cy="82386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Up-Down Arrow 87"/>
              <p:cNvSpPr/>
              <p:nvPr/>
            </p:nvSpPr>
            <p:spPr>
              <a:xfrm rot="19054398">
                <a:off x="2872397" y="3460483"/>
                <a:ext cx="196901" cy="184933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Up-Down Arrow 88"/>
              <p:cNvSpPr/>
              <p:nvPr/>
            </p:nvSpPr>
            <p:spPr>
              <a:xfrm rot="1537304" flipH="1">
                <a:off x="1441528" y="3583584"/>
                <a:ext cx="196901" cy="172097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5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72</a:t>
            </a:fld>
            <a:endParaRPr lang="en-US" sz="1200" dirty="0">
              <a:latin typeface="Tahoma" charset="0"/>
            </a:endParaRPr>
          </a:p>
        </p:txBody>
      </p:sp>
      <p:sp>
        <p:nvSpPr>
          <p:cNvPr id="16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494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1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95640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146" y="16916"/>
            <a:ext cx="8220982" cy="1143000"/>
          </a:xfrm>
        </p:spPr>
        <p:txBody>
          <a:bodyPr/>
          <a:lstStyle/>
          <a:p>
            <a:r>
              <a:rPr lang="en-US" sz="4000" dirty="0" smtClean="0"/>
              <a:t>OpenFlow: </a:t>
            </a:r>
            <a:r>
              <a:rPr lang="en-US" sz="3600" dirty="0" smtClean="0"/>
              <a:t>switch-to-controller messages</a:t>
            </a:r>
            <a:endParaRPr lang="en-US" sz="360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6928" y="1299900"/>
            <a:ext cx="5732959" cy="4648200"/>
          </a:xfrm>
        </p:spPr>
        <p:txBody>
          <a:bodyPr/>
          <a:lstStyle/>
          <a:p>
            <a:pPr marL="0" indent="0">
              <a:buNone/>
            </a:pPr>
            <a:r>
              <a:rPr lang="en-US" i="1" dirty="0" smtClean="0">
                <a:solidFill>
                  <a:srgbClr val="000090"/>
                </a:solidFill>
              </a:rPr>
              <a:t>Key switch-to-controller messages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packet-in: </a:t>
            </a:r>
            <a:r>
              <a:rPr lang="en-US" dirty="0" smtClean="0"/>
              <a:t>transfer packet (and its control) to controller.  See packet-out message from controller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flow-removed: </a:t>
            </a:r>
            <a:r>
              <a:rPr lang="en-US" dirty="0" smtClean="0"/>
              <a:t>flow table entry deleted at switch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port status: </a:t>
            </a:r>
            <a:r>
              <a:rPr lang="en-US" dirty="0" smtClean="0"/>
              <a:t>inform controller of a change on a port.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79538" y="5108719"/>
            <a:ext cx="787625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90"/>
                </a:solidFill>
                <a:latin typeface="+mn-lt"/>
              </a:rPr>
              <a:t>Fortunately, network operators don’t “program” switches by creating/sending OpenFlow messages directly.  Instead use higher-level abstraction at controller</a:t>
            </a:r>
            <a:endParaRPr lang="en-US" sz="2400" dirty="0">
              <a:solidFill>
                <a:srgbClr val="000090"/>
              </a:solidFill>
              <a:latin typeface="+mn-lt"/>
            </a:endParaRPr>
          </a:p>
        </p:txBody>
      </p:sp>
      <p:grpSp>
        <p:nvGrpSpPr>
          <p:cNvPr id="58" name="Group 57"/>
          <p:cNvGrpSpPr/>
          <p:nvPr/>
        </p:nvGrpSpPr>
        <p:grpSpPr>
          <a:xfrm>
            <a:off x="5841999" y="1644323"/>
            <a:ext cx="2822601" cy="3194648"/>
            <a:chOff x="5841999" y="1871579"/>
            <a:chExt cx="2822601" cy="3194648"/>
          </a:xfrm>
        </p:grpSpPr>
        <p:sp>
          <p:nvSpPr>
            <p:cNvPr id="59" name="Oval 58"/>
            <p:cNvSpPr/>
            <p:nvPr/>
          </p:nvSpPr>
          <p:spPr>
            <a:xfrm flipH="1">
              <a:off x="6510423" y="2429821"/>
              <a:ext cx="1078571" cy="751277"/>
            </a:xfrm>
            <a:prstGeom prst="ellipse">
              <a:avLst/>
            </a:prstGeom>
            <a:ln w="22225">
              <a:solidFill>
                <a:srgbClr val="CC0000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5841999" y="1871579"/>
              <a:ext cx="2822601" cy="3194648"/>
              <a:chOff x="460628" y="1850015"/>
              <a:chExt cx="3899341" cy="4512949"/>
            </a:xfrm>
          </p:grpSpPr>
          <p:sp>
            <p:nvSpPr>
              <p:cNvPr id="62" name="Cloud 61"/>
              <p:cNvSpPr/>
              <p:nvPr/>
            </p:nvSpPr>
            <p:spPr>
              <a:xfrm>
                <a:off x="460628" y="4246149"/>
                <a:ext cx="3899341" cy="2116815"/>
              </a:xfrm>
              <a:prstGeom prst="cloud">
                <a:avLst/>
              </a:prstGeom>
              <a:noFill/>
              <a:ln>
                <a:solidFill>
                  <a:srgbClr val="000090"/>
                </a:solidFill>
              </a:ln>
              <a:effectLst>
                <a:outerShdw blurRad="40000" dist="23000" dir="5400000" rotWithShape="0">
                  <a:schemeClr val="accent6">
                    <a:lumMod val="40000"/>
                    <a:lumOff val="60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63" name="Straight Connector 62"/>
              <p:cNvCxnSpPr/>
              <p:nvPr/>
            </p:nvCxnSpPr>
            <p:spPr>
              <a:xfrm flipV="1">
                <a:off x="1124345" y="4538650"/>
                <a:ext cx="1203228" cy="8190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1124345" y="5357675"/>
                <a:ext cx="1203228" cy="64237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2133750" y="4795599"/>
                <a:ext cx="319671" cy="10277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2404480" y="4715303"/>
                <a:ext cx="1307416" cy="33724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 flipV="1">
                <a:off x="2596747" y="5245260"/>
                <a:ext cx="1115149" cy="75478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" name="Group 950"/>
              <p:cNvGrpSpPr>
                <a:grpSpLocks/>
              </p:cNvGrpSpPr>
              <p:nvPr/>
            </p:nvGrpSpPr>
            <p:grpSpPr bwMode="auto">
              <a:xfrm>
                <a:off x="1839080" y="2785594"/>
                <a:ext cx="549038" cy="880838"/>
                <a:chOff x="4140" y="429"/>
                <a:chExt cx="1425" cy="2396"/>
              </a:xfrm>
            </p:grpSpPr>
            <p:sp>
              <p:nvSpPr>
                <p:cNvPr id="116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6 w 354"/>
                    <a:gd name="T1" fmla="*/ 0 h 2742"/>
                    <a:gd name="T2" fmla="*/ 30 w 354"/>
                    <a:gd name="T3" fmla="*/ 46 h 2742"/>
                    <a:gd name="T4" fmla="*/ 30 w 354"/>
                    <a:gd name="T5" fmla="*/ 354 h 2742"/>
                    <a:gd name="T6" fmla="*/ 0 w 354"/>
                    <a:gd name="T7" fmla="*/ 371 h 2742"/>
                    <a:gd name="T8" fmla="*/ 6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8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18 w 211"/>
                    <a:gd name="T3" fmla="*/ 30 h 2537"/>
                    <a:gd name="T4" fmla="*/ 2 w 211"/>
                    <a:gd name="T5" fmla="*/ 3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8 h 226"/>
                    <a:gd name="T4" fmla="*/ 29 w 328"/>
                    <a:gd name="T5" fmla="*/ 32 h 226"/>
                    <a:gd name="T6" fmla="*/ 0 w 328"/>
                    <a:gd name="T7" fmla="*/ 1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1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46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2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3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44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6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42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7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7 h 226"/>
                    <a:gd name="T4" fmla="*/ 29 w 328"/>
                    <a:gd name="T5" fmla="*/ 30 h 226"/>
                    <a:gd name="T6" fmla="*/ 0 w 328"/>
                    <a:gd name="T7" fmla="*/ 1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8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40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9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6 w 296"/>
                    <a:gd name="T3" fmla="*/ 18 h 256"/>
                    <a:gd name="T4" fmla="*/ 26 w 296"/>
                    <a:gd name="T5" fmla="*/ 34 h 256"/>
                    <a:gd name="T6" fmla="*/ 0 w 296"/>
                    <a:gd name="T7" fmla="*/ 1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7 w 304"/>
                    <a:gd name="T3" fmla="*/ 23 h 288"/>
                    <a:gd name="T4" fmla="*/ 25 w 304"/>
                    <a:gd name="T5" fmla="*/ 39 h 288"/>
                    <a:gd name="T6" fmla="*/ 2 w 304"/>
                    <a:gd name="T7" fmla="*/ 17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5 h 240"/>
                    <a:gd name="T2" fmla="*/ 2 w 306"/>
                    <a:gd name="T3" fmla="*/ 33 h 240"/>
                    <a:gd name="T4" fmla="*/ 27 w 306"/>
                    <a:gd name="T5" fmla="*/ 15 h 240"/>
                    <a:gd name="T6" fmla="*/ 26 w 306"/>
                    <a:gd name="T7" fmla="*/ 0 h 240"/>
                    <a:gd name="T8" fmla="*/ 0 w 306"/>
                    <a:gd name="T9" fmla="*/ 15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8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9" name="Picture 4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4880" y="2227106"/>
                <a:ext cx="1629624" cy="4313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" name="TextBox 69"/>
              <p:cNvSpPr txBox="1"/>
              <p:nvPr/>
            </p:nvSpPr>
            <p:spPr>
              <a:xfrm>
                <a:off x="994856" y="1850015"/>
                <a:ext cx="24567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CC0000"/>
                    </a:solidFill>
                  </a:rPr>
                  <a:t>OpenFlow Controller</a:t>
                </a:r>
                <a:endParaRPr lang="en-US" sz="2000" dirty="0">
                  <a:solidFill>
                    <a:srgbClr val="CC0000"/>
                  </a:solidFill>
                </a:endParaRPr>
              </a:p>
            </p:txBody>
          </p:sp>
          <p:grpSp>
            <p:nvGrpSpPr>
              <p:cNvPr id="71" name="Group 327"/>
              <p:cNvGrpSpPr>
                <a:grpSpLocks/>
              </p:cNvGrpSpPr>
              <p:nvPr/>
            </p:nvGrpSpPr>
            <p:grpSpPr bwMode="auto">
              <a:xfrm>
                <a:off x="2112211" y="58018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7" name="Oval 106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0" name="Freeform 109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2" name="Freeform 111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" name="Freeform 112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4" name="Straight Connector 113"/>
                <p:cNvCxnSpPr>
                  <a:endCxn id="10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" name="Group 327"/>
              <p:cNvGrpSpPr>
                <a:grpSpLocks/>
              </p:cNvGrpSpPr>
              <p:nvPr/>
            </p:nvGrpSpPr>
            <p:grpSpPr bwMode="auto">
              <a:xfrm>
                <a:off x="3547978" y="49382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98" name="Oval 9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1" name="Freeform 10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5" name="Straight Connector 104"/>
                <p:cNvCxnSpPr>
                  <a:endCxn id="10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3" name="Group 327"/>
              <p:cNvGrpSpPr>
                <a:grpSpLocks/>
              </p:cNvGrpSpPr>
              <p:nvPr/>
            </p:nvGrpSpPr>
            <p:grpSpPr bwMode="auto">
              <a:xfrm>
                <a:off x="665747" y="5144167"/>
                <a:ext cx="736172" cy="452961"/>
                <a:chOff x="1871277" y="1576300"/>
                <a:chExt cx="1128371" cy="437861"/>
              </a:xfrm>
            </p:grpSpPr>
            <p:sp>
              <p:nvSpPr>
                <p:cNvPr id="88" name="Oval 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1" name="Freeform 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6" name="Straight Connector 95"/>
                <p:cNvCxnSpPr>
                  <a:endCxn id="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4" name="Group 327"/>
              <p:cNvGrpSpPr>
                <a:grpSpLocks/>
              </p:cNvGrpSpPr>
              <p:nvPr/>
            </p:nvGrpSpPr>
            <p:grpSpPr bwMode="auto">
              <a:xfrm>
                <a:off x="1753937" y="4440989"/>
                <a:ext cx="736172" cy="452961"/>
                <a:chOff x="1871277" y="1576300"/>
                <a:chExt cx="1128371" cy="437861"/>
              </a:xfrm>
            </p:grpSpPr>
            <p:sp>
              <p:nvSpPr>
                <p:cNvPr id="79" name="Oval 7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2" name="Freeform 8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3" name="Freeform 8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4" name="Freeform 8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5" name="Freeform 8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6" name="Straight Connector 85"/>
                <p:cNvCxnSpPr>
                  <a:endCxn id="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5" name="Up-Down Arrow 74"/>
              <p:cNvSpPr/>
              <p:nvPr/>
            </p:nvSpPr>
            <p:spPr>
              <a:xfrm rot="21141209">
                <a:off x="2269785" y="3718179"/>
                <a:ext cx="191874" cy="210753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Up-Down Arrow 75"/>
              <p:cNvSpPr/>
              <p:nvPr/>
            </p:nvSpPr>
            <p:spPr>
              <a:xfrm>
                <a:off x="1974262" y="3714785"/>
                <a:ext cx="191874" cy="82386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" name="Up-Down Arrow 76"/>
              <p:cNvSpPr/>
              <p:nvPr/>
            </p:nvSpPr>
            <p:spPr>
              <a:xfrm rot="19054398">
                <a:off x="2872397" y="3460483"/>
                <a:ext cx="196901" cy="184933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Up-Down Arrow 77"/>
              <p:cNvSpPr/>
              <p:nvPr/>
            </p:nvSpPr>
            <p:spPr>
              <a:xfrm rot="1537304" flipH="1">
                <a:off x="1441528" y="3583584"/>
                <a:ext cx="196901" cy="172097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4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73</a:t>
            </a:fld>
            <a:endParaRPr lang="en-US" sz="1200" dirty="0">
              <a:latin typeface="Tahoma" charset="0"/>
            </a:endParaRPr>
          </a:p>
        </p:txBody>
      </p:sp>
      <p:sp>
        <p:nvSpPr>
          <p:cNvPr id="14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520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Rounded Rectangle 374"/>
          <p:cNvSpPr/>
          <p:nvPr/>
        </p:nvSpPr>
        <p:spPr>
          <a:xfrm>
            <a:off x="441168" y="2793983"/>
            <a:ext cx="4211052" cy="10624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467904" y="3990524"/>
            <a:ext cx="4184316" cy="545543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508006" y="4638847"/>
            <a:ext cx="410410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/>
          <p:cNvGrpSpPr/>
          <p:nvPr/>
        </p:nvGrpSpPr>
        <p:grpSpPr>
          <a:xfrm>
            <a:off x="590136" y="3368823"/>
            <a:ext cx="1244650" cy="411995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3459852" y="3382192"/>
            <a:ext cx="1165638" cy="398626"/>
            <a:chOff x="3034354" y="534843"/>
            <a:chExt cx="1525489" cy="382800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982268" y="3368823"/>
            <a:ext cx="960359" cy="411995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521932" y="2874191"/>
            <a:ext cx="889706" cy="382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3249716" y="2860821"/>
            <a:ext cx="1032905" cy="404965"/>
            <a:chOff x="3099264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2458723" y="249623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3005244" y="313303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1076595" y="4121691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2945827" y="4126474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2328584" y="379649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441167" y="2098823"/>
            <a:ext cx="4211053" cy="5747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535393" y="2131433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3508898" y="2156720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1952059" y="2129889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007181" y="1957959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54" name="Straight Connector 153"/>
          <p:cNvCxnSpPr/>
          <p:nvPr/>
        </p:nvCxnSpPr>
        <p:spPr bwMode="auto">
          <a:xfrm flipV="1">
            <a:off x="521378" y="1925056"/>
            <a:ext cx="4117474" cy="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7" name="Freeform 2"/>
          <p:cNvSpPr>
            <a:spLocks/>
          </p:cNvSpPr>
          <p:nvPr/>
        </p:nvSpPr>
        <p:spPr bwMode="auto">
          <a:xfrm>
            <a:off x="509074" y="5069969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flipV="1">
            <a:off x="1592143" y="5453530"/>
            <a:ext cx="615520" cy="282224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1581927" y="5759398"/>
            <a:ext cx="1651340" cy="1386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>
            <a:endCxn id="353" idx="1"/>
          </p:cNvCxnSpPr>
          <p:nvPr/>
        </p:nvCxnSpPr>
        <p:spPr bwMode="auto">
          <a:xfrm>
            <a:off x="1592143" y="5816064"/>
            <a:ext cx="318002" cy="3875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9" name="Straight Connector 168"/>
          <p:cNvCxnSpPr>
            <a:stCxn id="339" idx="3"/>
          </p:cNvCxnSpPr>
          <p:nvPr/>
        </p:nvCxnSpPr>
        <p:spPr bwMode="auto">
          <a:xfrm>
            <a:off x="2893995" y="5449380"/>
            <a:ext cx="333142" cy="42130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0" name="Straight Connector 169"/>
          <p:cNvCxnSpPr/>
          <p:nvPr/>
        </p:nvCxnSpPr>
        <p:spPr bwMode="auto">
          <a:xfrm flipV="1">
            <a:off x="2371572" y="5956693"/>
            <a:ext cx="861695" cy="27542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4" name="Freeform 223"/>
          <p:cNvSpPr/>
          <p:nvPr/>
        </p:nvSpPr>
        <p:spPr>
          <a:xfrm>
            <a:off x="1449442" y="1774754"/>
            <a:ext cx="710887" cy="3730652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725529"/>
              <a:gd name="connsiteY0" fmla="*/ 2874009 h 2874009"/>
              <a:gd name="connsiteX1" fmla="*/ 725529 w 725529"/>
              <a:gd name="connsiteY1" fmla="*/ 1747705 h 2874009"/>
              <a:gd name="connsiteX2" fmla="*/ 724937 w 725529"/>
              <a:gd name="connsiteY2" fmla="*/ 1270181 h 2874009"/>
              <a:gd name="connsiteX3" fmla="*/ 400875 w 725529"/>
              <a:gd name="connsiteY3" fmla="*/ 1112124 h 2874009"/>
              <a:gd name="connsiteX4" fmla="*/ 398332 w 725529"/>
              <a:gd name="connsiteY4" fmla="*/ 0 h 2874009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400875 w 725529"/>
              <a:gd name="connsiteY3" fmla="*/ 1092349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42121 w 725529"/>
              <a:gd name="connsiteY3" fmla="*/ 107916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33766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0344 w 725529"/>
              <a:gd name="connsiteY3" fmla="*/ 1118716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175278 w 725529"/>
              <a:gd name="connsiteY3" fmla="*/ 1105533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92254 w 725529"/>
              <a:gd name="connsiteY3" fmla="*/ 1125309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2889 w 725529"/>
              <a:gd name="connsiteY3" fmla="*/ 1125309 h 2854234"/>
              <a:gd name="connsiteX4" fmla="*/ 264644 w 725529"/>
              <a:gd name="connsiteY4" fmla="*/ 0 h 2854234"/>
              <a:gd name="connsiteX0" fmla="*/ 43202 w 768731"/>
              <a:gd name="connsiteY0" fmla="*/ 2975683 h 2975683"/>
              <a:gd name="connsiteX1" fmla="*/ 768731 w 768731"/>
              <a:gd name="connsiteY1" fmla="*/ 1849379 h 2975683"/>
              <a:gd name="connsiteX2" fmla="*/ 768139 w 768731"/>
              <a:gd name="connsiteY2" fmla="*/ 1371855 h 2975683"/>
              <a:gd name="connsiteX3" fmla="*/ 66091 w 768731"/>
              <a:gd name="connsiteY3" fmla="*/ 1246758 h 2975683"/>
              <a:gd name="connsiteX4" fmla="*/ 0 w 768731"/>
              <a:gd name="connsiteY4" fmla="*/ 0 h 2975683"/>
              <a:gd name="connsiteX0" fmla="*/ 54072 w 779601"/>
              <a:gd name="connsiteY0" fmla="*/ 2975683 h 2975683"/>
              <a:gd name="connsiteX1" fmla="*/ 779601 w 779601"/>
              <a:gd name="connsiteY1" fmla="*/ 1849379 h 2975683"/>
              <a:gd name="connsiteX2" fmla="*/ 779009 w 779601"/>
              <a:gd name="connsiteY2" fmla="*/ 1371855 h 2975683"/>
              <a:gd name="connsiteX3" fmla="*/ 0 w 779601"/>
              <a:gd name="connsiteY3" fmla="*/ 1277120 h 2975683"/>
              <a:gd name="connsiteX4" fmla="*/ 10870 w 779601"/>
              <a:gd name="connsiteY4" fmla="*/ 0 h 2975683"/>
              <a:gd name="connsiteX0" fmla="*/ 62442 w 787971"/>
              <a:gd name="connsiteY0" fmla="*/ 2763147 h 2763147"/>
              <a:gd name="connsiteX1" fmla="*/ 787971 w 787971"/>
              <a:gd name="connsiteY1" fmla="*/ 1636843 h 2763147"/>
              <a:gd name="connsiteX2" fmla="*/ 787379 w 787971"/>
              <a:gd name="connsiteY2" fmla="*/ 1159319 h 2763147"/>
              <a:gd name="connsiteX3" fmla="*/ 8370 w 787971"/>
              <a:gd name="connsiteY3" fmla="*/ 1064584 h 2763147"/>
              <a:gd name="connsiteX4" fmla="*/ 0 w 787971"/>
              <a:gd name="connsiteY4" fmla="*/ 0 h 2763147"/>
              <a:gd name="connsiteX0" fmla="*/ 54072 w 779601"/>
              <a:gd name="connsiteY0" fmla="*/ 2808691 h 2808691"/>
              <a:gd name="connsiteX1" fmla="*/ 779601 w 779601"/>
              <a:gd name="connsiteY1" fmla="*/ 1682387 h 2808691"/>
              <a:gd name="connsiteX2" fmla="*/ 779009 w 779601"/>
              <a:gd name="connsiteY2" fmla="*/ 1204863 h 2808691"/>
              <a:gd name="connsiteX3" fmla="*/ 0 w 779601"/>
              <a:gd name="connsiteY3" fmla="*/ 1110128 h 2808691"/>
              <a:gd name="connsiteX4" fmla="*/ 30111 w 779601"/>
              <a:gd name="connsiteY4" fmla="*/ 0 h 2808691"/>
              <a:gd name="connsiteX0" fmla="*/ 62830 w 788359"/>
              <a:gd name="connsiteY0" fmla="*/ 2896348 h 2896348"/>
              <a:gd name="connsiteX1" fmla="*/ 788359 w 788359"/>
              <a:gd name="connsiteY1" fmla="*/ 1770044 h 2896348"/>
              <a:gd name="connsiteX2" fmla="*/ 787767 w 788359"/>
              <a:gd name="connsiteY2" fmla="*/ 1292520 h 2896348"/>
              <a:gd name="connsiteX3" fmla="*/ 8758 w 788359"/>
              <a:gd name="connsiteY3" fmla="*/ 1197785 h 2896348"/>
              <a:gd name="connsiteX4" fmla="*/ 38869 w 788359"/>
              <a:gd name="connsiteY4" fmla="*/ 87657 h 2896348"/>
              <a:gd name="connsiteX5" fmla="*/ 0 w 788359"/>
              <a:gd name="connsiteY5" fmla="*/ 69436 h 2896348"/>
              <a:gd name="connsiteX0" fmla="*/ 54072 w 818640"/>
              <a:gd name="connsiteY0" fmla="*/ 3100173 h 3100173"/>
              <a:gd name="connsiteX1" fmla="*/ 779601 w 818640"/>
              <a:gd name="connsiteY1" fmla="*/ 1973869 h 3100173"/>
              <a:gd name="connsiteX2" fmla="*/ 779009 w 818640"/>
              <a:gd name="connsiteY2" fmla="*/ 1496345 h 3100173"/>
              <a:gd name="connsiteX3" fmla="*/ 0 w 818640"/>
              <a:gd name="connsiteY3" fmla="*/ 1401610 h 3100173"/>
              <a:gd name="connsiteX4" fmla="*/ 30111 w 818640"/>
              <a:gd name="connsiteY4" fmla="*/ 291482 h 3100173"/>
              <a:gd name="connsiteX5" fmla="*/ 818579 w 818640"/>
              <a:gd name="connsiteY5" fmla="*/ 0 h 3100173"/>
              <a:gd name="connsiteX0" fmla="*/ 54072 w 818579"/>
              <a:gd name="connsiteY0" fmla="*/ 3100173 h 3100173"/>
              <a:gd name="connsiteX1" fmla="*/ 779601 w 818579"/>
              <a:gd name="connsiteY1" fmla="*/ 1973869 h 3100173"/>
              <a:gd name="connsiteX2" fmla="*/ 779009 w 818579"/>
              <a:gd name="connsiteY2" fmla="*/ 1496345 h 3100173"/>
              <a:gd name="connsiteX3" fmla="*/ 0 w 818579"/>
              <a:gd name="connsiteY3" fmla="*/ 1401610 h 3100173"/>
              <a:gd name="connsiteX4" fmla="*/ 30111 w 818579"/>
              <a:gd name="connsiteY4" fmla="*/ 291482 h 3100173"/>
              <a:gd name="connsiteX5" fmla="*/ 510732 w 818579"/>
              <a:gd name="connsiteY5" fmla="*/ 60725 h 3100173"/>
              <a:gd name="connsiteX6" fmla="*/ 818579 w 818579"/>
              <a:gd name="connsiteY6" fmla="*/ 0 h 3100173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510732 w 779601"/>
              <a:gd name="connsiteY5" fmla="*/ 470617 h 3510065"/>
              <a:gd name="connsiteX6" fmla="*/ 760858 w 779601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760857 w 779601"/>
              <a:gd name="connsiteY5" fmla="*/ 440254 h 3510065"/>
              <a:gd name="connsiteX6" fmla="*/ 760858 w 779601"/>
              <a:gd name="connsiteY6" fmla="*/ 0 h 3510065"/>
              <a:gd name="connsiteX0" fmla="*/ 54072 w 779601"/>
              <a:gd name="connsiteY0" fmla="*/ 3579994 h 3579994"/>
              <a:gd name="connsiteX1" fmla="*/ 779601 w 779601"/>
              <a:gd name="connsiteY1" fmla="*/ 2453690 h 3579994"/>
              <a:gd name="connsiteX2" fmla="*/ 779009 w 779601"/>
              <a:gd name="connsiteY2" fmla="*/ 1976166 h 3579994"/>
              <a:gd name="connsiteX3" fmla="*/ 0 w 779601"/>
              <a:gd name="connsiteY3" fmla="*/ 1881431 h 3579994"/>
              <a:gd name="connsiteX4" fmla="*/ 30111 w 779601"/>
              <a:gd name="connsiteY4" fmla="*/ 771303 h 3579994"/>
              <a:gd name="connsiteX5" fmla="*/ 760857 w 779601"/>
              <a:gd name="connsiteY5" fmla="*/ 510183 h 3579994"/>
              <a:gd name="connsiteX6" fmla="*/ 760858 w 779601"/>
              <a:gd name="connsiteY6" fmla="*/ 69929 h 3579994"/>
              <a:gd name="connsiteX0" fmla="*/ 54072 w 779601"/>
              <a:gd name="connsiteY0" fmla="*/ 3707204 h 3707204"/>
              <a:gd name="connsiteX1" fmla="*/ 779601 w 779601"/>
              <a:gd name="connsiteY1" fmla="*/ 2580900 h 3707204"/>
              <a:gd name="connsiteX2" fmla="*/ 779009 w 779601"/>
              <a:gd name="connsiteY2" fmla="*/ 2103376 h 3707204"/>
              <a:gd name="connsiteX3" fmla="*/ 0 w 779601"/>
              <a:gd name="connsiteY3" fmla="*/ 2008641 h 3707204"/>
              <a:gd name="connsiteX4" fmla="*/ 30111 w 779601"/>
              <a:gd name="connsiteY4" fmla="*/ 898513 h 3707204"/>
              <a:gd name="connsiteX5" fmla="*/ 760857 w 779601"/>
              <a:gd name="connsiteY5" fmla="*/ 637393 h 3707204"/>
              <a:gd name="connsiteX6" fmla="*/ 739550 w 779601"/>
              <a:gd name="connsiteY6" fmla="*/ 59300 h 3707204"/>
              <a:gd name="connsiteX0" fmla="*/ 54072 w 779601"/>
              <a:gd name="connsiteY0" fmla="*/ 3647904 h 3647904"/>
              <a:gd name="connsiteX1" fmla="*/ 779601 w 779601"/>
              <a:gd name="connsiteY1" fmla="*/ 2521600 h 3647904"/>
              <a:gd name="connsiteX2" fmla="*/ 779009 w 779601"/>
              <a:gd name="connsiteY2" fmla="*/ 2044076 h 3647904"/>
              <a:gd name="connsiteX3" fmla="*/ 0 w 779601"/>
              <a:gd name="connsiteY3" fmla="*/ 1949341 h 3647904"/>
              <a:gd name="connsiteX4" fmla="*/ 30111 w 779601"/>
              <a:gd name="connsiteY4" fmla="*/ 839213 h 3647904"/>
              <a:gd name="connsiteX5" fmla="*/ 760857 w 779601"/>
              <a:gd name="connsiteY5" fmla="*/ 578093 h 3647904"/>
              <a:gd name="connsiteX6" fmla="*/ 739550 w 779601"/>
              <a:gd name="connsiteY6" fmla="*/ 0 h 3647904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6790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233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872488"/>
              <a:gd name="connsiteY0" fmla="*/ 3580665 h 3580665"/>
              <a:gd name="connsiteX1" fmla="*/ 775061 w 872488"/>
              <a:gd name="connsiteY1" fmla="*/ 2454361 h 3580665"/>
              <a:gd name="connsiteX2" fmla="*/ 872488 w 872488"/>
              <a:gd name="connsiteY2" fmla="*/ 2054161 h 3580665"/>
              <a:gd name="connsiteX3" fmla="*/ 38076 w 872488"/>
              <a:gd name="connsiteY3" fmla="*/ 1835036 h 3580665"/>
              <a:gd name="connsiteX4" fmla="*/ 0 w 872488"/>
              <a:gd name="connsiteY4" fmla="*/ 775336 h 3580665"/>
              <a:gd name="connsiteX5" fmla="*/ 756317 w 872488"/>
              <a:gd name="connsiteY5" fmla="*/ 510854 h 3580665"/>
              <a:gd name="connsiteX6" fmla="*/ 730748 w 872488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56317 w 873080"/>
              <a:gd name="connsiteY5" fmla="*/ 510854 h 3580665"/>
              <a:gd name="connsiteX6" fmla="*/ 730748 w 873080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30748 w 873080"/>
              <a:gd name="connsiteY5" fmla="*/ 0 h 3580665"/>
              <a:gd name="connsiteX0" fmla="*/ 12167 w 835715"/>
              <a:gd name="connsiteY0" fmla="*/ 3580665 h 3580665"/>
              <a:gd name="connsiteX1" fmla="*/ 835715 w 835715"/>
              <a:gd name="connsiteY1" fmla="*/ 2414018 h 3580665"/>
              <a:gd name="connsiteX2" fmla="*/ 835123 w 835715"/>
              <a:gd name="connsiteY2" fmla="*/ 2054161 h 3580665"/>
              <a:gd name="connsiteX3" fmla="*/ 711 w 835715"/>
              <a:gd name="connsiteY3" fmla="*/ 1835036 h 3580665"/>
              <a:gd name="connsiteX4" fmla="*/ 693383 w 835715"/>
              <a:gd name="connsiteY4" fmla="*/ 0 h 3580665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287809 w 823548"/>
              <a:gd name="connsiteY3" fmla="*/ 1835036 h 3580665"/>
              <a:gd name="connsiteX4" fmla="*/ 681216 w 823548"/>
              <a:gd name="connsiteY4" fmla="*/ 0 h 3580665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29416 w 823548"/>
              <a:gd name="connsiteY3" fmla="*/ 1817763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78322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49125 w 823548"/>
              <a:gd name="connsiteY3" fmla="*/ 1835036 h 3574908"/>
              <a:gd name="connsiteX4" fmla="*/ 68088 w 823548"/>
              <a:gd name="connsiteY4" fmla="*/ 0 h 3574908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34526 w 823548"/>
              <a:gd name="connsiteY3" fmla="*/ 1858067 h 3574908"/>
              <a:gd name="connsiteX4" fmla="*/ 68088 w 823548"/>
              <a:gd name="connsiteY4" fmla="*/ 0 h 3574908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134526 w 823548"/>
              <a:gd name="connsiteY3" fmla="*/ 1863824 h 3580665"/>
              <a:gd name="connsiteX4" fmla="*/ 104584 w 823548"/>
              <a:gd name="connsiteY4" fmla="*/ 0 h 3580665"/>
              <a:gd name="connsiteX0" fmla="*/ 29101 w 718964"/>
              <a:gd name="connsiteY0" fmla="*/ 3359195 h 3359195"/>
              <a:gd name="connsiteX1" fmla="*/ 718964 w 718964"/>
              <a:gd name="connsiteY1" fmla="*/ 2414018 h 3359195"/>
              <a:gd name="connsiteX2" fmla="*/ 718372 w 718964"/>
              <a:gd name="connsiteY2" fmla="*/ 2054161 h 3359195"/>
              <a:gd name="connsiteX3" fmla="*/ 29942 w 718964"/>
              <a:gd name="connsiteY3" fmla="*/ 1863824 h 3359195"/>
              <a:gd name="connsiteX4" fmla="*/ 0 w 718964"/>
              <a:gd name="connsiteY4" fmla="*/ 0 h 3359195"/>
              <a:gd name="connsiteX0" fmla="*/ 15733 w 705596"/>
              <a:gd name="connsiteY0" fmla="*/ 2968987 h 2968987"/>
              <a:gd name="connsiteX1" fmla="*/ 705596 w 705596"/>
              <a:gd name="connsiteY1" fmla="*/ 2023810 h 2968987"/>
              <a:gd name="connsiteX2" fmla="*/ 705004 w 705596"/>
              <a:gd name="connsiteY2" fmla="*/ 1663953 h 2968987"/>
              <a:gd name="connsiteX3" fmla="*/ 16574 w 705596"/>
              <a:gd name="connsiteY3" fmla="*/ 1473616 h 2968987"/>
              <a:gd name="connsiteX4" fmla="*/ 0 w 705596"/>
              <a:gd name="connsiteY4" fmla="*/ 0 h 2968987"/>
              <a:gd name="connsiteX0" fmla="*/ 21024 w 710887"/>
              <a:gd name="connsiteY0" fmla="*/ 3027431 h 3027431"/>
              <a:gd name="connsiteX1" fmla="*/ 710887 w 710887"/>
              <a:gd name="connsiteY1" fmla="*/ 2082254 h 3027431"/>
              <a:gd name="connsiteX2" fmla="*/ 710295 w 710887"/>
              <a:gd name="connsiteY2" fmla="*/ 1722397 h 3027431"/>
              <a:gd name="connsiteX3" fmla="*/ 21865 w 710887"/>
              <a:gd name="connsiteY3" fmla="*/ 1532060 h 3027431"/>
              <a:gd name="connsiteX4" fmla="*/ 0 w 710887"/>
              <a:gd name="connsiteY4" fmla="*/ 0 h 302743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887" h="2943061">
                <a:moveTo>
                  <a:pt x="34392" y="2943061"/>
                </a:moveTo>
                <a:cubicBezTo>
                  <a:pt x="643118" y="2216702"/>
                  <a:pt x="436371" y="2471136"/>
                  <a:pt x="710887" y="2082254"/>
                </a:cubicBezTo>
                <a:cubicBezTo>
                  <a:pt x="710690" y="1923079"/>
                  <a:pt x="710492" y="1881572"/>
                  <a:pt x="710295" y="1722397"/>
                </a:cubicBezTo>
                <a:cubicBezTo>
                  <a:pt x="566067" y="1680698"/>
                  <a:pt x="166093" y="1573759"/>
                  <a:pt x="21865" y="1532060"/>
                </a:cubicBezTo>
                <a:cubicBezTo>
                  <a:pt x="5542" y="849989"/>
                  <a:pt x="1676" y="727768"/>
                  <a:pt x="0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5" name="Group 224"/>
          <p:cNvGrpSpPr/>
          <p:nvPr/>
        </p:nvGrpSpPr>
        <p:grpSpPr>
          <a:xfrm>
            <a:off x="1672399" y="4825035"/>
            <a:ext cx="313044" cy="369332"/>
            <a:chOff x="418816" y="1964112"/>
            <a:chExt cx="313044" cy="369332"/>
          </a:xfrm>
        </p:grpSpPr>
        <p:sp>
          <p:nvSpPr>
            <p:cNvPr id="226" name="Oval 22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1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1765227" y="3717809"/>
            <a:ext cx="313044" cy="369332"/>
            <a:chOff x="418816" y="1964112"/>
            <a:chExt cx="313044" cy="369332"/>
          </a:xfrm>
        </p:grpSpPr>
        <p:sp>
          <p:nvSpPr>
            <p:cNvPr id="229" name="Oval 228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2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285507" y="2532088"/>
            <a:ext cx="313044" cy="369332"/>
            <a:chOff x="418816" y="1964112"/>
            <a:chExt cx="313044" cy="369332"/>
          </a:xfrm>
        </p:grpSpPr>
        <p:sp>
          <p:nvSpPr>
            <p:cNvPr id="232" name="Oval 231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3</a:t>
              </a:r>
              <a:endParaRPr lang="en-US" dirty="0">
                <a:latin typeface="Arial"/>
                <a:cs typeface="Arial"/>
              </a:endParaRPr>
            </a:p>
          </p:txBody>
        </p:sp>
      </p:grpSp>
      <p:cxnSp>
        <p:nvCxnSpPr>
          <p:cNvPr id="4" name="Straight Arrow Connector 3"/>
          <p:cNvCxnSpPr/>
          <p:nvPr/>
        </p:nvCxnSpPr>
        <p:spPr bwMode="auto">
          <a:xfrm>
            <a:off x="1635543" y="1382172"/>
            <a:ext cx="36856" cy="1995939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35" name="Group 234"/>
          <p:cNvGrpSpPr/>
          <p:nvPr/>
        </p:nvGrpSpPr>
        <p:grpSpPr>
          <a:xfrm>
            <a:off x="1506590" y="1883932"/>
            <a:ext cx="313044" cy="369332"/>
            <a:chOff x="418816" y="1964112"/>
            <a:chExt cx="313044" cy="369332"/>
          </a:xfrm>
        </p:grpSpPr>
        <p:sp>
          <p:nvSpPr>
            <p:cNvPr id="236" name="Oval 23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4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38" name="Freeform 237"/>
          <p:cNvSpPr/>
          <p:nvPr/>
        </p:nvSpPr>
        <p:spPr>
          <a:xfrm>
            <a:off x="2295799" y="1680415"/>
            <a:ext cx="1029459" cy="3309980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579217 w 1766395"/>
              <a:gd name="connsiteY2" fmla="*/ 1319458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14700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2035489"/>
              <a:gd name="connsiteY0" fmla="*/ 2876928 h 2876928"/>
              <a:gd name="connsiteX1" fmla="*/ 1179031 w 2035489"/>
              <a:gd name="connsiteY1" fmla="*/ 1714700 h 2876928"/>
              <a:gd name="connsiteX2" fmla="*/ 1172454 w 2035489"/>
              <a:gd name="connsiteY2" fmla="*/ 1319458 h 2876928"/>
              <a:gd name="connsiteX3" fmla="*/ 2034978 w 2035489"/>
              <a:gd name="connsiteY3" fmla="*/ 1112124 h 2876928"/>
              <a:gd name="connsiteX4" fmla="*/ 2032435 w 2035489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172454 w 2095517"/>
              <a:gd name="connsiteY2" fmla="*/ 1319458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058086 w 2095517"/>
              <a:gd name="connsiteY1" fmla="*/ 2128116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19366 w 1029264"/>
              <a:gd name="connsiteY0" fmla="*/ 2961861 h 2961861"/>
              <a:gd name="connsiteX1" fmla="*/ 0 w 1029264"/>
              <a:gd name="connsiteY1" fmla="*/ 2070128 h 2961861"/>
              <a:gd name="connsiteX2" fmla="*/ 690772 w 1029264"/>
              <a:gd name="connsiteY2" fmla="*/ 2064629 h 2961861"/>
              <a:gd name="connsiteX3" fmla="*/ 1029198 w 1029264"/>
              <a:gd name="connsiteY3" fmla="*/ 1525541 h 2961861"/>
              <a:gd name="connsiteX4" fmla="*/ 966182 w 1029264"/>
              <a:gd name="connsiteY4" fmla="*/ 0 h 2961861"/>
              <a:gd name="connsiteX0" fmla="*/ 19366 w 1029276"/>
              <a:gd name="connsiteY0" fmla="*/ 2611201 h 2611201"/>
              <a:gd name="connsiteX1" fmla="*/ 0 w 1029276"/>
              <a:gd name="connsiteY1" fmla="*/ 1719468 h 2611201"/>
              <a:gd name="connsiteX2" fmla="*/ 690772 w 1029276"/>
              <a:gd name="connsiteY2" fmla="*/ 1713969 h 2611201"/>
              <a:gd name="connsiteX3" fmla="*/ 1029198 w 1029276"/>
              <a:gd name="connsiteY3" fmla="*/ 1174881 h 2611201"/>
              <a:gd name="connsiteX4" fmla="*/ 976765 w 1029276"/>
              <a:gd name="connsiteY4" fmla="*/ 0 h 2611201"/>
              <a:gd name="connsiteX0" fmla="*/ 19366 w 1029459"/>
              <a:gd name="connsiteY0" fmla="*/ 2611201 h 2611201"/>
              <a:gd name="connsiteX1" fmla="*/ 0 w 1029459"/>
              <a:gd name="connsiteY1" fmla="*/ 1719468 h 2611201"/>
              <a:gd name="connsiteX2" fmla="*/ 690772 w 1029459"/>
              <a:gd name="connsiteY2" fmla="*/ 1713969 h 2611201"/>
              <a:gd name="connsiteX3" fmla="*/ 1029198 w 1029459"/>
              <a:gd name="connsiteY3" fmla="*/ 1174881 h 2611201"/>
              <a:gd name="connsiteX4" fmla="*/ 976765 w 1029459"/>
              <a:gd name="connsiteY4" fmla="*/ 0 h 261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459" h="2611201">
                <a:moveTo>
                  <a:pt x="19366" y="2611201"/>
                </a:moveTo>
                <a:lnTo>
                  <a:pt x="0" y="1719468"/>
                </a:lnTo>
                <a:lnTo>
                  <a:pt x="690772" y="1713969"/>
                </a:lnTo>
                <a:cubicBezTo>
                  <a:pt x="953779" y="1301650"/>
                  <a:pt x="837892" y="1502072"/>
                  <a:pt x="1029198" y="1174881"/>
                </a:cubicBezTo>
                <a:cubicBezTo>
                  <a:pt x="1031684" y="714767"/>
                  <a:pt x="1016613" y="902614"/>
                  <a:pt x="976765" y="0"/>
                </a:cubicBezTo>
              </a:path>
            </a:pathLst>
          </a:custGeom>
          <a:ln w="12700">
            <a:solidFill>
              <a:schemeClr val="tx1"/>
            </a:solidFill>
            <a:headEnd type="triangle"/>
            <a:tailEnd type="non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239" name="Straight Arrow Connector 238"/>
          <p:cNvCxnSpPr/>
          <p:nvPr/>
        </p:nvCxnSpPr>
        <p:spPr bwMode="auto">
          <a:xfrm>
            <a:off x="2334047" y="4796373"/>
            <a:ext cx="165857" cy="4440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43" name="Straight Arrow Connector 242"/>
          <p:cNvCxnSpPr/>
          <p:nvPr/>
        </p:nvCxnSpPr>
        <p:spPr bwMode="auto">
          <a:xfrm flipH="1">
            <a:off x="1630957" y="4825035"/>
            <a:ext cx="697629" cy="7629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46" name="Group 245"/>
          <p:cNvGrpSpPr/>
          <p:nvPr/>
        </p:nvGrpSpPr>
        <p:grpSpPr>
          <a:xfrm rot="21446362">
            <a:off x="2189794" y="4667337"/>
            <a:ext cx="313044" cy="369332"/>
            <a:chOff x="418816" y="1964112"/>
            <a:chExt cx="313044" cy="369332"/>
          </a:xfrm>
        </p:grpSpPr>
        <p:sp>
          <p:nvSpPr>
            <p:cNvPr id="247" name="Oval 246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6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3130061" y="1900424"/>
            <a:ext cx="313044" cy="369332"/>
            <a:chOff x="418816" y="1964112"/>
            <a:chExt cx="313044" cy="369332"/>
          </a:xfrm>
        </p:grpSpPr>
        <p:sp>
          <p:nvSpPr>
            <p:cNvPr id="250" name="Oval 249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5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53" name="Oval 252"/>
          <p:cNvSpPr/>
          <p:nvPr/>
        </p:nvSpPr>
        <p:spPr>
          <a:xfrm rot="5400000">
            <a:off x="1970416" y="419579"/>
            <a:ext cx="631007" cy="223526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336780" y="1336100"/>
            <a:ext cx="1891162" cy="5095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Dijkstra’s link-state </a:t>
            </a:r>
          </a:p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Routing</a:t>
            </a:r>
            <a:endParaRPr lang="en-US" sz="1600" dirty="0">
              <a:latin typeface="Arial"/>
              <a:cs typeface="Arial"/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921872" y="5536490"/>
            <a:ext cx="687402" cy="470408"/>
            <a:chOff x="1736090" y="2893762"/>
            <a:chExt cx="565150" cy="340093"/>
          </a:xfrm>
        </p:grpSpPr>
        <p:grpSp>
          <p:nvGrpSpPr>
            <p:cNvPr id="32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24" name="Oval 32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6" name="Oval 32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31" name="Straight Connector 330"/>
              <p:cNvCxnSpPr>
                <a:endCxn id="32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/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22" name="Oval 32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s1</a:t>
                </a:r>
                <a:endParaRPr lang="en-US" sz="2000" dirty="0"/>
              </a:p>
            </p:txBody>
          </p:sp>
        </p:grpSp>
      </p:grpSp>
      <p:grpSp>
        <p:nvGrpSpPr>
          <p:cNvPr id="333" name="Group 332"/>
          <p:cNvGrpSpPr/>
          <p:nvPr/>
        </p:nvGrpSpPr>
        <p:grpSpPr>
          <a:xfrm>
            <a:off x="2206593" y="5245170"/>
            <a:ext cx="687402" cy="470406"/>
            <a:chOff x="1736090" y="2893762"/>
            <a:chExt cx="565150" cy="340091"/>
          </a:xfrm>
        </p:grpSpPr>
        <p:grpSp>
          <p:nvGrpSpPr>
            <p:cNvPr id="33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38" name="Oval 33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5" name="Straight Connector 344"/>
              <p:cNvCxnSpPr>
                <a:endCxn id="34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5" name="Group 334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36" name="Oval 33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s2</a:t>
                </a:r>
                <a:endParaRPr lang="en-US" sz="2000" dirty="0"/>
              </a:p>
            </p:txBody>
          </p:sp>
        </p:grpSp>
      </p:grpSp>
      <p:grpSp>
        <p:nvGrpSpPr>
          <p:cNvPr id="347" name="Group 346"/>
          <p:cNvGrpSpPr/>
          <p:nvPr/>
        </p:nvGrpSpPr>
        <p:grpSpPr>
          <a:xfrm>
            <a:off x="1910145" y="5999406"/>
            <a:ext cx="687402" cy="470406"/>
            <a:chOff x="1736090" y="2893762"/>
            <a:chExt cx="565150" cy="340091"/>
          </a:xfrm>
        </p:grpSpPr>
        <p:grpSp>
          <p:nvGrpSpPr>
            <p:cNvPr id="34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52" name="Oval 35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6" name="Freeform 35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7" name="Freeform 35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8" name="Freeform 35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>
                <a:endCxn id="35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9" name="Group 348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50" name="Oval 34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s3</a:t>
                </a:r>
                <a:endParaRPr lang="en-US" sz="2000" dirty="0"/>
              </a:p>
            </p:txBody>
          </p:sp>
        </p:grpSp>
      </p:grpSp>
      <p:grpSp>
        <p:nvGrpSpPr>
          <p:cNvPr id="361" name="Group 360"/>
          <p:cNvGrpSpPr/>
          <p:nvPr/>
        </p:nvGrpSpPr>
        <p:grpSpPr>
          <a:xfrm>
            <a:off x="3077553" y="5718280"/>
            <a:ext cx="687402" cy="470406"/>
            <a:chOff x="1736090" y="2893762"/>
            <a:chExt cx="565150" cy="340091"/>
          </a:xfrm>
        </p:grpSpPr>
        <p:grpSp>
          <p:nvGrpSpPr>
            <p:cNvPr id="36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66" name="Oval 36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7" name="Rectangle 36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0" name="Freeform 36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" name="Freeform 37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3" name="Straight Connector 372"/>
              <p:cNvCxnSpPr>
                <a:endCxn id="36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3" name="Group 362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64" name="Oval 36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s4</a:t>
                </a:r>
                <a:endParaRPr lang="en-US" sz="2000" dirty="0"/>
              </a:p>
            </p:txBody>
          </p:sp>
        </p:grpSp>
      </p:grpSp>
      <p:cxnSp>
        <p:nvCxnSpPr>
          <p:cNvPr id="240" name="Straight Arrow Connector 239"/>
          <p:cNvCxnSpPr/>
          <p:nvPr/>
        </p:nvCxnSpPr>
        <p:spPr bwMode="auto">
          <a:xfrm>
            <a:off x="2475946" y="4898482"/>
            <a:ext cx="906274" cy="769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76" name="Picture 1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02064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7" name="Title 1"/>
          <p:cNvSpPr txBox="1">
            <a:spLocks/>
          </p:cNvSpPr>
          <p:nvPr/>
        </p:nvSpPr>
        <p:spPr>
          <a:xfrm>
            <a:off x="354145" y="177332"/>
            <a:ext cx="8642801" cy="1143000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sz="3600" dirty="0" smtClean="0"/>
              <a:t>SDN: control/data plane interaction example</a:t>
            </a:r>
            <a:endParaRPr lang="en-US" sz="3600" dirty="0"/>
          </a:p>
        </p:txBody>
      </p:sp>
      <p:grpSp>
        <p:nvGrpSpPr>
          <p:cNvPr id="22" name="Group 21"/>
          <p:cNvGrpSpPr/>
          <p:nvPr/>
        </p:nvGrpSpPr>
        <p:grpSpPr>
          <a:xfrm>
            <a:off x="5313965" y="1234279"/>
            <a:ext cx="3388878" cy="858751"/>
            <a:chOff x="5313965" y="1301119"/>
            <a:chExt cx="3388878" cy="858751"/>
          </a:xfrm>
        </p:grpSpPr>
        <p:sp>
          <p:nvSpPr>
            <p:cNvPr id="9" name="TextBox 8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S1, experiencing link failure using OpenFlow port status message to notify controller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78" name="Group 377"/>
            <p:cNvGrpSpPr/>
            <p:nvPr/>
          </p:nvGrpSpPr>
          <p:grpSpPr>
            <a:xfrm>
              <a:off x="5313965" y="1301119"/>
              <a:ext cx="338263" cy="369332"/>
              <a:chOff x="418816" y="1964112"/>
              <a:chExt cx="313044" cy="369332"/>
            </a:xfrm>
          </p:grpSpPr>
          <p:sp>
            <p:nvSpPr>
              <p:cNvPr id="379" name="Oval 378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1" name="TextBox 380"/>
              <p:cNvSpPr txBox="1"/>
              <p:nvPr/>
            </p:nvSpPr>
            <p:spPr>
              <a:xfrm>
                <a:off x="418816" y="1964112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1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82" name="Group 381"/>
          <p:cNvGrpSpPr/>
          <p:nvPr/>
        </p:nvGrpSpPr>
        <p:grpSpPr>
          <a:xfrm>
            <a:off x="5359418" y="2228890"/>
            <a:ext cx="3388878" cy="858751"/>
            <a:chOff x="5313965" y="1301119"/>
            <a:chExt cx="3388878" cy="858751"/>
          </a:xfrm>
        </p:grpSpPr>
        <p:sp>
          <p:nvSpPr>
            <p:cNvPr id="383" name="TextBox 382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SDN controller receives OpenFlow message, updates link status info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84" name="Group 383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85" name="Oval 384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2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88" name="Group 387"/>
          <p:cNvGrpSpPr/>
          <p:nvPr/>
        </p:nvGrpSpPr>
        <p:grpSpPr>
          <a:xfrm>
            <a:off x="5364768" y="3156658"/>
            <a:ext cx="3388878" cy="1357349"/>
            <a:chOff x="5313965" y="1301119"/>
            <a:chExt cx="3388878" cy="1357349"/>
          </a:xfrm>
        </p:grpSpPr>
        <p:sp>
          <p:nvSpPr>
            <p:cNvPr id="389" name="TextBox 388"/>
            <p:cNvSpPr txBox="1"/>
            <p:nvPr/>
          </p:nvSpPr>
          <p:spPr>
            <a:xfrm>
              <a:off x="5654651" y="1315023"/>
              <a:ext cx="3048192" cy="1343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Dijkstra’s routing algorithm application has previously registered to be called when ever link status changes.  It is called.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0" name="Group 389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1" name="Oval 390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3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93" name="Group 392"/>
          <p:cNvGrpSpPr/>
          <p:nvPr/>
        </p:nvGrpSpPr>
        <p:grpSpPr>
          <a:xfrm>
            <a:off x="5356749" y="4538949"/>
            <a:ext cx="3388878" cy="1108050"/>
            <a:chOff x="5313965" y="1301119"/>
            <a:chExt cx="3388878" cy="1108050"/>
          </a:xfrm>
        </p:grpSpPr>
        <p:sp>
          <p:nvSpPr>
            <p:cNvPr id="394" name="TextBox 393"/>
            <p:cNvSpPr txBox="1"/>
            <p:nvPr/>
          </p:nvSpPr>
          <p:spPr>
            <a:xfrm>
              <a:off x="5654651" y="1315023"/>
              <a:ext cx="3048192" cy="1094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Dijkstra’s routing algorithm access network graph info, link state info in controller,  computes new routes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5" name="Group 394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6" name="Oval 395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4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39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74</a:t>
            </a:fld>
            <a:endParaRPr lang="en-US" sz="1200" dirty="0">
              <a:latin typeface="Tahoma" charset="0"/>
            </a:endParaRPr>
          </a:p>
        </p:txBody>
      </p:sp>
      <p:sp>
        <p:nvSpPr>
          <p:cNvPr id="39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0078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Rounded Rectangle 374"/>
          <p:cNvSpPr/>
          <p:nvPr/>
        </p:nvSpPr>
        <p:spPr>
          <a:xfrm>
            <a:off x="441168" y="2793983"/>
            <a:ext cx="4211052" cy="10624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467904" y="3990524"/>
            <a:ext cx="4184316" cy="545543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508006" y="4638847"/>
            <a:ext cx="410410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/>
          <p:cNvGrpSpPr/>
          <p:nvPr/>
        </p:nvGrpSpPr>
        <p:grpSpPr>
          <a:xfrm>
            <a:off x="590136" y="3368823"/>
            <a:ext cx="1244650" cy="411995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3459852" y="3382192"/>
            <a:ext cx="1165638" cy="398626"/>
            <a:chOff x="3034354" y="534843"/>
            <a:chExt cx="1525489" cy="382800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982268" y="3368823"/>
            <a:ext cx="960359" cy="411995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521932" y="2874191"/>
            <a:ext cx="889706" cy="382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3249716" y="2860821"/>
            <a:ext cx="1032905" cy="404965"/>
            <a:chOff x="3099264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2458723" y="249623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3005244" y="313303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1076595" y="4121691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2945827" y="4126474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2328584" y="379649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441167" y="2098823"/>
            <a:ext cx="4211053" cy="5747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535393" y="2131433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3508898" y="2156720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1952059" y="2129889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007181" y="1957959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54" name="Straight Connector 153"/>
          <p:cNvCxnSpPr/>
          <p:nvPr/>
        </p:nvCxnSpPr>
        <p:spPr bwMode="auto">
          <a:xfrm flipV="1">
            <a:off x="521378" y="1925056"/>
            <a:ext cx="4117474" cy="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7" name="Freeform 2"/>
          <p:cNvSpPr>
            <a:spLocks/>
          </p:cNvSpPr>
          <p:nvPr/>
        </p:nvSpPr>
        <p:spPr bwMode="auto">
          <a:xfrm>
            <a:off x="509074" y="5069969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flipV="1">
            <a:off x="1592143" y="5453530"/>
            <a:ext cx="615520" cy="282224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1581927" y="5759398"/>
            <a:ext cx="1651340" cy="1386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>
            <a:endCxn id="353" idx="1"/>
          </p:cNvCxnSpPr>
          <p:nvPr/>
        </p:nvCxnSpPr>
        <p:spPr bwMode="auto">
          <a:xfrm>
            <a:off x="1592143" y="5816064"/>
            <a:ext cx="318002" cy="3875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9" name="Straight Connector 168"/>
          <p:cNvCxnSpPr>
            <a:stCxn id="339" idx="3"/>
          </p:cNvCxnSpPr>
          <p:nvPr/>
        </p:nvCxnSpPr>
        <p:spPr bwMode="auto">
          <a:xfrm>
            <a:off x="2893995" y="5449380"/>
            <a:ext cx="333142" cy="42130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0" name="Straight Connector 169"/>
          <p:cNvCxnSpPr/>
          <p:nvPr/>
        </p:nvCxnSpPr>
        <p:spPr bwMode="auto">
          <a:xfrm flipV="1">
            <a:off x="2371572" y="5956693"/>
            <a:ext cx="861695" cy="27542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4" name="Freeform 223"/>
          <p:cNvSpPr/>
          <p:nvPr/>
        </p:nvSpPr>
        <p:spPr>
          <a:xfrm>
            <a:off x="1449442" y="1774754"/>
            <a:ext cx="710887" cy="3730652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725529"/>
              <a:gd name="connsiteY0" fmla="*/ 2874009 h 2874009"/>
              <a:gd name="connsiteX1" fmla="*/ 725529 w 725529"/>
              <a:gd name="connsiteY1" fmla="*/ 1747705 h 2874009"/>
              <a:gd name="connsiteX2" fmla="*/ 724937 w 725529"/>
              <a:gd name="connsiteY2" fmla="*/ 1270181 h 2874009"/>
              <a:gd name="connsiteX3" fmla="*/ 400875 w 725529"/>
              <a:gd name="connsiteY3" fmla="*/ 1112124 h 2874009"/>
              <a:gd name="connsiteX4" fmla="*/ 398332 w 725529"/>
              <a:gd name="connsiteY4" fmla="*/ 0 h 2874009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400875 w 725529"/>
              <a:gd name="connsiteY3" fmla="*/ 1092349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42121 w 725529"/>
              <a:gd name="connsiteY3" fmla="*/ 107916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33766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0344 w 725529"/>
              <a:gd name="connsiteY3" fmla="*/ 1118716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175278 w 725529"/>
              <a:gd name="connsiteY3" fmla="*/ 1105533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92254 w 725529"/>
              <a:gd name="connsiteY3" fmla="*/ 1125309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2889 w 725529"/>
              <a:gd name="connsiteY3" fmla="*/ 1125309 h 2854234"/>
              <a:gd name="connsiteX4" fmla="*/ 264644 w 725529"/>
              <a:gd name="connsiteY4" fmla="*/ 0 h 2854234"/>
              <a:gd name="connsiteX0" fmla="*/ 43202 w 768731"/>
              <a:gd name="connsiteY0" fmla="*/ 2975683 h 2975683"/>
              <a:gd name="connsiteX1" fmla="*/ 768731 w 768731"/>
              <a:gd name="connsiteY1" fmla="*/ 1849379 h 2975683"/>
              <a:gd name="connsiteX2" fmla="*/ 768139 w 768731"/>
              <a:gd name="connsiteY2" fmla="*/ 1371855 h 2975683"/>
              <a:gd name="connsiteX3" fmla="*/ 66091 w 768731"/>
              <a:gd name="connsiteY3" fmla="*/ 1246758 h 2975683"/>
              <a:gd name="connsiteX4" fmla="*/ 0 w 768731"/>
              <a:gd name="connsiteY4" fmla="*/ 0 h 2975683"/>
              <a:gd name="connsiteX0" fmla="*/ 54072 w 779601"/>
              <a:gd name="connsiteY0" fmla="*/ 2975683 h 2975683"/>
              <a:gd name="connsiteX1" fmla="*/ 779601 w 779601"/>
              <a:gd name="connsiteY1" fmla="*/ 1849379 h 2975683"/>
              <a:gd name="connsiteX2" fmla="*/ 779009 w 779601"/>
              <a:gd name="connsiteY2" fmla="*/ 1371855 h 2975683"/>
              <a:gd name="connsiteX3" fmla="*/ 0 w 779601"/>
              <a:gd name="connsiteY3" fmla="*/ 1277120 h 2975683"/>
              <a:gd name="connsiteX4" fmla="*/ 10870 w 779601"/>
              <a:gd name="connsiteY4" fmla="*/ 0 h 2975683"/>
              <a:gd name="connsiteX0" fmla="*/ 62442 w 787971"/>
              <a:gd name="connsiteY0" fmla="*/ 2763147 h 2763147"/>
              <a:gd name="connsiteX1" fmla="*/ 787971 w 787971"/>
              <a:gd name="connsiteY1" fmla="*/ 1636843 h 2763147"/>
              <a:gd name="connsiteX2" fmla="*/ 787379 w 787971"/>
              <a:gd name="connsiteY2" fmla="*/ 1159319 h 2763147"/>
              <a:gd name="connsiteX3" fmla="*/ 8370 w 787971"/>
              <a:gd name="connsiteY3" fmla="*/ 1064584 h 2763147"/>
              <a:gd name="connsiteX4" fmla="*/ 0 w 787971"/>
              <a:gd name="connsiteY4" fmla="*/ 0 h 2763147"/>
              <a:gd name="connsiteX0" fmla="*/ 54072 w 779601"/>
              <a:gd name="connsiteY0" fmla="*/ 2808691 h 2808691"/>
              <a:gd name="connsiteX1" fmla="*/ 779601 w 779601"/>
              <a:gd name="connsiteY1" fmla="*/ 1682387 h 2808691"/>
              <a:gd name="connsiteX2" fmla="*/ 779009 w 779601"/>
              <a:gd name="connsiteY2" fmla="*/ 1204863 h 2808691"/>
              <a:gd name="connsiteX3" fmla="*/ 0 w 779601"/>
              <a:gd name="connsiteY3" fmla="*/ 1110128 h 2808691"/>
              <a:gd name="connsiteX4" fmla="*/ 30111 w 779601"/>
              <a:gd name="connsiteY4" fmla="*/ 0 h 2808691"/>
              <a:gd name="connsiteX0" fmla="*/ 62830 w 788359"/>
              <a:gd name="connsiteY0" fmla="*/ 2896348 h 2896348"/>
              <a:gd name="connsiteX1" fmla="*/ 788359 w 788359"/>
              <a:gd name="connsiteY1" fmla="*/ 1770044 h 2896348"/>
              <a:gd name="connsiteX2" fmla="*/ 787767 w 788359"/>
              <a:gd name="connsiteY2" fmla="*/ 1292520 h 2896348"/>
              <a:gd name="connsiteX3" fmla="*/ 8758 w 788359"/>
              <a:gd name="connsiteY3" fmla="*/ 1197785 h 2896348"/>
              <a:gd name="connsiteX4" fmla="*/ 38869 w 788359"/>
              <a:gd name="connsiteY4" fmla="*/ 87657 h 2896348"/>
              <a:gd name="connsiteX5" fmla="*/ 0 w 788359"/>
              <a:gd name="connsiteY5" fmla="*/ 69436 h 2896348"/>
              <a:gd name="connsiteX0" fmla="*/ 54072 w 818640"/>
              <a:gd name="connsiteY0" fmla="*/ 3100173 h 3100173"/>
              <a:gd name="connsiteX1" fmla="*/ 779601 w 818640"/>
              <a:gd name="connsiteY1" fmla="*/ 1973869 h 3100173"/>
              <a:gd name="connsiteX2" fmla="*/ 779009 w 818640"/>
              <a:gd name="connsiteY2" fmla="*/ 1496345 h 3100173"/>
              <a:gd name="connsiteX3" fmla="*/ 0 w 818640"/>
              <a:gd name="connsiteY3" fmla="*/ 1401610 h 3100173"/>
              <a:gd name="connsiteX4" fmla="*/ 30111 w 818640"/>
              <a:gd name="connsiteY4" fmla="*/ 291482 h 3100173"/>
              <a:gd name="connsiteX5" fmla="*/ 818579 w 818640"/>
              <a:gd name="connsiteY5" fmla="*/ 0 h 3100173"/>
              <a:gd name="connsiteX0" fmla="*/ 54072 w 818579"/>
              <a:gd name="connsiteY0" fmla="*/ 3100173 h 3100173"/>
              <a:gd name="connsiteX1" fmla="*/ 779601 w 818579"/>
              <a:gd name="connsiteY1" fmla="*/ 1973869 h 3100173"/>
              <a:gd name="connsiteX2" fmla="*/ 779009 w 818579"/>
              <a:gd name="connsiteY2" fmla="*/ 1496345 h 3100173"/>
              <a:gd name="connsiteX3" fmla="*/ 0 w 818579"/>
              <a:gd name="connsiteY3" fmla="*/ 1401610 h 3100173"/>
              <a:gd name="connsiteX4" fmla="*/ 30111 w 818579"/>
              <a:gd name="connsiteY4" fmla="*/ 291482 h 3100173"/>
              <a:gd name="connsiteX5" fmla="*/ 510732 w 818579"/>
              <a:gd name="connsiteY5" fmla="*/ 60725 h 3100173"/>
              <a:gd name="connsiteX6" fmla="*/ 818579 w 818579"/>
              <a:gd name="connsiteY6" fmla="*/ 0 h 3100173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510732 w 779601"/>
              <a:gd name="connsiteY5" fmla="*/ 470617 h 3510065"/>
              <a:gd name="connsiteX6" fmla="*/ 760858 w 779601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760857 w 779601"/>
              <a:gd name="connsiteY5" fmla="*/ 440254 h 3510065"/>
              <a:gd name="connsiteX6" fmla="*/ 760858 w 779601"/>
              <a:gd name="connsiteY6" fmla="*/ 0 h 3510065"/>
              <a:gd name="connsiteX0" fmla="*/ 54072 w 779601"/>
              <a:gd name="connsiteY0" fmla="*/ 3579994 h 3579994"/>
              <a:gd name="connsiteX1" fmla="*/ 779601 w 779601"/>
              <a:gd name="connsiteY1" fmla="*/ 2453690 h 3579994"/>
              <a:gd name="connsiteX2" fmla="*/ 779009 w 779601"/>
              <a:gd name="connsiteY2" fmla="*/ 1976166 h 3579994"/>
              <a:gd name="connsiteX3" fmla="*/ 0 w 779601"/>
              <a:gd name="connsiteY3" fmla="*/ 1881431 h 3579994"/>
              <a:gd name="connsiteX4" fmla="*/ 30111 w 779601"/>
              <a:gd name="connsiteY4" fmla="*/ 771303 h 3579994"/>
              <a:gd name="connsiteX5" fmla="*/ 760857 w 779601"/>
              <a:gd name="connsiteY5" fmla="*/ 510183 h 3579994"/>
              <a:gd name="connsiteX6" fmla="*/ 760858 w 779601"/>
              <a:gd name="connsiteY6" fmla="*/ 69929 h 3579994"/>
              <a:gd name="connsiteX0" fmla="*/ 54072 w 779601"/>
              <a:gd name="connsiteY0" fmla="*/ 3707204 h 3707204"/>
              <a:gd name="connsiteX1" fmla="*/ 779601 w 779601"/>
              <a:gd name="connsiteY1" fmla="*/ 2580900 h 3707204"/>
              <a:gd name="connsiteX2" fmla="*/ 779009 w 779601"/>
              <a:gd name="connsiteY2" fmla="*/ 2103376 h 3707204"/>
              <a:gd name="connsiteX3" fmla="*/ 0 w 779601"/>
              <a:gd name="connsiteY3" fmla="*/ 2008641 h 3707204"/>
              <a:gd name="connsiteX4" fmla="*/ 30111 w 779601"/>
              <a:gd name="connsiteY4" fmla="*/ 898513 h 3707204"/>
              <a:gd name="connsiteX5" fmla="*/ 760857 w 779601"/>
              <a:gd name="connsiteY5" fmla="*/ 637393 h 3707204"/>
              <a:gd name="connsiteX6" fmla="*/ 739550 w 779601"/>
              <a:gd name="connsiteY6" fmla="*/ 59300 h 3707204"/>
              <a:gd name="connsiteX0" fmla="*/ 54072 w 779601"/>
              <a:gd name="connsiteY0" fmla="*/ 3647904 h 3647904"/>
              <a:gd name="connsiteX1" fmla="*/ 779601 w 779601"/>
              <a:gd name="connsiteY1" fmla="*/ 2521600 h 3647904"/>
              <a:gd name="connsiteX2" fmla="*/ 779009 w 779601"/>
              <a:gd name="connsiteY2" fmla="*/ 2044076 h 3647904"/>
              <a:gd name="connsiteX3" fmla="*/ 0 w 779601"/>
              <a:gd name="connsiteY3" fmla="*/ 1949341 h 3647904"/>
              <a:gd name="connsiteX4" fmla="*/ 30111 w 779601"/>
              <a:gd name="connsiteY4" fmla="*/ 839213 h 3647904"/>
              <a:gd name="connsiteX5" fmla="*/ 760857 w 779601"/>
              <a:gd name="connsiteY5" fmla="*/ 578093 h 3647904"/>
              <a:gd name="connsiteX6" fmla="*/ 739550 w 779601"/>
              <a:gd name="connsiteY6" fmla="*/ 0 h 3647904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6790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233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872488"/>
              <a:gd name="connsiteY0" fmla="*/ 3580665 h 3580665"/>
              <a:gd name="connsiteX1" fmla="*/ 775061 w 872488"/>
              <a:gd name="connsiteY1" fmla="*/ 2454361 h 3580665"/>
              <a:gd name="connsiteX2" fmla="*/ 872488 w 872488"/>
              <a:gd name="connsiteY2" fmla="*/ 2054161 h 3580665"/>
              <a:gd name="connsiteX3" fmla="*/ 38076 w 872488"/>
              <a:gd name="connsiteY3" fmla="*/ 1835036 h 3580665"/>
              <a:gd name="connsiteX4" fmla="*/ 0 w 872488"/>
              <a:gd name="connsiteY4" fmla="*/ 775336 h 3580665"/>
              <a:gd name="connsiteX5" fmla="*/ 756317 w 872488"/>
              <a:gd name="connsiteY5" fmla="*/ 510854 h 3580665"/>
              <a:gd name="connsiteX6" fmla="*/ 730748 w 872488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56317 w 873080"/>
              <a:gd name="connsiteY5" fmla="*/ 510854 h 3580665"/>
              <a:gd name="connsiteX6" fmla="*/ 730748 w 873080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30748 w 873080"/>
              <a:gd name="connsiteY5" fmla="*/ 0 h 3580665"/>
              <a:gd name="connsiteX0" fmla="*/ 12167 w 835715"/>
              <a:gd name="connsiteY0" fmla="*/ 3580665 h 3580665"/>
              <a:gd name="connsiteX1" fmla="*/ 835715 w 835715"/>
              <a:gd name="connsiteY1" fmla="*/ 2414018 h 3580665"/>
              <a:gd name="connsiteX2" fmla="*/ 835123 w 835715"/>
              <a:gd name="connsiteY2" fmla="*/ 2054161 h 3580665"/>
              <a:gd name="connsiteX3" fmla="*/ 711 w 835715"/>
              <a:gd name="connsiteY3" fmla="*/ 1835036 h 3580665"/>
              <a:gd name="connsiteX4" fmla="*/ 693383 w 835715"/>
              <a:gd name="connsiteY4" fmla="*/ 0 h 3580665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287809 w 823548"/>
              <a:gd name="connsiteY3" fmla="*/ 1835036 h 3580665"/>
              <a:gd name="connsiteX4" fmla="*/ 681216 w 823548"/>
              <a:gd name="connsiteY4" fmla="*/ 0 h 3580665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29416 w 823548"/>
              <a:gd name="connsiteY3" fmla="*/ 1817763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78322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49125 w 823548"/>
              <a:gd name="connsiteY3" fmla="*/ 1835036 h 3574908"/>
              <a:gd name="connsiteX4" fmla="*/ 68088 w 823548"/>
              <a:gd name="connsiteY4" fmla="*/ 0 h 3574908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34526 w 823548"/>
              <a:gd name="connsiteY3" fmla="*/ 1858067 h 3574908"/>
              <a:gd name="connsiteX4" fmla="*/ 68088 w 823548"/>
              <a:gd name="connsiteY4" fmla="*/ 0 h 3574908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134526 w 823548"/>
              <a:gd name="connsiteY3" fmla="*/ 1863824 h 3580665"/>
              <a:gd name="connsiteX4" fmla="*/ 104584 w 823548"/>
              <a:gd name="connsiteY4" fmla="*/ 0 h 3580665"/>
              <a:gd name="connsiteX0" fmla="*/ 29101 w 718964"/>
              <a:gd name="connsiteY0" fmla="*/ 3359195 h 3359195"/>
              <a:gd name="connsiteX1" fmla="*/ 718964 w 718964"/>
              <a:gd name="connsiteY1" fmla="*/ 2414018 h 3359195"/>
              <a:gd name="connsiteX2" fmla="*/ 718372 w 718964"/>
              <a:gd name="connsiteY2" fmla="*/ 2054161 h 3359195"/>
              <a:gd name="connsiteX3" fmla="*/ 29942 w 718964"/>
              <a:gd name="connsiteY3" fmla="*/ 1863824 h 3359195"/>
              <a:gd name="connsiteX4" fmla="*/ 0 w 718964"/>
              <a:gd name="connsiteY4" fmla="*/ 0 h 3359195"/>
              <a:gd name="connsiteX0" fmla="*/ 15733 w 705596"/>
              <a:gd name="connsiteY0" fmla="*/ 2968987 h 2968987"/>
              <a:gd name="connsiteX1" fmla="*/ 705596 w 705596"/>
              <a:gd name="connsiteY1" fmla="*/ 2023810 h 2968987"/>
              <a:gd name="connsiteX2" fmla="*/ 705004 w 705596"/>
              <a:gd name="connsiteY2" fmla="*/ 1663953 h 2968987"/>
              <a:gd name="connsiteX3" fmla="*/ 16574 w 705596"/>
              <a:gd name="connsiteY3" fmla="*/ 1473616 h 2968987"/>
              <a:gd name="connsiteX4" fmla="*/ 0 w 705596"/>
              <a:gd name="connsiteY4" fmla="*/ 0 h 2968987"/>
              <a:gd name="connsiteX0" fmla="*/ 21024 w 710887"/>
              <a:gd name="connsiteY0" fmla="*/ 3027431 h 3027431"/>
              <a:gd name="connsiteX1" fmla="*/ 710887 w 710887"/>
              <a:gd name="connsiteY1" fmla="*/ 2082254 h 3027431"/>
              <a:gd name="connsiteX2" fmla="*/ 710295 w 710887"/>
              <a:gd name="connsiteY2" fmla="*/ 1722397 h 3027431"/>
              <a:gd name="connsiteX3" fmla="*/ 21865 w 710887"/>
              <a:gd name="connsiteY3" fmla="*/ 1532060 h 3027431"/>
              <a:gd name="connsiteX4" fmla="*/ 0 w 710887"/>
              <a:gd name="connsiteY4" fmla="*/ 0 h 302743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887" h="2943061">
                <a:moveTo>
                  <a:pt x="34392" y="2943061"/>
                </a:moveTo>
                <a:cubicBezTo>
                  <a:pt x="643118" y="2216702"/>
                  <a:pt x="436371" y="2471136"/>
                  <a:pt x="710887" y="2082254"/>
                </a:cubicBezTo>
                <a:cubicBezTo>
                  <a:pt x="710690" y="1923079"/>
                  <a:pt x="710492" y="1881572"/>
                  <a:pt x="710295" y="1722397"/>
                </a:cubicBezTo>
                <a:cubicBezTo>
                  <a:pt x="566067" y="1680698"/>
                  <a:pt x="166093" y="1573759"/>
                  <a:pt x="21865" y="1532060"/>
                </a:cubicBezTo>
                <a:cubicBezTo>
                  <a:pt x="5542" y="849989"/>
                  <a:pt x="1676" y="727768"/>
                  <a:pt x="0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5" name="Group 224"/>
          <p:cNvGrpSpPr/>
          <p:nvPr/>
        </p:nvGrpSpPr>
        <p:grpSpPr>
          <a:xfrm>
            <a:off x="1672399" y="4825035"/>
            <a:ext cx="313044" cy="369332"/>
            <a:chOff x="418816" y="1964112"/>
            <a:chExt cx="313044" cy="369332"/>
          </a:xfrm>
        </p:grpSpPr>
        <p:sp>
          <p:nvSpPr>
            <p:cNvPr id="226" name="Oval 22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1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1765227" y="3717809"/>
            <a:ext cx="313044" cy="369332"/>
            <a:chOff x="418816" y="1964112"/>
            <a:chExt cx="313044" cy="369332"/>
          </a:xfrm>
        </p:grpSpPr>
        <p:sp>
          <p:nvSpPr>
            <p:cNvPr id="229" name="Oval 228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2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285507" y="2532088"/>
            <a:ext cx="313044" cy="369332"/>
            <a:chOff x="418816" y="1964112"/>
            <a:chExt cx="313044" cy="369332"/>
          </a:xfrm>
        </p:grpSpPr>
        <p:sp>
          <p:nvSpPr>
            <p:cNvPr id="232" name="Oval 231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3</a:t>
              </a:r>
              <a:endParaRPr lang="en-US" dirty="0">
                <a:latin typeface="Arial"/>
                <a:cs typeface="Arial"/>
              </a:endParaRPr>
            </a:p>
          </p:txBody>
        </p:sp>
      </p:grpSp>
      <p:cxnSp>
        <p:nvCxnSpPr>
          <p:cNvPr id="4" name="Straight Arrow Connector 3"/>
          <p:cNvCxnSpPr/>
          <p:nvPr/>
        </p:nvCxnSpPr>
        <p:spPr bwMode="auto">
          <a:xfrm>
            <a:off x="1635543" y="1382172"/>
            <a:ext cx="36856" cy="1995939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35" name="Group 234"/>
          <p:cNvGrpSpPr/>
          <p:nvPr/>
        </p:nvGrpSpPr>
        <p:grpSpPr>
          <a:xfrm>
            <a:off x="1506590" y="1883932"/>
            <a:ext cx="313044" cy="369332"/>
            <a:chOff x="418816" y="1964112"/>
            <a:chExt cx="313044" cy="369332"/>
          </a:xfrm>
        </p:grpSpPr>
        <p:sp>
          <p:nvSpPr>
            <p:cNvPr id="236" name="Oval 23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4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38" name="Freeform 237"/>
          <p:cNvSpPr/>
          <p:nvPr/>
        </p:nvSpPr>
        <p:spPr>
          <a:xfrm>
            <a:off x="2295799" y="1680415"/>
            <a:ext cx="1029459" cy="3309980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579217 w 1766395"/>
              <a:gd name="connsiteY2" fmla="*/ 1319458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14700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2035489"/>
              <a:gd name="connsiteY0" fmla="*/ 2876928 h 2876928"/>
              <a:gd name="connsiteX1" fmla="*/ 1179031 w 2035489"/>
              <a:gd name="connsiteY1" fmla="*/ 1714700 h 2876928"/>
              <a:gd name="connsiteX2" fmla="*/ 1172454 w 2035489"/>
              <a:gd name="connsiteY2" fmla="*/ 1319458 h 2876928"/>
              <a:gd name="connsiteX3" fmla="*/ 2034978 w 2035489"/>
              <a:gd name="connsiteY3" fmla="*/ 1112124 h 2876928"/>
              <a:gd name="connsiteX4" fmla="*/ 2032435 w 2035489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172454 w 2095517"/>
              <a:gd name="connsiteY2" fmla="*/ 1319458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058086 w 2095517"/>
              <a:gd name="connsiteY1" fmla="*/ 2128116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19366 w 1029264"/>
              <a:gd name="connsiteY0" fmla="*/ 2961861 h 2961861"/>
              <a:gd name="connsiteX1" fmla="*/ 0 w 1029264"/>
              <a:gd name="connsiteY1" fmla="*/ 2070128 h 2961861"/>
              <a:gd name="connsiteX2" fmla="*/ 690772 w 1029264"/>
              <a:gd name="connsiteY2" fmla="*/ 2064629 h 2961861"/>
              <a:gd name="connsiteX3" fmla="*/ 1029198 w 1029264"/>
              <a:gd name="connsiteY3" fmla="*/ 1525541 h 2961861"/>
              <a:gd name="connsiteX4" fmla="*/ 966182 w 1029264"/>
              <a:gd name="connsiteY4" fmla="*/ 0 h 2961861"/>
              <a:gd name="connsiteX0" fmla="*/ 19366 w 1029276"/>
              <a:gd name="connsiteY0" fmla="*/ 2611201 h 2611201"/>
              <a:gd name="connsiteX1" fmla="*/ 0 w 1029276"/>
              <a:gd name="connsiteY1" fmla="*/ 1719468 h 2611201"/>
              <a:gd name="connsiteX2" fmla="*/ 690772 w 1029276"/>
              <a:gd name="connsiteY2" fmla="*/ 1713969 h 2611201"/>
              <a:gd name="connsiteX3" fmla="*/ 1029198 w 1029276"/>
              <a:gd name="connsiteY3" fmla="*/ 1174881 h 2611201"/>
              <a:gd name="connsiteX4" fmla="*/ 976765 w 1029276"/>
              <a:gd name="connsiteY4" fmla="*/ 0 h 2611201"/>
              <a:gd name="connsiteX0" fmla="*/ 19366 w 1029459"/>
              <a:gd name="connsiteY0" fmla="*/ 2611201 h 2611201"/>
              <a:gd name="connsiteX1" fmla="*/ 0 w 1029459"/>
              <a:gd name="connsiteY1" fmla="*/ 1719468 h 2611201"/>
              <a:gd name="connsiteX2" fmla="*/ 690772 w 1029459"/>
              <a:gd name="connsiteY2" fmla="*/ 1713969 h 2611201"/>
              <a:gd name="connsiteX3" fmla="*/ 1029198 w 1029459"/>
              <a:gd name="connsiteY3" fmla="*/ 1174881 h 2611201"/>
              <a:gd name="connsiteX4" fmla="*/ 976765 w 1029459"/>
              <a:gd name="connsiteY4" fmla="*/ 0 h 261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459" h="2611201">
                <a:moveTo>
                  <a:pt x="19366" y="2611201"/>
                </a:moveTo>
                <a:lnTo>
                  <a:pt x="0" y="1719468"/>
                </a:lnTo>
                <a:lnTo>
                  <a:pt x="690772" y="1713969"/>
                </a:lnTo>
                <a:cubicBezTo>
                  <a:pt x="953779" y="1301650"/>
                  <a:pt x="837892" y="1502072"/>
                  <a:pt x="1029198" y="1174881"/>
                </a:cubicBezTo>
                <a:cubicBezTo>
                  <a:pt x="1031684" y="714767"/>
                  <a:pt x="1016613" y="902614"/>
                  <a:pt x="976765" y="0"/>
                </a:cubicBezTo>
              </a:path>
            </a:pathLst>
          </a:custGeom>
          <a:ln w="12700">
            <a:solidFill>
              <a:schemeClr val="tx1"/>
            </a:solidFill>
            <a:headEnd type="triangle"/>
            <a:tailEnd type="non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239" name="Straight Arrow Connector 238"/>
          <p:cNvCxnSpPr/>
          <p:nvPr/>
        </p:nvCxnSpPr>
        <p:spPr bwMode="auto">
          <a:xfrm>
            <a:off x="2334047" y="4796373"/>
            <a:ext cx="165857" cy="4440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43" name="Straight Arrow Connector 242"/>
          <p:cNvCxnSpPr/>
          <p:nvPr/>
        </p:nvCxnSpPr>
        <p:spPr bwMode="auto">
          <a:xfrm flipH="1">
            <a:off x="1630957" y="4825035"/>
            <a:ext cx="697629" cy="7629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46" name="Group 245"/>
          <p:cNvGrpSpPr/>
          <p:nvPr/>
        </p:nvGrpSpPr>
        <p:grpSpPr>
          <a:xfrm rot="21446362">
            <a:off x="2189794" y="4667337"/>
            <a:ext cx="313044" cy="369332"/>
            <a:chOff x="418816" y="1964112"/>
            <a:chExt cx="313044" cy="369332"/>
          </a:xfrm>
        </p:grpSpPr>
        <p:sp>
          <p:nvSpPr>
            <p:cNvPr id="247" name="Oval 246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6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3130061" y="1900424"/>
            <a:ext cx="313044" cy="369332"/>
            <a:chOff x="418816" y="1964112"/>
            <a:chExt cx="313044" cy="369332"/>
          </a:xfrm>
        </p:grpSpPr>
        <p:sp>
          <p:nvSpPr>
            <p:cNvPr id="250" name="Oval 249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5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53" name="Oval 252"/>
          <p:cNvSpPr/>
          <p:nvPr/>
        </p:nvSpPr>
        <p:spPr>
          <a:xfrm rot="5400000">
            <a:off x="1970416" y="419579"/>
            <a:ext cx="631007" cy="223526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336780" y="1336100"/>
            <a:ext cx="1891162" cy="5095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Dijkstra’s link-state </a:t>
            </a:r>
          </a:p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Routing</a:t>
            </a:r>
            <a:endParaRPr lang="en-US" sz="1600" dirty="0">
              <a:latin typeface="Arial"/>
              <a:cs typeface="Arial"/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921872" y="5536490"/>
            <a:ext cx="687402" cy="470408"/>
            <a:chOff x="1736090" y="2893762"/>
            <a:chExt cx="565150" cy="340093"/>
          </a:xfrm>
        </p:grpSpPr>
        <p:grpSp>
          <p:nvGrpSpPr>
            <p:cNvPr id="32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24" name="Oval 32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6" name="Oval 32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31" name="Straight Connector 330"/>
              <p:cNvCxnSpPr>
                <a:endCxn id="32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/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22" name="Oval 32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s1</a:t>
                </a:r>
                <a:endParaRPr lang="en-US" sz="2000" dirty="0"/>
              </a:p>
            </p:txBody>
          </p:sp>
        </p:grpSp>
      </p:grpSp>
      <p:grpSp>
        <p:nvGrpSpPr>
          <p:cNvPr id="333" name="Group 332"/>
          <p:cNvGrpSpPr/>
          <p:nvPr/>
        </p:nvGrpSpPr>
        <p:grpSpPr>
          <a:xfrm>
            <a:off x="2206593" y="5245170"/>
            <a:ext cx="687402" cy="470406"/>
            <a:chOff x="1736090" y="2893762"/>
            <a:chExt cx="565150" cy="340091"/>
          </a:xfrm>
        </p:grpSpPr>
        <p:grpSp>
          <p:nvGrpSpPr>
            <p:cNvPr id="33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38" name="Oval 33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5" name="Straight Connector 344"/>
              <p:cNvCxnSpPr>
                <a:endCxn id="34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5" name="Group 334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36" name="Oval 33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s2</a:t>
                </a:r>
                <a:endParaRPr lang="en-US" sz="2000" dirty="0"/>
              </a:p>
            </p:txBody>
          </p:sp>
        </p:grpSp>
      </p:grpSp>
      <p:grpSp>
        <p:nvGrpSpPr>
          <p:cNvPr id="347" name="Group 346"/>
          <p:cNvGrpSpPr/>
          <p:nvPr/>
        </p:nvGrpSpPr>
        <p:grpSpPr>
          <a:xfrm>
            <a:off x="1910145" y="5999406"/>
            <a:ext cx="687402" cy="470406"/>
            <a:chOff x="1736090" y="2893762"/>
            <a:chExt cx="565150" cy="340091"/>
          </a:xfrm>
        </p:grpSpPr>
        <p:grpSp>
          <p:nvGrpSpPr>
            <p:cNvPr id="34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52" name="Oval 35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6" name="Freeform 35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7" name="Freeform 35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8" name="Freeform 35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>
                <a:endCxn id="35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9" name="Group 348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50" name="Oval 34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s3</a:t>
                </a:r>
                <a:endParaRPr lang="en-US" sz="2000" dirty="0"/>
              </a:p>
            </p:txBody>
          </p:sp>
        </p:grpSp>
      </p:grpSp>
      <p:grpSp>
        <p:nvGrpSpPr>
          <p:cNvPr id="361" name="Group 360"/>
          <p:cNvGrpSpPr/>
          <p:nvPr/>
        </p:nvGrpSpPr>
        <p:grpSpPr>
          <a:xfrm>
            <a:off x="3077553" y="5718280"/>
            <a:ext cx="687402" cy="470406"/>
            <a:chOff x="1736090" y="2893762"/>
            <a:chExt cx="565150" cy="340091"/>
          </a:xfrm>
        </p:grpSpPr>
        <p:grpSp>
          <p:nvGrpSpPr>
            <p:cNvPr id="36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66" name="Oval 36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7" name="Rectangle 36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0" name="Freeform 36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" name="Freeform 37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3" name="Straight Connector 372"/>
              <p:cNvCxnSpPr>
                <a:endCxn id="36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3" name="Group 362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64" name="Oval 36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s4</a:t>
                </a:r>
                <a:endParaRPr lang="en-US" sz="2000" dirty="0"/>
              </a:p>
            </p:txBody>
          </p:sp>
        </p:grpSp>
      </p:grpSp>
      <p:cxnSp>
        <p:nvCxnSpPr>
          <p:cNvPr id="240" name="Straight Arrow Connector 239"/>
          <p:cNvCxnSpPr/>
          <p:nvPr/>
        </p:nvCxnSpPr>
        <p:spPr bwMode="auto">
          <a:xfrm>
            <a:off x="2475946" y="4898482"/>
            <a:ext cx="906274" cy="769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76" name="Picture 1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02064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7" name="Title 1"/>
          <p:cNvSpPr txBox="1">
            <a:spLocks/>
          </p:cNvSpPr>
          <p:nvPr/>
        </p:nvSpPr>
        <p:spPr>
          <a:xfrm>
            <a:off x="354145" y="177332"/>
            <a:ext cx="8642801" cy="1143000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sz="3600" dirty="0" smtClean="0"/>
              <a:t>SDN: control/data plane interaction example</a:t>
            </a:r>
            <a:endParaRPr lang="en-US" sz="3600" dirty="0"/>
          </a:p>
        </p:txBody>
      </p:sp>
      <p:grpSp>
        <p:nvGrpSpPr>
          <p:cNvPr id="382" name="Group 381"/>
          <p:cNvGrpSpPr/>
          <p:nvPr/>
        </p:nvGrpSpPr>
        <p:grpSpPr>
          <a:xfrm>
            <a:off x="5359418" y="2228890"/>
            <a:ext cx="3388878" cy="1357349"/>
            <a:chOff x="5313965" y="1301119"/>
            <a:chExt cx="3388878" cy="1357349"/>
          </a:xfrm>
        </p:grpSpPr>
        <p:sp>
          <p:nvSpPr>
            <p:cNvPr id="383" name="TextBox 382"/>
            <p:cNvSpPr txBox="1"/>
            <p:nvPr/>
          </p:nvSpPr>
          <p:spPr>
            <a:xfrm>
              <a:off x="5654651" y="1315023"/>
              <a:ext cx="3048192" cy="1343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link state routing app interacts with flow-table-computation component in SDN controller, which computes new flow tables needed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84" name="Group 383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85" name="Oval 384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5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93" name="Group 392"/>
          <p:cNvGrpSpPr/>
          <p:nvPr/>
        </p:nvGrpSpPr>
        <p:grpSpPr>
          <a:xfrm>
            <a:off x="5450329" y="3736844"/>
            <a:ext cx="3388878" cy="858751"/>
            <a:chOff x="5313965" y="1301119"/>
            <a:chExt cx="3388878" cy="858751"/>
          </a:xfrm>
        </p:grpSpPr>
        <p:sp>
          <p:nvSpPr>
            <p:cNvPr id="394" name="TextBox 393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Controller uses OpenFlow to install new tables in switches that need updating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5" name="Group 394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6" name="Oval 395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6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15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75</a:t>
            </a:fld>
            <a:endParaRPr lang="en-US" sz="1200" dirty="0">
              <a:latin typeface="Tahoma" charset="0"/>
            </a:endParaRPr>
          </a:p>
        </p:txBody>
      </p:sp>
      <p:sp>
        <p:nvSpPr>
          <p:cNvPr id="1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20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102"/>
          <p:cNvSpPr/>
          <p:nvPr/>
        </p:nvSpPr>
        <p:spPr>
          <a:xfrm>
            <a:off x="441164" y="2526628"/>
            <a:ext cx="5253789" cy="23929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2099837" y="2566732"/>
            <a:ext cx="3421328" cy="1774553"/>
          </a:xfrm>
          <a:prstGeom prst="roundRect">
            <a:avLst/>
          </a:prstGeom>
          <a:solidFill>
            <a:srgbClr val="008000"/>
          </a:solidFill>
          <a:ln w="12700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50800" dist="38100" dir="2700000" algn="tl" rotWithShape="0">
              <a:srgbClr val="CCFFCC">
                <a:alpha val="43000"/>
              </a:srgb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63980" y="3041095"/>
            <a:ext cx="991851" cy="563864"/>
            <a:chOff x="-2789389" y="3644860"/>
            <a:chExt cx="991851" cy="563864"/>
          </a:xfrm>
        </p:grpSpPr>
        <p:sp>
          <p:nvSpPr>
            <p:cNvPr id="4" name="Rounded Rectangle 3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-2789389" y="3644860"/>
              <a:ext cx="991851" cy="516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topology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2501202" y="2675114"/>
            <a:ext cx="2846484" cy="2778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dirty="0" smtClean="0">
                <a:solidFill>
                  <a:schemeClr val="bg1"/>
                </a:solidFill>
                <a:latin typeface="Arial"/>
                <a:cs typeface="Arial"/>
              </a:rPr>
              <a:t>Basic Network Service Functions</a:t>
            </a:r>
            <a:endParaRPr lang="en-US" sz="14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1163" y="1938421"/>
            <a:ext cx="5160211" cy="515156"/>
            <a:chOff x="1045007" y="1459973"/>
            <a:chExt cx="6401028" cy="554537"/>
          </a:xfrm>
        </p:grpSpPr>
        <p:sp>
          <p:nvSpPr>
            <p:cNvPr id="99" name="Rounded Rectangle 98"/>
            <p:cNvSpPr/>
            <p:nvPr/>
          </p:nvSpPr>
          <p:spPr>
            <a:xfrm>
              <a:off x="1045007" y="1459973"/>
              <a:ext cx="6401028" cy="554537"/>
            </a:xfrm>
            <a:prstGeom prst="roundRect">
              <a:avLst/>
            </a:prstGeom>
            <a:solidFill>
              <a:schemeClr val="accent5">
                <a:lumMod val="75000"/>
              </a:scheme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grpSp>
          <p:nvGrpSpPr>
            <p:cNvPr id="224" name="Group 223"/>
            <p:cNvGrpSpPr/>
            <p:nvPr/>
          </p:nvGrpSpPr>
          <p:grpSpPr>
            <a:xfrm>
              <a:off x="2827550" y="1535145"/>
              <a:ext cx="2597382" cy="375164"/>
              <a:chOff x="2793561" y="3559145"/>
              <a:chExt cx="2597382" cy="375164"/>
            </a:xfrm>
          </p:grpSpPr>
          <p:sp>
            <p:nvSpPr>
              <p:cNvPr id="225" name="Rounded Rectangle 224"/>
              <p:cNvSpPr/>
              <p:nvPr/>
            </p:nvSpPr>
            <p:spPr>
              <a:xfrm>
                <a:off x="2793561" y="3559145"/>
                <a:ext cx="2597382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5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226" name="TextBox 225"/>
              <p:cNvSpPr txBox="1"/>
              <p:nvPr/>
            </p:nvSpPr>
            <p:spPr>
              <a:xfrm>
                <a:off x="341043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sz="1600" dirty="0" smtClean="0">
                    <a:solidFill>
                      <a:schemeClr val="bg1"/>
                    </a:solidFill>
                    <a:latin typeface="Arial"/>
                    <a:cs typeface="Arial"/>
                  </a:rPr>
                  <a:t>REST    API</a:t>
                </a:r>
                <a:endParaRPr lang="en-US" sz="1600" dirty="0">
                  <a:solidFill>
                    <a:schemeClr val="bg1"/>
                  </a:solidFill>
                  <a:latin typeface="Arial"/>
                  <a:cs typeface="Arial"/>
                </a:endParaRPr>
              </a:p>
            </p:txBody>
          </p:sp>
        </p:grpSp>
      </p:grpSp>
      <p:sp>
        <p:nvSpPr>
          <p:cNvPr id="100" name="Rounded Rectangle 99"/>
          <p:cNvSpPr/>
          <p:nvPr/>
        </p:nvSpPr>
        <p:spPr>
          <a:xfrm>
            <a:off x="427796" y="4998554"/>
            <a:ext cx="5293895" cy="627346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97733" y="5114776"/>
            <a:ext cx="1410942" cy="456940"/>
            <a:chOff x="2740484" y="4054371"/>
            <a:chExt cx="1574963" cy="373904"/>
          </a:xfrm>
        </p:grpSpPr>
        <p:sp>
          <p:nvSpPr>
            <p:cNvPr id="6" name="Rectangle 5"/>
            <p:cNvSpPr/>
            <p:nvPr/>
          </p:nvSpPr>
          <p:spPr>
            <a:xfrm>
              <a:off x="2785250" y="4054371"/>
              <a:ext cx="1530197" cy="373904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740484" y="4076248"/>
              <a:ext cx="146205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OpenFlow 1.0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783284" y="4825720"/>
            <a:ext cx="533066" cy="7146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  <a:latin typeface="Arial"/>
                <a:cs typeface="Arial"/>
              </a:rPr>
              <a:t>…</a:t>
            </a:r>
            <a:endParaRPr lang="en-US" sz="3200" dirty="0">
              <a:solidFill>
                <a:srgbClr val="008000"/>
              </a:solidFill>
              <a:latin typeface="Arial"/>
              <a:cs typeface="Arial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3430771" y="5114776"/>
            <a:ext cx="811437" cy="433015"/>
            <a:chOff x="5082411" y="4394035"/>
            <a:chExt cx="905766" cy="354327"/>
          </a:xfrm>
        </p:grpSpPr>
        <p:sp>
          <p:nvSpPr>
            <p:cNvPr id="256" name="Rectangle 255"/>
            <p:cNvSpPr/>
            <p:nvPr/>
          </p:nvSpPr>
          <p:spPr>
            <a:xfrm>
              <a:off x="5082411" y="4394035"/>
              <a:ext cx="905766" cy="354327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121486" y="4394035"/>
              <a:ext cx="774571" cy="3543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SNMP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4289994" y="5109661"/>
            <a:ext cx="864376" cy="467213"/>
            <a:chOff x="5023318" y="4394035"/>
            <a:chExt cx="964859" cy="382310"/>
          </a:xfrm>
        </p:grpSpPr>
        <p:sp>
          <p:nvSpPr>
            <p:cNvPr id="264" name="Rectangle 263"/>
            <p:cNvSpPr/>
            <p:nvPr/>
          </p:nvSpPr>
          <p:spPr>
            <a:xfrm>
              <a:off x="5082411" y="4394035"/>
              <a:ext cx="905766" cy="354327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023318" y="4437791"/>
              <a:ext cx="90301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OVSDB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2704254" y="3663505"/>
            <a:ext cx="1022911" cy="563864"/>
            <a:chOff x="-2804918" y="3644860"/>
            <a:chExt cx="1022911" cy="563864"/>
          </a:xfrm>
        </p:grpSpPr>
        <p:sp>
          <p:nvSpPr>
            <p:cNvPr id="115" name="Rounded Rectangle 114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-2804918" y="3644860"/>
              <a:ext cx="10229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forwarding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3312541" y="3029086"/>
            <a:ext cx="975975" cy="563864"/>
            <a:chOff x="-2789389" y="3644860"/>
            <a:chExt cx="975975" cy="563864"/>
          </a:xfrm>
        </p:grpSpPr>
        <p:sp>
          <p:nvSpPr>
            <p:cNvPr id="118" name="Rounded Rectangle 117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913381" y="3651496"/>
            <a:ext cx="975975" cy="563864"/>
            <a:chOff x="-2789389" y="3644860"/>
            <a:chExt cx="975975" cy="563864"/>
          </a:xfrm>
        </p:grpSpPr>
        <p:sp>
          <p:nvSpPr>
            <p:cNvPr id="121" name="Rounded Rectangle 120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4466158" y="3017077"/>
            <a:ext cx="975975" cy="563864"/>
            <a:chOff x="-2789389" y="3644860"/>
            <a:chExt cx="975975" cy="563864"/>
          </a:xfrm>
        </p:grpSpPr>
        <p:sp>
          <p:nvSpPr>
            <p:cNvPr id="124" name="Rounded Rectangle 123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stats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42" name="Rounded Rectangle 141"/>
          <p:cNvSpPr/>
          <p:nvPr/>
        </p:nvSpPr>
        <p:spPr>
          <a:xfrm>
            <a:off x="561484" y="2566733"/>
            <a:ext cx="1470518" cy="1766072"/>
          </a:xfrm>
          <a:prstGeom prst="roundRect">
            <a:avLst/>
          </a:prstGeom>
          <a:solidFill>
            <a:srgbClr val="008000"/>
          </a:solidFill>
          <a:ln w="12700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50800" dist="38100" dir="2700000" algn="tl" rotWithShape="0">
              <a:srgbClr val="CCFFCC">
                <a:alpha val="43000"/>
              </a:srgb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604415" y="2578421"/>
            <a:ext cx="13750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/>
                <a:cs typeface="Arial"/>
              </a:rPr>
              <a:t>Network service apps 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561479" y="4412544"/>
            <a:ext cx="5013159" cy="404700"/>
            <a:chOff x="1092699" y="3559145"/>
            <a:chExt cx="6178678" cy="404700"/>
          </a:xfrm>
        </p:grpSpPr>
        <p:sp>
          <p:nvSpPr>
            <p:cNvPr id="20" name="Rounded Rectangle 19"/>
            <p:cNvSpPr/>
            <p:nvPr/>
          </p:nvSpPr>
          <p:spPr>
            <a:xfrm>
              <a:off x="1092699" y="3559145"/>
              <a:ext cx="6178678" cy="404700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426534" y="3588680"/>
              <a:ext cx="3800001" cy="3257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Service Abstraction</a:t>
              </a:r>
              <a:r>
                <a:rPr lang="en-US" sz="1600" dirty="0">
                  <a:solidFill>
                    <a:schemeClr val="bg1"/>
                  </a:solidFill>
                  <a:latin typeface="Arial"/>
                  <a:cs typeface="Arial"/>
                </a:rPr>
                <a:t> </a:t>
              </a: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Layer (SAL)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cxnSp>
        <p:nvCxnSpPr>
          <p:cNvPr id="16" name="Straight Connector 15"/>
          <p:cNvCxnSpPr/>
          <p:nvPr/>
        </p:nvCxnSpPr>
        <p:spPr bwMode="auto">
          <a:xfrm>
            <a:off x="1016318" y="3561284"/>
            <a:ext cx="0" cy="91915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4" name="Straight Connector 143"/>
          <p:cNvCxnSpPr/>
          <p:nvPr/>
        </p:nvCxnSpPr>
        <p:spPr bwMode="auto">
          <a:xfrm>
            <a:off x="1632306" y="4032908"/>
            <a:ext cx="0" cy="38892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0" name="Straight Connector 129"/>
          <p:cNvCxnSpPr/>
          <p:nvPr/>
        </p:nvCxnSpPr>
        <p:spPr bwMode="auto">
          <a:xfrm>
            <a:off x="2658231" y="3604959"/>
            <a:ext cx="0" cy="83712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1" name="Straight Connector 130"/>
          <p:cNvCxnSpPr/>
          <p:nvPr/>
        </p:nvCxnSpPr>
        <p:spPr bwMode="auto">
          <a:xfrm>
            <a:off x="4988035" y="3580519"/>
            <a:ext cx="0" cy="90813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2" name="Straight Connector 131"/>
          <p:cNvCxnSpPr/>
          <p:nvPr/>
        </p:nvCxnSpPr>
        <p:spPr bwMode="auto">
          <a:xfrm>
            <a:off x="3792442" y="3590225"/>
            <a:ext cx="0" cy="8518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3" name="Straight Connector 132"/>
          <p:cNvCxnSpPr/>
          <p:nvPr/>
        </p:nvCxnSpPr>
        <p:spPr bwMode="auto">
          <a:xfrm>
            <a:off x="4400399" y="4209886"/>
            <a:ext cx="0" cy="27877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Straight Connector 136"/>
          <p:cNvCxnSpPr/>
          <p:nvPr/>
        </p:nvCxnSpPr>
        <p:spPr bwMode="auto">
          <a:xfrm>
            <a:off x="3218224" y="4215360"/>
            <a:ext cx="0" cy="22671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" name="Straight Connector 103"/>
          <p:cNvCxnSpPr/>
          <p:nvPr/>
        </p:nvCxnSpPr>
        <p:spPr bwMode="auto">
          <a:xfrm>
            <a:off x="467901" y="5681579"/>
            <a:ext cx="5186947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>
            <a:off x="454533" y="1871579"/>
            <a:ext cx="502652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3" name="Group 12"/>
          <p:cNvGrpSpPr/>
          <p:nvPr/>
        </p:nvGrpSpPr>
        <p:grpSpPr>
          <a:xfrm>
            <a:off x="629185" y="3141575"/>
            <a:ext cx="1108720" cy="553739"/>
            <a:chOff x="-1602715" y="2206422"/>
            <a:chExt cx="1179425" cy="631007"/>
          </a:xfrm>
        </p:grpSpPr>
        <p:sp>
          <p:nvSpPr>
            <p:cNvPr id="214" name="Oval 213"/>
            <p:cNvSpPr/>
            <p:nvPr/>
          </p:nvSpPr>
          <p:spPr>
            <a:xfrm rot="5400000">
              <a:off x="-1328506" y="1932213"/>
              <a:ext cx="631007" cy="1179425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tailEnd type="arrow"/>
            </a:ln>
            <a:effectLst>
              <a:outerShdw blurRad="50800" dist="38100" dir="2700000" algn="tl" rotWithShape="0">
                <a:schemeClr val="accent1">
                  <a:lumMod val="75000"/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-1381328" y="2261840"/>
              <a:ext cx="763425" cy="4837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Access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latin typeface="Arial"/>
                  <a:cs typeface="Arial"/>
                </a:rPr>
                <a:t>C</a:t>
              </a:r>
              <a:r>
                <a:rPr lang="en-US" sz="1400" dirty="0" smtClean="0">
                  <a:latin typeface="Arial"/>
                  <a:cs typeface="Arial"/>
                </a:rPr>
                <a:t>ontrol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215" name="Oval 214"/>
          <p:cNvSpPr/>
          <p:nvPr/>
        </p:nvSpPr>
        <p:spPr>
          <a:xfrm rot="5400000">
            <a:off x="1237809" y="3522133"/>
            <a:ext cx="534744" cy="9056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181540" y="1016000"/>
            <a:ext cx="3296896" cy="785006"/>
            <a:chOff x="2625315" y="928382"/>
            <a:chExt cx="3262119" cy="779044"/>
          </a:xfrm>
        </p:grpSpPr>
        <p:grpSp>
          <p:nvGrpSpPr>
            <p:cNvPr id="17" name="Group 16"/>
            <p:cNvGrpSpPr/>
            <p:nvPr/>
          </p:nvGrpSpPr>
          <p:grpSpPr>
            <a:xfrm>
              <a:off x="2625315" y="1073061"/>
              <a:ext cx="1442229" cy="631007"/>
              <a:chOff x="9766434" y="1112781"/>
              <a:chExt cx="1442229" cy="631007"/>
            </a:xfrm>
          </p:grpSpPr>
          <p:sp>
            <p:nvSpPr>
              <p:cNvPr id="217" name="Oval 216"/>
              <p:cNvSpPr/>
              <p:nvPr/>
            </p:nvSpPr>
            <p:spPr>
              <a:xfrm rot="5400000">
                <a:off x="10172045" y="707170"/>
                <a:ext cx="631007" cy="144222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  <a:tailEnd type="arrow"/>
              </a:ln>
              <a:effectLst>
                <a:outerShdw blurRad="50800" dist="38100" dir="2700000" algn="tl" rotWithShape="0">
                  <a:schemeClr val="accent1">
                    <a:lumMod val="75000"/>
                    <a:alpha val="43000"/>
                  </a:scheme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9865113" y="1189921"/>
                <a:ext cx="1279817" cy="5095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1600" dirty="0" smtClean="0">
                    <a:latin typeface="Arial"/>
                    <a:cs typeface="Arial"/>
                  </a:rPr>
                  <a:t>Traffic</a:t>
                </a:r>
              </a:p>
              <a:p>
                <a:pPr algn="ctr">
                  <a:lnSpc>
                    <a:spcPts val="1600"/>
                  </a:lnSpc>
                </a:pPr>
                <a:r>
                  <a:rPr lang="en-US" sz="1600" dirty="0" smtClean="0">
                    <a:latin typeface="Arial"/>
                    <a:cs typeface="Arial"/>
                  </a:rPr>
                  <a:t>Engineering</a:t>
                </a:r>
                <a:endParaRPr lang="en-US" sz="1600" dirty="0">
                  <a:latin typeface="Arial"/>
                  <a:cs typeface="Arial"/>
                </a:endParaRPr>
              </a:p>
            </p:txBody>
          </p:sp>
        </p:grpSp>
        <p:sp>
          <p:nvSpPr>
            <p:cNvPr id="160" name="TextBox 159"/>
            <p:cNvSpPr txBox="1"/>
            <p:nvPr/>
          </p:nvSpPr>
          <p:spPr>
            <a:xfrm>
              <a:off x="4112974" y="928382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…  </a:t>
              </a:r>
              <a:endParaRPr 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 rot="5400000">
              <a:off x="4982218" y="802210"/>
              <a:ext cx="631007" cy="1179425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tailEnd type="arrow"/>
            </a:ln>
            <a:effectLst>
              <a:outerShdw blurRad="50800" dist="38100" dir="2700000" algn="tl" rotWithShape="0">
                <a:schemeClr val="accent1">
                  <a:lumMod val="75000"/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470534" y="5735053"/>
            <a:ext cx="3248526" cy="1029368"/>
            <a:chOff x="-1550737" y="5173579"/>
            <a:chExt cx="3248526" cy="1029368"/>
          </a:xfrm>
        </p:grpSpPr>
        <p:grpSp>
          <p:nvGrpSpPr>
            <p:cNvPr id="221" name="Group 220"/>
            <p:cNvGrpSpPr/>
            <p:nvPr/>
          </p:nvGrpSpPr>
          <p:grpSpPr>
            <a:xfrm>
              <a:off x="-1425965" y="5182847"/>
              <a:ext cx="2979208" cy="973667"/>
              <a:chOff x="2592388" y="5601756"/>
              <a:chExt cx="4027487" cy="939800"/>
            </a:xfrm>
          </p:grpSpPr>
          <p:sp>
            <p:nvSpPr>
              <p:cNvPr id="222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223" name="Straight Connector 222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2" name="Oval 281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5" name="Freeform 284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7" name="Freeform 286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8" name="Freeform 287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9" name="Straight Connector 288"/>
                <p:cNvCxnSpPr>
                  <a:endCxn id="28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Straight Connector 289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5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273" name="Oval 272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5" name="Oval 274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76" name="Freeform 275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7" name="Freeform 276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8" name="Freeform 277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9" name="Freeform 278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0" name="Straight Connector 279"/>
                <p:cNvCxnSpPr>
                  <a:endCxn id="27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1" name="Straight Connector 280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61" name="Oval 260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2" name="Rectangle 261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6" name="Oval 265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7" name="Freeform 266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9" name="Freeform 268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0" name="Freeform 269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71" name="Straight Connector 270"/>
                <p:cNvCxnSpPr>
                  <a:endCxn id="26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7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48" name="Oval 24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9" name="Rectangle 24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Oval 24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1" name="Freeform 25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Freeform 25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8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95" name="Rectangle 294"/>
            <p:cNvSpPr/>
            <p:nvPr/>
          </p:nvSpPr>
          <p:spPr bwMode="auto">
            <a:xfrm>
              <a:off x="-1550737" y="5173579"/>
              <a:ext cx="3248526" cy="1029368"/>
            </a:xfrm>
            <a:prstGeom prst="rect">
              <a:avLst/>
            </a:prstGeom>
            <a:solidFill>
              <a:schemeClr val="bg1">
                <a:alpha val="77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296" name="Picture 12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218" y="707374"/>
            <a:ext cx="7253205" cy="188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" name="Title 1"/>
          <p:cNvSpPr txBox="1">
            <a:spLocks/>
          </p:cNvSpPr>
          <p:nvPr/>
        </p:nvSpPr>
        <p:spPr>
          <a:xfrm>
            <a:off x="399720" y="120318"/>
            <a:ext cx="7772400" cy="972758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sz="4000" dirty="0" smtClean="0"/>
              <a:t>OpenDaylight (ODL) controller</a:t>
            </a:r>
            <a:endParaRPr lang="en-US" sz="4000" dirty="0"/>
          </a:p>
        </p:txBody>
      </p:sp>
      <p:sp>
        <p:nvSpPr>
          <p:cNvPr id="298" name="Content Placeholder 3"/>
          <p:cNvSpPr txBox="1">
            <a:spLocks/>
          </p:cNvSpPr>
          <p:nvPr/>
        </p:nvSpPr>
        <p:spPr>
          <a:xfrm>
            <a:off x="5915061" y="1433585"/>
            <a:ext cx="3135360" cy="4648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 smtClean="0">
                <a:solidFill>
                  <a:srgbClr val="000000"/>
                </a:solidFill>
              </a:rPr>
              <a:t>ODL Lithium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network apps may be contained within, or be external to SDN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Service Abstraction Layer: interconnects internal, external applications and services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29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76</a:t>
            </a:fld>
            <a:endParaRPr lang="en-US" sz="1200" dirty="0">
              <a:latin typeface="Tahoma" charset="0"/>
            </a:endParaRPr>
          </a:p>
        </p:txBody>
      </p:sp>
      <p:sp>
        <p:nvSpPr>
          <p:cNvPr id="30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5944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102"/>
          <p:cNvSpPr/>
          <p:nvPr/>
        </p:nvSpPr>
        <p:spPr>
          <a:xfrm>
            <a:off x="404938" y="2840593"/>
            <a:ext cx="4898361" cy="1408726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925" y="1301692"/>
            <a:ext cx="130246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Arial"/>
                <a:cs typeface="Arial"/>
              </a:rPr>
              <a:t>Network </a:t>
            </a:r>
          </a:p>
          <a:p>
            <a:r>
              <a:rPr lang="en-US" sz="1600" dirty="0" smtClean="0">
                <a:latin typeface="Arial"/>
                <a:cs typeface="Arial"/>
              </a:rPr>
              <a:t>control apps </a:t>
            </a:r>
          </a:p>
        </p:txBody>
      </p:sp>
      <p:sp>
        <p:nvSpPr>
          <p:cNvPr id="217" name="Oval 216"/>
          <p:cNvSpPr/>
          <p:nvPr/>
        </p:nvSpPr>
        <p:spPr>
          <a:xfrm rot="5400000">
            <a:off x="2177010" y="841271"/>
            <a:ext cx="631007" cy="144222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259058" y="110220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404938" y="2058742"/>
            <a:ext cx="4811594" cy="665305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666771" y="2244682"/>
            <a:ext cx="1503376" cy="375164"/>
            <a:chOff x="2793562" y="3559145"/>
            <a:chExt cx="1607438" cy="375164"/>
          </a:xfrm>
        </p:grpSpPr>
        <p:sp>
          <p:nvSpPr>
            <p:cNvPr id="225" name="Rounded Rectangle 224"/>
            <p:cNvSpPr/>
            <p:nvPr/>
          </p:nvSpPr>
          <p:spPr>
            <a:xfrm>
              <a:off x="2793562" y="3559145"/>
              <a:ext cx="1457313" cy="375164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2840280" y="3583293"/>
              <a:ext cx="1560720" cy="330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REST    API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00" name="Rounded Rectangle 99"/>
          <p:cNvSpPr/>
          <p:nvPr/>
        </p:nvSpPr>
        <p:spPr>
          <a:xfrm>
            <a:off x="383727" y="4578311"/>
            <a:ext cx="5005602" cy="88009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04" name="Straight Connector 103"/>
          <p:cNvCxnSpPr/>
          <p:nvPr/>
        </p:nvCxnSpPr>
        <p:spPr bwMode="auto">
          <a:xfrm>
            <a:off x="505728" y="4402051"/>
            <a:ext cx="4811594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>
            <a:off x="404938" y="2002183"/>
            <a:ext cx="4811594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6" name="Oval 215"/>
          <p:cNvSpPr/>
          <p:nvPr/>
        </p:nvSpPr>
        <p:spPr>
          <a:xfrm rot="5400000">
            <a:off x="4128302" y="976031"/>
            <a:ext cx="631007" cy="11794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4076818" y="3493314"/>
            <a:ext cx="1356273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ONOS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distributed core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4012781" y="4621982"/>
            <a:ext cx="1610917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southbound abstractions,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protocols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14814" y="5040198"/>
            <a:ext cx="1119818" cy="338554"/>
            <a:chOff x="1929852" y="4542126"/>
            <a:chExt cx="1119818" cy="338554"/>
          </a:xfrm>
        </p:grpSpPr>
        <p:sp>
          <p:nvSpPr>
            <p:cNvPr id="220" name="Rounded Rectangle 219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929852" y="4542126"/>
              <a:ext cx="11198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OpenFlow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726606" y="5041658"/>
            <a:ext cx="1062275" cy="338554"/>
            <a:chOff x="2774641" y="4248836"/>
            <a:chExt cx="1062275" cy="338554"/>
          </a:xfrm>
        </p:grpSpPr>
        <p:sp>
          <p:nvSpPr>
            <p:cNvPr id="223" name="Rounded Rectangle 222"/>
            <p:cNvSpPr/>
            <p:nvPr/>
          </p:nvSpPr>
          <p:spPr>
            <a:xfrm>
              <a:off x="2774641" y="4279216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873106" y="4248836"/>
              <a:ext cx="9028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Netconf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979322" y="5053826"/>
            <a:ext cx="858974" cy="413739"/>
            <a:chOff x="4304185" y="4617263"/>
            <a:chExt cx="858974" cy="413739"/>
          </a:xfrm>
        </p:grpSpPr>
        <p:sp>
          <p:nvSpPr>
            <p:cNvPr id="222" name="Rounded Rectangle 221"/>
            <p:cNvSpPr/>
            <p:nvPr/>
          </p:nvSpPr>
          <p:spPr>
            <a:xfrm>
              <a:off x="4304185" y="4647691"/>
              <a:ext cx="858974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4307335" y="4617263"/>
              <a:ext cx="842600" cy="4137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OVSDB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24833" y="4631710"/>
            <a:ext cx="777777" cy="338554"/>
            <a:chOff x="1929852" y="4542126"/>
            <a:chExt cx="1083553" cy="338554"/>
          </a:xfrm>
        </p:grpSpPr>
        <p:sp>
          <p:nvSpPr>
            <p:cNvPr id="228" name="Rounded Rectangle 227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1929852" y="4542126"/>
              <a:ext cx="7777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device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1356003" y="4629752"/>
            <a:ext cx="573691" cy="338554"/>
            <a:chOff x="1951130" y="4538598"/>
            <a:chExt cx="1062275" cy="338554"/>
          </a:xfrm>
        </p:grpSpPr>
        <p:sp>
          <p:nvSpPr>
            <p:cNvPr id="231" name="Rounded Rectangle 230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2014708" y="4538598"/>
              <a:ext cx="703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link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1964566" y="4630736"/>
            <a:ext cx="561323" cy="338554"/>
            <a:chOff x="1921370" y="4542126"/>
            <a:chExt cx="1092035" cy="338554"/>
          </a:xfrm>
        </p:grpSpPr>
        <p:sp>
          <p:nvSpPr>
            <p:cNvPr id="234" name="Rounded Rectangle 233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1921370" y="4542126"/>
              <a:ext cx="7975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host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571425" y="4630736"/>
            <a:ext cx="533020" cy="338554"/>
            <a:chOff x="1933590" y="4542126"/>
            <a:chExt cx="1079815" cy="338554"/>
          </a:xfrm>
        </p:grpSpPr>
        <p:sp>
          <p:nvSpPr>
            <p:cNvPr id="237" name="Rounded Rectangle 236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1933590" y="4542126"/>
              <a:ext cx="76559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flow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3122581" y="4615304"/>
            <a:ext cx="768563" cy="341965"/>
            <a:chOff x="1907908" y="4523169"/>
            <a:chExt cx="1105497" cy="341965"/>
          </a:xfrm>
        </p:grpSpPr>
        <p:sp>
          <p:nvSpPr>
            <p:cNvPr id="240" name="Rounded Rectangle 239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1907908" y="4523169"/>
              <a:ext cx="109946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packet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243" name="TextBox 242"/>
          <p:cNvSpPr txBox="1"/>
          <p:nvPr/>
        </p:nvSpPr>
        <p:spPr>
          <a:xfrm>
            <a:off x="3905769" y="2005996"/>
            <a:ext cx="1610917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northbound abstractions,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protocols</a:t>
            </a:r>
          </a:p>
        </p:txBody>
      </p:sp>
      <p:grpSp>
        <p:nvGrpSpPr>
          <p:cNvPr id="245" name="Group 244"/>
          <p:cNvGrpSpPr/>
          <p:nvPr/>
        </p:nvGrpSpPr>
        <p:grpSpPr>
          <a:xfrm>
            <a:off x="2270558" y="2244682"/>
            <a:ext cx="1362970" cy="375164"/>
            <a:chOff x="2793562" y="3559145"/>
            <a:chExt cx="1457313" cy="375164"/>
          </a:xfrm>
        </p:grpSpPr>
        <p:sp>
          <p:nvSpPr>
            <p:cNvPr id="246" name="Rounded Rectangle 245"/>
            <p:cNvSpPr/>
            <p:nvPr/>
          </p:nvSpPr>
          <p:spPr>
            <a:xfrm>
              <a:off x="2793562" y="3559145"/>
              <a:ext cx="1457313" cy="375164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3085361" y="3583293"/>
              <a:ext cx="895069" cy="330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Intent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2879342" y="3577951"/>
            <a:ext cx="971340" cy="459826"/>
            <a:chOff x="3067713" y="457817"/>
            <a:chExt cx="1563748" cy="459826"/>
          </a:xfrm>
        </p:grpSpPr>
        <p:sp>
          <p:nvSpPr>
            <p:cNvPr id="249" name="Rounded Rectangle 24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67713" y="541671"/>
              <a:ext cx="1563748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637141" y="3564396"/>
            <a:ext cx="889706" cy="459826"/>
            <a:chOff x="3128876" y="457817"/>
            <a:chExt cx="1432326" cy="459826"/>
          </a:xfrm>
        </p:grpSpPr>
        <p:sp>
          <p:nvSpPr>
            <p:cNvPr id="252" name="Rounded Rectangle 25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3140940" y="541671"/>
              <a:ext cx="1417294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devices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648682" y="3004281"/>
            <a:ext cx="889706" cy="459826"/>
            <a:chOff x="3128876" y="457817"/>
            <a:chExt cx="1432326" cy="459826"/>
          </a:xfrm>
        </p:grpSpPr>
        <p:sp>
          <p:nvSpPr>
            <p:cNvPr id="260" name="Rounded Rectangle 259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306184" y="541671"/>
              <a:ext cx="108681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hosts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1778595" y="3564396"/>
            <a:ext cx="889706" cy="459826"/>
            <a:chOff x="3128876" y="457817"/>
            <a:chExt cx="1432326" cy="459826"/>
          </a:xfrm>
        </p:grpSpPr>
        <p:sp>
          <p:nvSpPr>
            <p:cNvPr id="267" name="Rounded Rectangle 266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3370539" y="541671"/>
              <a:ext cx="95810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links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1778595" y="3004281"/>
            <a:ext cx="889706" cy="459826"/>
            <a:chOff x="3128876" y="457817"/>
            <a:chExt cx="1432326" cy="459826"/>
          </a:xfrm>
        </p:grpSpPr>
        <p:sp>
          <p:nvSpPr>
            <p:cNvPr id="270" name="Rounded Rectangle 269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296911" y="541671"/>
              <a:ext cx="1105358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paths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2809351" y="3004281"/>
            <a:ext cx="1166221" cy="459826"/>
            <a:chOff x="3003364" y="457817"/>
            <a:chExt cx="1692457" cy="459826"/>
          </a:xfrm>
        </p:grpSpPr>
        <p:sp>
          <p:nvSpPr>
            <p:cNvPr id="273" name="Rounded Rectangle 272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003364" y="541671"/>
              <a:ext cx="1692457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flow rules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4110124" y="3008876"/>
            <a:ext cx="986973" cy="459826"/>
            <a:chOff x="3128876" y="457817"/>
            <a:chExt cx="1432326" cy="459826"/>
          </a:xfrm>
        </p:grpSpPr>
        <p:sp>
          <p:nvSpPr>
            <p:cNvPr id="276" name="Rounded Rectangle 27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152699" y="541671"/>
              <a:ext cx="139379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topology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1470534" y="5574637"/>
            <a:ext cx="3248526" cy="1029368"/>
            <a:chOff x="-1550737" y="5173579"/>
            <a:chExt cx="3248526" cy="1029368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425965" y="5182847"/>
              <a:ext cx="2979208" cy="973667"/>
              <a:chOff x="2592388" y="5601756"/>
              <a:chExt cx="4027487" cy="939800"/>
            </a:xfrm>
          </p:grpSpPr>
          <p:sp>
            <p:nvSpPr>
              <p:cNvPr id="215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218" name="Straight Connector 217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2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316" name="Oval 315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8" name="Oval 317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9" name="Freeform 318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0" name="Freeform 319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1" name="Freeform 320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2" name="Freeform 321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23" name="Straight Connector 322"/>
                <p:cNvCxnSpPr>
                  <a:endCxn id="31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307" name="Oval 306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9" name="Oval 308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0" name="Freeform 309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1" name="Freeform 310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2" name="Freeform 311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3" name="Freeform 312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14" name="Straight Connector 313"/>
                <p:cNvCxnSpPr>
                  <a:endCxn id="309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Straight Connector 314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4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98" name="Oval 29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0" name="Oval 29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01" name="Freeform 30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3" name="Freeform 302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05" name="Straight Connector 304"/>
                <p:cNvCxnSpPr>
                  <a:endCxn id="30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Straight Connector 305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8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9" name="Oval 288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1" name="Oval 290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2" name="Freeform 291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3" name="Freeform 292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4" name="Freeform 293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96" name="Straight Connector 295"/>
                <p:cNvCxnSpPr>
                  <a:endCxn id="29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Straight Connector 296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9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0" name="Oval 279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1" name="Rectangle 280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2" name="Oval 281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3" name="Freeform 282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4" name="Freeform 283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Freeform 284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7" name="Straight Connector 286"/>
                <p:cNvCxnSpPr>
                  <a:endCxn id="282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Straight Connector 287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14" name="Rectangle 213"/>
            <p:cNvSpPr/>
            <p:nvPr/>
          </p:nvSpPr>
          <p:spPr bwMode="auto">
            <a:xfrm>
              <a:off x="-1550737" y="5173579"/>
              <a:ext cx="3248526" cy="1029368"/>
            </a:xfrm>
            <a:prstGeom prst="rect">
              <a:avLst/>
            </a:prstGeom>
            <a:solidFill>
              <a:schemeClr val="bg1">
                <a:alpha val="77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25" name="Picture 1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114" y="720742"/>
            <a:ext cx="4579519" cy="188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6" name="Title 1"/>
          <p:cNvSpPr txBox="1">
            <a:spLocks/>
          </p:cNvSpPr>
          <p:nvPr/>
        </p:nvSpPr>
        <p:spPr>
          <a:xfrm>
            <a:off x="399720" y="120318"/>
            <a:ext cx="7772400" cy="972758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sz="4000" dirty="0" smtClean="0"/>
              <a:t>ONOS controller</a:t>
            </a:r>
            <a:endParaRPr lang="en-US" sz="4000" dirty="0"/>
          </a:p>
        </p:txBody>
      </p:sp>
      <p:sp>
        <p:nvSpPr>
          <p:cNvPr id="327" name="Content Placeholder 3"/>
          <p:cNvSpPr txBox="1">
            <a:spLocks/>
          </p:cNvSpPr>
          <p:nvPr/>
        </p:nvSpPr>
        <p:spPr>
          <a:xfrm>
            <a:off x="5768007" y="1647479"/>
            <a:ext cx="3135360" cy="4648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 smtClean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intent framework: high-level specification of service: what rather than how</a:t>
            </a:r>
            <a:endParaRPr lang="en-US" sz="2400" dirty="0">
              <a:solidFill>
                <a:srgbClr val="000000"/>
              </a:solidFill>
            </a:endParaRPr>
          </a:p>
          <a:p>
            <a:r>
              <a:rPr lang="en-US" sz="2400" dirty="0" smtClean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32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77</a:t>
            </a:fld>
            <a:endParaRPr lang="en-US" sz="1200" dirty="0">
              <a:latin typeface="Tahoma" charset="0"/>
            </a:endParaRPr>
          </a:p>
        </p:txBody>
      </p:sp>
      <p:sp>
        <p:nvSpPr>
          <p:cNvPr id="32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2955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 txBox="1">
            <a:spLocks/>
          </p:cNvSpPr>
          <p:nvPr/>
        </p:nvSpPr>
        <p:spPr>
          <a:xfrm>
            <a:off x="371475" y="179919"/>
            <a:ext cx="8229600" cy="1143000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9pPr>
          </a:lstStyle>
          <a:p>
            <a:r>
              <a:rPr lang="en-US" dirty="0" smtClean="0">
                <a:latin typeface="Gill Sans MT" charset="0"/>
              </a:rPr>
              <a:t>SDN:  selected challenges</a:t>
            </a:r>
            <a:endParaRPr lang="en-US" dirty="0">
              <a:latin typeface="Gill Sans MT" charset="0"/>
            </a:endParaRPr>
          </a:p>
        </p:txBody>
      </p:sp>
      <p:pic>
        <p:nvPicPr>
          <p:cNvPr id="42" name="Picture 1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40" y="836758"/>
            <a:ext cx="5845283" cy="186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87364"/>
            <a:ext cx="7772400" cy="464820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dirty="0" smtClean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dependability, security: “baked in” from day one? </a:t>
            </a:r>
          </a:p>
          <a:p>
            <a:pPr>
              <a:lnSpc>
                <a:spcPct val="100000"/>
              </a:lnSpc>
            </a:pPr>
            <a:r>
              <a:rPr lang="en-US" dirty="0"/>
              <a:t>networks, protocols meeting </a:t>
            </a:r>
            <a:r>
              <a:rPr lang="en-US" dirty="0" smtClean="0"/>
              <a:t>mission-</a:t>
            </a:r>
            <a:r>
              <a:rPr lang="en-US" dirty="0"/>
              <a:t>specific requirements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e.g., real</a:t>
            </a:r>
            <a:r>
              <a:rPr lang="en-US" dirty="0"/>
              <a:t>-time, ultra-reliable, ultra-secure</a:t>
            </a:r>
          </a:p>
          <a:p>
            <a:pPr>
              <a:lnSpc>
                <a:spcPct val="100000"/>
              </a:lnSpc>
            </a:pPr>
            <a:r>
              <a:rPr lang="en-US" dirty="0" smtClean="0"/>
              <a:t>Internet</a:t>
            </a:r>
            <a:r>
              <a:rPr lang="en-US" dirty="0"/>
              <a:t>-scaling </a:t>
            </a:r>
          </a:p>
          <a:p>
            <a:pPr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 smtClean="0"/>
          </a:p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78</a:t>
            </a:fld>
            <a:endParaRPr lang="en-US" sz="1200" dirty="0">
              <a:latin typeface="Tahoma" charset="0"/>
            </a:endParaRPr>
          </a:p>
        </p:txBody>
      </p:sp>
      <p:sp>
        <p:nvSpPr>
          <p:cNvPr id="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454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</a:t>
            </a:r>
            <a:r>
              <a:rPr lang="en-US" sz="2400" dirty="0">
                <a:latin typeface="Gill Sans MT" charset="0"/>
              </a:rPr>
              <a:t>c</a:t>
            </a:r>
            <a:r>
              <a:rPr lang="en-US" sz="2400" dirty="0" smtClean="0">
                <a:latin typeface="Gill Sans MT" charset="0"/>
              </a:rPr>
              <a:t>ontrol </a:t>
            </a:r>
            <a:r>
              <a:rPr lang="en-US" sz="2400" dirty="0">
                <a:latin typeface="Gill Sans MT" charset="0"/>
              </a:rPr>
              <a:t>p</a:t>
            </a:r>
            <a:r>
              <a:rPr lang="en-US" sz="2400" dirty="0" smtClean="0">
                <a:latin typeface="Gill Sans MT" charset="0"/>
              </a:rPr>
              <a:t>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CC0000"/>
                </a:solidFill>
              </a:rPr>
              <a:t>5.6 </a:t>
            </a:r>
            <a:r>
              <a:rPr lang="en-US" sz="2400" dirty="0">
                <a:solidFill>
                  <a:srgbClr val="CC0000"/>
                </a:solidFill>
              </a:rPr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/>
              <a:t>5.7 Network </a:t>
            </a:r>
            <a:r>
              <a:rPr lang="en-US" sz="2400" dirty="0" smtClean="0"/>
              <a:t>management </a:t>
            </a:r>
            <a:r>
              <a:rPr lang="en-US" sz="2400" dirty="0"/>
              <a:t>and SNMP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79</a:t>
            </a:fld>
            <a:endParaRPr lang="en-US" sz="1200" dirty="0">
              <a:latin typeface="Tahoma" charset="0"/>
            </a:endParaRPr>
          </a:p>
        </p:txBody>
      </p:sp>
      <p:sp>
        <p:nvSpPr>
          <p:cNvPr id="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8725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1" name="Picture 224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836613"/>
            <a:ext cx="3972409" cy="183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52413"/>
            <a:ext cx="7772400" cy="685800"/>
          </a:xfrm>
        </p:spPr>
        <p:txBody>
          <a:bodyPr/>
          <a:lstStyle/>
          <a:p>
            <a:r>
              <a:rPr lang="en-US" sz="4000" dirty="0" smtClean="0">
                <a:latin typeface="Gill Sans MT" charset="0"/>
              </a:rPr>
              <a:t>Routing</a:t>
            </a:r>
            <a:r>
              <a:rPr lang="en-US" altLang="ja-JP" sz="4000" dirty="0" smtClean="0">
                <a:latin typeface="Gill Sans MT" charset="0"/>
              </a:rPr>
              <a:t> protocols</a:t>
            </a:r>
            <a:endParaRPr lang="en-US" dirty="0">
              <a:latin typeface="Gill Sans MT" charset="0"/>
            </a:endParaRPr>
          </a:p>
        </p:txBody>
      </p:sp>
      <p:sp>
        <p:nvSpPr>
          <p:cNvPr id="8499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22261" y="1363819"/>
            <a:ext cx="7353300" cy="4274607"/>
          </a:xfrm>
        </p:spPr>
        <p:txBody>
          <a:bodyPr/>
          <a:lstStyle/>
          <a:p>
            <a:pPr marL="0" indent="0">
              <a:lnSpc>
                <a:spcPct val="100000"/>
              </a:lnSpc>
              <a:buNone/>
            </a:pPr>
            <a:r>
              <a:rPr lang="en-US" sz="3200" i="1" dirty="0" smtClean="0">
                <a:solidFill>
                  <a:srgbClr val="CC0000"/>
                </a:solidFill>
                <a:cs typeface="+mn-cs"/>
              </a:rPr>
              <a:t>Routing </a:t>
            </a:r>
            <a:r>
              <a:rPr lang="en-US" sz="3200" i="1" dirty="0">
                <a:solidFill>
                  <a:srgbClr val="CC0000"/>
                </a:solidFill>
                <a:cs typeface="+mn-cs"/>
              </a:rPr>
              <a:t>p</a:t>
            </a:r>
            <a:r>
              <a:rPr lang="en-US" sz="3200" i="1" dirty="0" smtClean="0">
                <a:solidFill>
                  <a:srgbClr val="CC0000"/>
                </a:solidFill>
                <a:cs typeface="+mn-cs"/>
              </a:rPr>
              <a:t>rotocol goal:</a:t>
            </a:r>
            <a:r>
              <a:rPr lang="en-US" sz="3200" dirty="0"/>
              <a:t> </a:t>
            </a:r>
            <a:r>
              <a:rPr lang="en-US" dirty="0"/>
              <a:t>determine </a:t>
            </a:r>
            <a:r>
              <a:rPr lang="en-US" dirty="0" smtClean="0"/>
              <a:t>“good” paths </a:t>
            </a:r>
            <a:r>
              <a:rPr lang="en-US" dirty="0"/>
              <a:t>(equivalently, routes), from </a:t>
            </a:r>
            <a:r>
              <a:rPr lang="en-US" dirty="0" smtClean="0"/>
              <a:t>sending hosts </a:t>
            </a:r>
            <a:r>
              <a:rPr lang="en-US" dirty="0"/>
              <a:t>to </a:t>
            </a:r>
            <a:r>
              <a:rPr lang="en-US" dirty="0" smtClean="0"/>
              <a:t>receiving host, </a:t>
            </a:r>
            <a:r>
              <a:rPr lang="en-US" dirty="0"/>
              <a:t>through </a:t>
            </a:r>
            <a:r>
              <a:rPr lang="en-US" dirty="0" smtClean="0"/>
              <a:t>network of routers</a:t>
            </a:r>
            <a:endParaRPr lang="en-US" dirty="0"/>
          </a:p>
          <a:p>
            <a:pPr>
              <a:lnSpc>
                <a:spcPct val="100000"/>
              </a:lnSpc>
            </a:pPr>
            <a:r>
              <a:rPr lang="en-US" dirty="0" smtClean="0">
                <a:cs typeface="+mn-cs"/>
              </a:rPr>
              <a:t>path: sequence of routers packets will traverse in going from given initial source host to given final destination host</a:t>
            </a:r>
            <a:endParaRPr lang="en-US" dirty="0">
              <a:cs typeface="+mn-cs"/>
            </a:endParaRPr>
          </a:p>
          <a:p>
            <a:pPr>
              <a:lnSpc>
                <a:spcPct val="100000"/>
              </a:lnSpc>
              <a:defRPr/>
            </a:pPr>
            <a:r>
              <a:rPr lang="en-US" dirty="0" smtClean="0">
                <a:cs typeface="+mn-cs"/>
              </a:rPr>
              <a:t>“good”: least “cost”, “fastest”, “least congested”</a:t>
            </a:r>
            <a:endParaRPr lang="en-US" sz="2400" dirty="0" smtClean="0">
              <a:cs typeface="+mn-cs"/>
            </a:endParaRPr>
          </a:p>
          <a:p>
            <a:pPr>
              <a:lnSpc>
                <a:spcPct val="100000"/>
              </a:lnSpc>
              <a:defRPr/>
            </a:pPr>
            <a:r>
              <a:rPr lang="en-US" dirty="0" smtClean="0">
                <a:cs typeface="+mn-cs"/>
              </a:rPr>
              <a:t>routing: a “top-10” networking challenge!</a:t>
            </a:r>
            <a:endParaRPr lang="en-US" sz="3200" dirty="0">
              <a:cs typeface="+mn-cs"/>
            </a:endParaRPr>
          </a:p>
        </p:txBody>
      </p:sp>
      <p:sp>
        <p:nvSpPr>
          <p:cNvPr id="23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</a:t>
            </a:fld>
            <a:endParaRPr lang="en-US" sz="1200" dirty="0">
              <a:latin typeface="Tahoma" charset="0"/>
            </a:endParaRPr>
          </a:p>
        </p:txBody>
      </p:sp>
      <p:sp>
        <p:nvSpPr>
          <p:cNvPr id="23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2311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876300"/>
          </a:xfrm>
        </p:spPr>
        <p:txBody>
          <a:bodyPr/>
          <a:lstStyle/>
          <a:p>
            <a:r>
              <a:rPr lang="en-US" sz="3600">
                <a:latin typeface="Gill Sans MT" charset="0"/>
              </a:rPr>
              <a:t>ICMP: internet control message protocol</a:t>
            </a:r>
            <a:endParaRPr lang="en-US">
              <a:latin typeface="Gill Sans MT" charset="0"/>
            </a:endParaRPr>
          </a:p>
        </p:txBody>
      </p:sp>
      <p:sp>
        <p:nvSpPr>
          <p:cNvPr id="1095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544638"/>
            <a:ext cx="3810000" cy="4648200"/>
          </a:xfrm>
        </p:spPr>
        <p:txBody>
          <a:bodyPr/>
          <a:lstStyle/>
          <a:p>
            <a:r>
              <a:rPr lang="en-US" sz="2400">
                <a:latin typeface="Gill Sans MT" charset="0"/>
              </a:rPr>
              <a:t>used by hosts &amp; routers to communicate network-level information</a:t>
            </a:r>
          </a:p>
          <a:p>
            <a:pPr lvl="1"/>
            <a:r>
              <a:rPr lang="en-US" sz="2000">
                <a:latin typeface="Gill Sans MT" charset="0"/>
              </a:rPr>
              <a:t>error reporting: unreachable host, network, port, protocol</a:t>
            </a:r>
          </a:p>
          <a:p>
            <a:pPr lvl="1"/>
            <a:r>
              <a:rPr lang="en-US" sz="2000">
                <a:latin typeface="Gill Sans MT" charset="0"/>
              </a:rPr>
              <a:t>echo request/reply (used by ping)</a:t>
            </a:r>
          </a:p>
          <a:p>
            <a:r>
              <a:rPr lang="en-US" sz="2400">
                <a:latin typeface="Gill Sans MT" charset="0"/>
              </a:rPr>
              <a:t>network-layer </a:t>
            </a:r>
            <a:r>
              <a:rPr lang="ja-JP" altLang="en-US" sz="2400">
                <a:latin typeface="Gill Sans MT" charset="0"/>
              </a:rPr>
              <a:t>“</a:t>
            </a:r>
            <a:r>
              <a:rPr lang="en-US" altLang="ja-JP" sz="2400">
                <a:latin typeface="Gill Sans MT" charset="0"/>
              </a:rPr>
              <a:t>above</a:t>
            </a:r>
            <a:r>
              <a:rPr lang="ja-JP" altLang="en-US" sz="2400">
                <a:latin typeface="Gill Sans MT" charset="0"/>
              </a:rPr>
              <a:t>”</a:t>
            </a:r>
            <a:r>
              <a:rPr lang="en-US" altLang="ja-JP" sz="2400">
                <a:latin typeface="Gill Sans MT" charset="0"/>
              </a:rPr>
              <a:t> IP:</a:t>
            </a:r>
          </a:p>
          <a:p>
            <a:pPr lvl="1"/>
            <a:r>
              <a:rPr lang="en-US" sz="2000">
                <a:latin typeface="Gill Sans MT" charset="0"/>
              </a:rPr>
              <a:t>ICMP msgs carried in IP datagrams</a:t>
            </a:r>
          </a:p>
          <a:p>
            <a:r>
              <a:rPr lang="en-US" sz="2400">
                <a:solidFill>
                  <a:srgbClr val="000099"/>
                </a:solidFill>
                <a:latin typeface="Gill Sans MT" charset="0"/>
              </a:rPr>
              <a:t>ICMP message:</a:t>
            </a:r>
            <a:r>
              <a:rPr lang="en-US" sz="2400">
                <a:latin typeface="Gill Sans MT" charset="0"/>
              </a:rPr>
              <a:t> type, code plus first 8 bytes of IP datagram causing error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/>
              <a:t>Type</a:t>
            </a:r>
            <a:r>
              <a:rPr lang="en-US" sz="1800"/>
              <a:t>  </a:t>
            </a:r>
            <a:r>
              <a:rPr lang="en-US" sz="1800" u="sng"/>
              <a:t>Code</a:t>
            </a:r>
            <a:r>
              <a:rPr lang="en-US" sz="1800"/>
              <a:t>  </a:t>
            </a:r>
            <a:r>
              <a:rPr lang="en-US" sz="1800" u="sng"/>
              <a:t>description</a:t>
            </a:r>
            <a:endParaRPr lang="en-US" sz="1800"/>
          </a:p>
          <a:p>
            <a:r>
              <a:rPr lang="en-US" sz="1800"/>
              <a:t>0        0         echo reply (ping)</a:t>
            </a:r>
          </a:p>
          <a:p>
            <a:r>
              <a:rPr lang="en-US" sz="1800"/>
              <a:t>3        0         dest. network unreachable</a:t>
            </a:r>
          </a:p>
          <a:p>
            <a:r>
              <a:rPr lang="en-US" sz="1800"/>
              <a:t>3        1         dest host unreachable</a:t>
            </a:r>
          </a:p>
          <a:p>
            <a:r>
              <a:rPr lang="en-US" sz="1800"/>
              <a:t>3        2         dest protocol unreachable</a:t>
            </a:r>
          </a:p>
          <a:p>
            <a:r>
              <a:rPr lang="en-US" sz="1800"/>
              <a:t>3        3         dest port unreachable</a:t>
            </a:r>
          </a:p>
          <a:p>
            <a:r>
              <a:rPr lang="en-US" sz="1800"/>
              <a:t>3        6         dest network unknown</a:t>
            </a:r>
          </a:p>
          <a:p>
            <a:r>
              <a:rPr lang="en-US" sz="1800"/>
              <a:t>3        7         dest host unknown</a:t>
            </a:r>
          </a:p>
          <a:p>
            <a:r>
              <a:rPr lang="en-US" sz="1800"/>
              <a:t>4        0         source quench (congestion</a:t>
            </a:r>
          </a:p>
          <a:p>
            <a:r>
              <a:rPr lang="en-US" sz="1800"/>
              <a:t>                     control - not used)</a:t>
            </a:r>
          </a:p>
          <a:p>
            <a:r>
              <a:rPr lang="en-US" sz="1800"/>
              <a:t>8        0         echo request (ping)</a:t>
            </a:r>
          </a:p>
          <a:p>
            <a:r>
              <a:rPr lang="en-US" sz="1800"/>
              <a:t>9        0         route advertisement</a:t>
            </a:r>
          </a:p>
          <a:p>
            <a:r>
              <a:rPr lang="en-US" sz="1800"/>
              <a:t>10      0         router discovery</a:t>
            </a:r>
          </a:p>
          <a:p>
            <a:r>
              <a:rPr lang="en-US" sz="1800"/>
              <a:t>11      0         TTL expired</a:t>
            </a:r>
          </a:p>
          <a:p>
            <a:r>
              <a:rPr lang="en-US" sz="1800"/>
              <a:t>12      0         bad IP header</a:t>
            </a:r>
          </a:p>
          <a:p>
            <a:endParaRPr lang="en-US" sz="1800"/>
          </a:p>
        </p:txBody>
      </p:sp>
      <p:pic>
        <p:nvPicPr>
          <p:cNvPr id="109574" name="Picture 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556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80</a:t>
            </a:fld>
            <a:endParaRPr lang="en-US" sz="1200" dirty="0">
              <a:latin typeface="Tahoma" charset="0"/>
            </a:endParaRPr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85725"/>
            <a:ext cx="7772400" cy="97472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Traceroute and ICMP</a:t>
            </a:r>
          </a:p>
        </p:txBody>
      </p:sp>
      <p:sp>
        <p:nvSpPr>
          <p:cNvPr id="665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1175" y="1166813"/>
            <a:ext cx="3887788" cy="4648200"/>
          </a:xfrm>
        </p:spPr>
        <p:txBody>
          <a:bodyPr/>
          <a:lstStyle/>
          <a:p>
            <a:pPr marL="282575" indent="-282575">
              <a:defRPr/>
            </a:pPr>
            <a:r>
              <a:rPr lang="en-US" sz="2400" dirty="0">
                <a:cs typeface="+mn-cs"/>
              </a:rPr>
              <a:t>source sends series of UDP segments to </a:t>
            </a:r>
            <a:r>
              <a:rPr lang="en-US" sz="2400" dirty="0" smtClean="0">
                <a:cs typeface="+mn-cs"/>
              </a:rPr>
              <a:t>destination</a:t>
            </a:r>
            <a:endParaRPr lang="en-US" sz="2400" dirty="0">
              <a:cs typeface="+mn-cs"/>
            </a:endParaRPr>
          </a:p>
          <a:p>
            <a:pPr marL="565150" lvl="1" indent="-222250">
              <a:defRPr/>
            </a:pPr>
            <a:r>
              <a:rPr lang="en-US" sz="2000" dirty="0"/>
              <a:t>first set has TTL =1</a:t>
            </a:r>
          </a:p>
          <a:p>
            <a:pPr marL="565150" lvl="1" indent="-222250">
              <a:defRPr/>
            </a:pPr>
            <a:r>
              <a:rPr lang="en-US" sz="2000" dirty="0"/>
              <a:t>second set has TTL=2, etc.</a:t>
            </a:r>
          </a:p>
          <a:p>
            <a:pPr marL="565150" lvl="1" indent="-222250">
              <a:defRPr/>
            </a:pPr>
            <a:r>
              <a:rPr lang="en-US" sz="2000" dirty="0"/>
              <a:t>unlikely port number</a:t>
            </a:r>
          </a:p>
          <a:p>
            <a:pPr marL="282575" indent="-282575">
              <a:defRPr/>
            </a:pPr>
            <a:r>
              <a:rPr lang="en-US" sz="2400" dirty="0">
                <a:cs typeface="+mn-cs"/>
              </a:rPr>
              <a:t>when </a:t>
            </a:r>
            <a:r>
              <a:rPr lang="en-US" sz="2400" dirty="0" smtClean="0">
                <a:cs typeface="+mn-cs"/>
              </a:rPr>
              <a:t>datagram in </a:t>
            </a:r>
            <a:r>
              <a:rPr lang="en-US" sz="2400" i="1" dirty="0" smtClean="0">
                <a:cs typeface="+mn-cs"/>
              </a:rPr>
              <a:t>n</a:t>
            </a:r>
            <a:r>
              <a:rPr lang="en-US" sz="2400" dirty="0" smtClean="0">
                <a:cs typeface="+mn-cs"/>
              </a:rPr>
              <a:t>th </a:t>
            </a:r>
            <a:r>
              <a:rPr lang="en-US" sz="2400" dirty="0">
                <a:cs typeface="+mn-cs"/>
              </a:rPr>
              <a:t>set </a:t>
            </a:r>
            <a:r>
              <a:rPr lang="en-US" sz="2400" dirty="0" smtClean="0">
                <a:cs typeface="+mn-cs"/>
              </a:rPr>
              <a:t>arrives </a:t>
            </a:r>
            <a:r>
              <a:rPr lang="en-US" sz="2400" dirty="0">
                <a:cs typeface="+mn-cs"/>
              </a:rPr>
              <a:t>to nth router:</a:t>
            </a:r>
          </a:p>
          <a:p>
            <a:pPr marL="523875" lvl="1" indent="-180975">
              <a:defRPr/>
            </a:pPr>
            <a:r>
              <a:rPr lang="en-US" sz="2000" dirty="0"/>
              <a:t>router discards </a:t>
            </a:r>
            <a:r>
              <a:rPr lang="en-US" sz="2000" dirty="0" smtClean="0"/>
              <a:t>datagram and sends </a:t>
            </a:r>
            <a:r>
              <a:rPr lang="en-US" sz="2000" dirty="0"/>
              <a:t>source ICMP </a:t>
            </a:r>
            <a:r>
              <a:rPr lang="en-US" sz="2000" dirty="0" smtClean="0"/>
              <a:t>message </a:t>
            </a:r>
            <a:r>
              <a:rPr lang="en-US" sz="2000" dirty="0"/>
              <a:t>(type 11, code 0)</a:t>
            </a:r>
          </a:p>
          <a:p>
            <a:pPr marL="523875" lvl="1" indent="-180975">
              <a:defRPr/>
            </a:pPr>
            <a:r>
              <a:rPr lang="en-US" sz="2000" dirty="0"/>
              <a:t>ICMP </a:t>
            </a:r>
            <a:r>
              <a:rPr lang="en-US" sz="2000" dirty="0" smtClean="0"/>
              <a:t>message include </a:t>
            </a:r>
            <a:r>
              <a:rPr lang="en-US" sz="2000" dirty="0"/>
              <a:t>name of router &amp; IP address</a:t>
            </a:r>
          </a:p>
        </p:txBody>
      </p:sp>
      <p:sp>
        <p:nvSpPr>
          <p:cNvPr id="665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95850" y="1177925"/>
            <a:ext cx="3810000" cy="2005013"/>
          </a:xfrm>
        </p:spPr>
        <p:txBody>
          <a:bodyPr/>
          <a:lstStyle/>
          <a:p>
            <a:pPr marL="282575" indent="-282575">
              <a:defRPr/>
            </a:pPr>
            <a:r>
              <a:rPr lang="en-US" sz="2400" dirty="0">
                <a:cs typeface="+mn-cs"/>
              </a:rPr>
              <a:t>when ICMP </a:t>
            </a:r>
            <a:r>
              <a:rPr lang="en-US" sz="2400" dirty="0" smtClean="0">
                <a:cs typeface="+mn-cs"/>
              </a:rPr>
              <a:t>message </a:t>
            </a:r>
            <a:r>
              <a:rPr lang="en-US" sz="2400" dirty="0">
                <a:cs typeface="+mn-cs"/>
              </a:rPr>
              <a:t>arrives, source records RTTs</a:t>
            </a:r>
          </a:p>
        </p:txBody>
      </p:sp>
      <p:sp>
        <p:nvSpPr>
          <p:cNvPr id="655365" name="Rectangle 5"/>
          <p:cNvSpPr>
            <a:spLocks noChangeArrowheads="1"/>
          </p:cNvSpPr>
          <p:nvPr/>
        </p:nvSpPr>
        <p:spPr bwMode="auto">
          <a:xfrm>
            <a:off x="4892675" y="2411413"/>
            <a:ext cx="3810000" cy="304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400" i="1" dirty="0">
                <a:solidFill>
                  <a:srgbClr val="000099"/>
                </a:solidFill>
                <a:latin typeface="Gill Sans MT" charset="0"/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destination returns ICMP </a:t>
            </a:r>
            <a:r>
              <a:rPr lang="ja-JP" altLang="en-US" sz="2400" dirty="0">
                <a:latin typeface="Gill Sans MT" charset="0"/>
              </a:rPr>
              <a:t>“</a:t>
            </a:r>
            <a:r>
              <a:rPr lang="en-US" altLang="ja-JP" sz="2400" dirty="0">
                <a:latin typeface="Gill Sans MT" charset="0"/>
              </a:rPr>
              <a:t>port unreachable</a:t>
            </a:r>
            <a:r>
              <a:rPr lang="ja-JP" altLang="en-US" sz="2400" dirty="0">
                <a:latin typeface="Gill Sans MT" charset="0"/>
              </a:rPr>
              <a:t>”</a:t>
            </a:r>
            <a:r>
              <a:rPr lang="en-US" altLang="ja-JP" sz="2400" dirty="0">
                <a:latin typeface="Gill Sans MT" charset="0"/>
              </a:rPr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Gill Sans MT" charset="0"/>
              </a:rPr>
              <a:t>source stops</a:t>
            </a:r>
          </a:p>
        </p:txBody>
      </p:sp>
      <p:pic>
        <p:nvPicPr>
          <p:cNvPr id="110599" name="Picture 6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8112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600" name="Line 38"/>
          <p:cNvSpPr>
            <a:spLocks noChangeShapeType="1"/>
          </p:cNvSpPr>
          <p:nvPr/>
        </p:nvSpPr>
        <p:spPr bwMode="auto">
          <a:xfrm>
            <a:off x="1285875" y="5684890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1" name="Line 105"/>
          <p:cNvSpPr>
            <a:spLocks noChangeShapeType="1"/>
          </p:cNvSpPr>
          <p:nvPr/>
        </p:nvSpPr>
        <p:spPr bwMode="auto">
          <a:xfrm flipV="1">
            <a:off x="2079625" y="5735690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2" name="Line 106"/>
          <p:cNvSpPr>
            <a:spLocks noChangeShapeType="1"/>
          </p:cNvSpPr>
          <p:nvPr/>
        </p:nvSpPr>
        <p:spPr bwMode="auto">
          <a:xfrm>
            <a:off x="3014663" y="571981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3" name="Line 108"/>
          <p:cNvSpPr>
            <a:spLocks noChangeShapeType="1"/>
          </p:cNvSpPr>
          <p:nvPr/>
        </p:nvSpPr>
        <p:spPr bwMode="auto">
          <a:xfrm flipH="1">
            <a:off x="2776538" y="545152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4" name="Line 113"/>
          <p:cNvSpPr>
            <a:spLocks noChangeShapeType="1"/>
          </p:cNvSpPr>
          <p:nvPr/>
        </p:nvSpPr>
        <p:spPr bwMode="auto">
          <a:xfrm flipH="1">
            <a:off x="3990975" y="5780140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5" name="Line 260"/>
          <p:cNvSpPr>
            <a:spLocks noChangeShapeType="1"/>
          </p:cNvSpPr>
          <p:nvPr/>
        </p:nvSpPr>
        <p:spPr bwMode="auto">
          <a:xfrm>
            <a:off x="5110163" y="574521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6" name="Line 261"/>
          <p:cNvSpPr>
            <a:spLocks noChangeShapeType="1"/>
          </p:cNvSpPr>
          <p:nvPr/>
        </p:nvSpPr>
        <p:spPr bwMode="auto">
          <a:xfrm flipH="1">
            <a:off x="6048375" y="5691240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7" name="Line 291"/>
          <p:cNvSpPr>
            <a:spLocks noChangeShapeType="1"/>
          </p:cNvSpPr>
          <p:nvPr/>
        </p:nvSpPr>
        <p:spPr bwMode="auto">
          <a:xfrm>
            <a:off x="2744788" y="585157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8" name="Line 292"/>
          <p:cNvSpPr>
            <a:spLocks noChangeShapeType="1"/>
          </p:cNvSpPr>
          <p:nvPr/>
        </p:nvSpPr>
        <p:spPr bwMode="auto">
          <a:xfrm>
            <a:off x="4668838" y="543882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9" name="Line 294"/>
          <p:cNvSpPr>
            <a:spLocks noChangeShapeType="1"/>
          </p:cNvSpPr>
          <p:nvPr/>
        </p:nvSpPr>
        <p:spPr bwMode="auto">
          <a:xfrm flipH="1">
            <a:off x="3386138" y="604207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295"/>
          <p:cNvSpPr>
            <a:spLocks noChangeShapeType="1"/>
          </p:cNvSpPr>
          <p:nvPr/>
        </p:nvSpPr>
        <p:spPr bwMode="auto">
          <a:xfrm>
            <a:off x="3741738" y="5546778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40390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596429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37850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110614" name="Group 21"/>
          <p:cNvGrpSpPr>
            <a:grpSpLocks/>
          </p:cNvGrpSpPr>
          <p:nvPr/>
        </p:nvGrpSpPr>
        <p:grpSpPr bwMode="auto">
          <a:xfrm>
            <a:off x="517525" y="5340403"/>
            <a:ext cx="820738" cy="688975"/>
            <a:chOff x="-44" y="1473"/>
            <a:chExt cx="981" cy="1105"/>
          </a:xfrm>
        </p:grpSpPr>
        <p:pic>
          <p:nvPicPr>
            <p:cNvPr id="110666" name="Picture 22" descr="desktop_computer_stylized_medium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67" name="Freeform 2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15" name="Group 24"/>
          <p:cNvGrpSpPr>
            <a:grpSpLocks/>
          </p:cNvGrpSpPr>
          <p:nvPr/>
        </p:nvGrpSpPr>
        <p:grpSpPr bwMode="auto">
          <a:xfrm flipH="1">
            <a:off x="6565900" y="5378503"/>
            <a:ext cx="754063" cy="669925"/>
            <a:chOff x="-44" y="1473"/>
            <a:chExt cx="981" cy="1105"/>
          </a:xfrm>
        </p:grpSpPr>
        <p:pic>
          <p:nvPicPr>
            <p:cNvPr id="110664" name="Picture 25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65" name="Freeform 2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16" name="Group 27"/>
          <p:cNvGrpSpPr>
            <a:grpSpLocks/>
          </p:cNvGrpSpPr>
          <p:nvPr/>
        </p:nvGrpSpPr>
        <p:grpSpPr bwMode="auto">
          <a:xfrm>
            <a:off x="5513388" y="5878565"/>
            <a:ext cx="617537" cy="250825"/>
            <a:chOff x="2356" y="1300"/>
            <a:chExt cx="555" cy="194"/>
          </a:xfrm>
        </p:grpSpPr>
        <p:sp>
          <p:nvSpPr>
            <p:cNvPr id="11065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59" name="Group 3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62" name="Freeform 3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3" name="Freeform 3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60" name="Line 34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1" name="Line 35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36"/>
          <p:cNvGrpSpPr>
            <a:grpSpLocks/>
          </p:cNvGrpSpPr>
          <p:nvPr/>
        </p:nvGrpSpPr>
        <p:grpSpPr bwMode="auto">
          <a:xfrm>
            <a:off x="4545013" y="5607103"/>
            <a:ext cx="617537" cy="250825"/>
            <a:chOff x="2356" y="1300"/>
            <a:chExt cx="555" cy="194"/>
          </a:xfrm>
        </p:grpSpPr>
        <p:sp>
          <p:nvSpPr>
            <p:cNvPr id="11064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51" name="Group 4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54" name="Freeform 4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5" name="Freeform 4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52" name="Line 43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3" name="Line 44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8" name="Group 45"/>
          <p:cNvGrpSpPr>
            <a:grpSpLocks/>
          </p:cNvGrpSpPr>
          <p:nvPr/>
        </p:nvGrpSpPr>
        <p:grpSpPr bwMode="auto">
          <a:xfrm>
            <a:off x="3394075" y="5816653"/>
            <a:ext cx="617538" cy="250825"/>
            <a:chOff x="2356" y="1300"/>
            <a:chExt cx="555" cy="194"/>
          </a:xfrm>
        </p:grpSpPr>
        <p:sp>
          <p:nvSpPr>
            <p:cNvPr id="11064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43" name="Group 49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46" name="Freeform 5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7" name="Freeform 5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44" name="Line 52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5" name="Line 53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9" name="Group 54"/>
          <p:cNvGrpSpPr>
            <a:grpSpLocks/>
          </p:cNvGrpSpPr>
          <p:nvPr/>
        </p:nvGrpSpPr>
        <p:grpSpPr bwMode="auto">
          <a:xfrm>
            <a:off x="2392363" y="5570590"/>
            <a:ext cx="617537" cy="250825"/>
            <a:chOff x="2356" y="1300"/>
            <a:chExt cx="555" cy="194"/>
          </a:xfrm>
        </p:grpSpPr>
        <p:sp>
          <p:nvSpPr>
            <p:cNvPr id="110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35" name="Group 5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38" name="Freeform 5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Freeform 6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36" name="Line 61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7" name="Line 6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20" name="Group 63"/>
          <p:cNvGrpSpPr>
            <a:grpSpLocks/>
          </p:cNvGrpSpPr>
          <p:nvPr/>
        </p:nvGrpSpPr>
        <p:grpSpPr bwMode="auto">
          <a:xfrm>
            <a:off x="1517650" y="5837290"/>
            <a:ext cx="617538" cy="250825"/>
            <a:chOff x="2356" y="1300"/>
            <a:chExt cx="555" cy="194"/>
          </a:xfrm>
        </p:grpSpPr>
        <p:sp>
          <p:nvSpPr>
            <p:cNvPr id="110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27" name="Group 6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30" name="Freeform 6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1" name="Freeform 6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28" name="Line 70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9" name="Line 7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624565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661078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575353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81</a:t>
            </a:fld>
            <a:endParaRPr lang="en-US" sz="1200" dirty="0">
              <a:latin typeface="Tahoma" charset="0"/>
            </a:endParaRPr>
          </a:p>
        </p:txBody>
      </p:sp>
      <p:sp>
        <p:nvSpPr>
          <p:cNvPr id="7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5" grpId="0"/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Picture 2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5.1 </a:t>
            </a:r>
            <a:r>
              <a:rPr lang="en-US" sz="2400" dirty="0">
                <a:latin typeface="Gill Sans MT" charset="0"/>
              </a:rPr>
              <a:t>introduction</a:t>
            </a:r>
          </a:p>
          <a:p>
            <a:pPr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5.2 routing protocols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link state</a:t>
            </a:r>
          </a:p>
          <a:p>
            <a:pPr>
              <a:lnSpc>
                <a:spcPct val="100000"/>
              </a:lnSpc>
            </a:pPr>
            <a:r>
              <a:rPr lang="en-US" sz="2400" dirty="0" smtClean="0">
                <a:latin typeface="Gill Sans MT" charset="0"/>
              </a:rPr>
              <a:t>distance vector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5.3 intra</a:t>
            </a:r>
            <a:r>
              <a:rPr lang="en-US" sz="2400" dirty="0"/>
              <a:t>-AS </a:t>
            </a:r>
            <a:r>
              <a:rPr lang="en-US" sz="2400" dirty="0" smtClean="0"/>
              <a:t>routing </a:t>
            </a:r>
            <a:r>
              <a:rPr lang="en-US" sz="2400" dirty="0"/>
              <a:t>in the Internet: </a:t>
            </a:r>
            <a:r>
              <a:rPr lang="en-US" sz="2400" dirty="0" smtClean="0"/>
              <a:t>OSPF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/>
              <a:t>5.4 routing among </a:t>
            </a:r>
            <a:r>
              <a:rPr lang="en-US" sz="2400" dirty="0"/>
              <a:t>the ISPs: B</a:t>
            </a:r>
            <a:r>
              <a:rPr lang="en-US" sz="2400" dirty="0" smtClean="0"/>
              <a:t>GP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marL="461963" indent="-461963">
              <a:lnSpc>
                <a:spcPct val="100000"/>
              </a:lnSpc>
              <a:buFont typeface="Wingdings" charset="0"/>
              <a:buNone/>
            </a:pPr>
            <a:r>
              <a:rPr lang="en-US" sz="2400" dirty="0" smtClean="0">
                <a:latin typeface="Gill Sans MT" charset="0"/>
              </a:rPr>
              <a:t>5.5 The SDN </a:t>
            </a:r>
            <a:r>
              <a:rPr lang="en-US" sz="2400" dirty="0">
                <a:latin typeface="Gill Sans MT" charset="0"/>
              </a:rPr>
              <a:t>c</a:t>
            </a:r>
            <a:r>
              <a:rPr lang="en-US" sz="2400" dirty="0" smtClean="0">
                <a:latin typeface="Gill Sans MT" charset="0"/>
              </a:rPr>
              <a:t>ontrol </a:t>
            </a:r>
            <a:r>
              <a:rPr lang="en-US" sz="2400" dirty="0">
                <a:latin typeface="Gill Sans MT" charset="0"/>
              </a:rPr>
              <a:t>p</a:t>
            </a:r>
            <a:r>
              <a:rPr lang="en-US" sz="2400" dirty="0" smtClean="0">
                <a:latin typeface="Gill Sans MT" charset="0"/>
              </a:rPr>
              <a:t>lane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 smtClean="0">
                <a:solidFill>
                  <a:srgbClr val="000000"/>
                </a:solidFill>
              </a:rPr>
              <a:t>5.6 </a:t>
            </a:r>
            <a:r>
              <a:rPr lang="en-US" sz="2400" dirty="0">
                <a:solidFill>
                  <a:srgbClr val="000000"/>
                </a:solidFill>
              </a:rPr>
              <a:t>ICMP: The Internet Control Message Protocol </a:t>
            </a:r>
          </a:p>
          <a:p>
            <a:pPr marL="461963" indent="-461963">
              <a:lnSpc>
                <a:spcPct val="100000"/>
              </a:lnSpc>
              <a:buNone/>
            </a:pPr>
            <a:r>
              <a:rPr lang="en-US" sz="2400" dirty="0">
                <a:solidFill>
                  <a:srgbClr val="CC0000"/>
                </a:solidFill>
              </a:rPr>
              <a:t>5.7 Network </a:t>
            </a:r>
            <a:r>
              <a:rPr lang="en-US" sz="2400" dirty="0" smtClean="0">
                <a:solidFill>
                  <a:srgbClr val="CC0000"/>
                </a:solidFill>
              </a:rPr>
              <a:t>management </a:t>
            </a:r>
            <a:r>
              <a:rPr lang="en-US" sz="2400" dirty="0">
                <a:solidFill>
                  <a:srgbClr val="CC0000"/>
                </a:solidFill>
              </a:rPr>
              <a:t>and SNMP</a:t>
            </a:r>
            <a:endParaRPr lang="en-US" sz="2400" dirty="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Chapter </a:t>
            </a:r>
            <a:r>
              <a:rPr lang="en-US" sz="4400" dirty="0" smtClean="0">
                <a:solidFill>
                  <a:srgbClr val="000099"/>
                </a:solidFill>
                <a:latin typeface="Gill Sans MT" charset="0"/>
              </a:rPr>
              <a:t>5: </a:t>
            </a:r>
            <a:r>
              <a:rPr lang="en-US" sz="4400" dirty="0">
                <a:solidFill>
                  <a:srgbClr val="000099"/>
                </a:solidFill>
                <a:latin typeface="Gill Sans MT" charset="0"/>
              </a:rPr>
              <a:t>outline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82</a:t>
            </a:fld>
            <a:endParaRPr lang="en-US" sz="1200" dirty="0">
              <a:latin typeface="Tahoma" charset="0"/>
            </a:endParaRPr>
          </a:p>
        </p:txBody>
      </p:sp>
      <p:sp>
        <p:nvSpPr>
          <p:cNvPr id="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1699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6" descr="underline_base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870123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41448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What is network management?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252632"/>
            <a:ext cx="8191500" cy="3067050"/>
          </a:xfrm>
        </p:spPr>
        <p:txBody>
          <a:bodyPr/>
          <a:lstStyle/>
          <a:p>
            <a:pPr>
              <a:defRPr/>
            </a:pPr>
            <a:r>
              <a:rPr lang="en-US" sz="2400" dirty="0" smtClean="0">
                <a:solidFill>
                  <a:srgbClr val="CC0000"/>
                </a:solidFill>
              </a:rPr>
              <a:t>autonomous systems (aka </a:t>
            </a:r>
            <a:r>
              <a:rPr lang="ja-JP" altLang="en-US" sz="2400" dirty="0" smtClean="0">
                <a:solidFill>
                  <a:srgbClr val="CC0000"/>
                </a:solidFill>
                <a:latin typeface="Arial"/>
              </a:rPr>
              <a:t>“</a:t>
            </a:r>
            <a:r>
              <a:rPr lang="en-US" sz="2400" dirty="0" smtClean="0">
                <a:solidFill>
                  <a:srgbClr val="CC0000"/>
                </a:solidFill>
              </a:rPr>
              <a:t>network</a:t>
            </a:r>
            <a:r>
              <a:rPr lang="ja-JP" altLang="en-US" sz="2400" dirty="0" smtClean="0">
                <a:solidFill>
                  <a:srgbClr val="CC0000"/>
                </a:solidFill>
                <a:latin typeface="Arial"/>
              </a:rPr>
              <a:t>”</a:t>
            </a:r>
            <a:r>
              <a:rPr lang="en-US" sz="2400" dirty="0" smtClean="0">
                <a:solidFill>
                  <a:srgbClr val="CC0000"/>
                </a:solidFill>
              </a:rPr>
              <a:t>): </a:t>
            </a:r>
            <a:r>
              <a:rPr lang="en-US" sz="2400" dirty="0" smtClean="0"/>
              <a:t>1000s of interacting hardware/software components</a:t>
            </a:r>
          </a:p>
          <a:p>
            <a:pPr>
              <a:defRPr/>
            </a:pPr>
            <a:r>
              <a:rPr lang="en-US" sz="2400" dirty="0" smtClean="0"/>
              <a:t>other complex systems requiring monitoring, control:</a:t>
            </a:r>
          </a:p>
          <a:p>
            <a:pPr lvl="1">
              <a:defRPr/>
            </a:pPr>
            <a:r>
              <a:rPr lang="en-US" dirty="0" smtClean="0"/>
              <a:t>jet airplane</a:t>
            </a:r>
          </a:p>
          <a:p>
            <a:pPr lvl="1">
              <a:defRPr/>
            </a:pPr>
            <a:r>
              <a:rPr lang="en-US" dirty="0" smtClean="0"/>
              <a:t>nuclear power plant</a:t>
            </a:r>
          </a:p>
          <a:p>
            <a:pPr lvl="1">
              <a:defRPr/>
            </a:pPr>
            <a:r>
              <a:rPr lang="en-US" dirty="0" smtClean="0"/>
              <a:t>others?</a:t>
            </a:r>
          </a:p>
        </p:txBody>
      </p:sp>
      <p:sp>
        <p:nvSpPr>
          <p:cNvPr id="54277" name="Text Box 5"/>
          <p:cNvSpPr txBox="1">
            <a:spLocks noChangeArrowheads="1"/>
          </p:cNvSpPr>
          <p:nvPr/>
        </p:nvSpPr>
        <p:spPr bwMode="auto">
          <a:xfrm>
            <a:off x="1522413" y="3845193"/>
            <a:ext cx="6962775" cy="200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"</a:t>
            </a:r>
            <a:r>
              <a:rPr lang="en-US" sz="2000" dirty="0">
                <a:solidFill>
                  <a:srgbClr val="000099"/>
                </a:solidFill>
                <a:latin typeface="Arial"/>
                <a:cs typeface="Arial"/>
              </a:rPr>
              <a:t>Network management</a:t>
            </a:r>
            <a:r>
              <a:rPr lang="en-US" sz="2000" dirty="0">
                <a:latin typeface="Arial"/>
                <a:cs typeface="Arial"/>
              </a:rPr>
              <a:t> includes the deployment, integration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and coordination of the hardware, software, and human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elements to monitor, test, poll, configure, analyze, evaluate,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and control the network and element resources to meet the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real-time, operational performance, and Quality of Service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requirements at a reasonable cost."</a:t>
            </a:r>
            <a:r>
              <a:rPr lang="en-US" dirty="0">
                <a:latin typeface="Arial"/>
                <a:cs typeface="Arial"/>
              </a:rPr>
              <a:t> </a:t>
            </a:r>
          </a:p>
        </p:txBody>
      </p:sp>
      <p:sp>
        <p:nvSpPr>
          <p:cNvPr id="54278" name="Rectangle 6"/>
          <p:cNvSpPr>
            <a:spLocks noChangeArrowheads="1"/>
          </p:cNvSpPr>
          <p:nvPr/>
        </p:nvSpPr>
        <p:spPr bwMode="auto">
          <a:xfrm>
            <a:off x="1427163" y="3815030"/>
            <a:ext cx="7148512" cy="209391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cs typeface="+mn-cs"/>
            </a:endParaRPr>
          </a:p>
        </p:txBody>
      </p:sp>
      <p:graphicFrame>
        <p:nvGraphicFramePr>
          <p:cNvPr id="33800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5187433"/>
              </p:ext>
            </p:extLst>
          </p:nvPr>
        </p:nvGraphicFramePr>
        <p:xfrm>
          <a:off x="342900" y="4008705"/>
          <a:ext cx="1123950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" name="Clip" r:id="rId5" imgW="2861640" imgH="4077360" progId="">
                  <p:embed/>
                </p:oleObj>
              </mc:Choice>
              <mc:Fallback>
                <p:oleObj name="Clip" r:id="rId5" imgW="2861640" imgH="4077360" progId="">
                  <p:embed/>
                  <p:pic>
                    <p:nvPicPr>
                      <p:cNvPr id="0" name="Picture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900" y="4008705"/>
                        <a:ext cx="1123950" cy="1600200"/>
                      </a:xfrm>
                      <a:prstGeom prst="rect">
                        <a:avLst/>
                      </a:prstGeom>
                      <a:noFill/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83</a:t>
            </a:fld>
            <a:endParaRPr lang="en-US" sz="1200" dirty="0">
              <a:latin typeface="Tahoma" charset="0"/>
            </a:endParaRPr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585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Freeform 2"/>
          <p:cNvSpPr>
            <a:spLocks/>
          </p:cNvSpPr>
          <p:nvPr/>
        </p:nvSpPr>
        <p:spPr bwMode="auto">
          <a:xfrm rot="16383367">
            <a:off x="1251820" y="2563335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1" name="Picture 6" descr="underline_bas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898525"/>
            <a:ext cx="8228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88913"/>
            <a:ext cx="8631238" cy="947737"/>
          </a:xfrm>
        </p:spPr>
        <p:txBody>
          <a:bodyPr/>
          <a:lstStyle/>
          <a:p>
            <a:pPr>
              <a:defRPr/>
            </a:pPr>
            <a:r>
              <a:rPr lang="en-US" sz="4000" dirty="0" smtClean="0"/>
              <a:t>Infrastructure for network management</a:t>
            </a:r>
          </a:p>
        </p:txBody>
      </p:sp>
      <p:sp>
        <p:nvSpPr>
          <p:cNvPr id="35068" name="Line 252"/>
          <p:cNvSpPr>
            <a:spLocks noChangeShapeType="1"/>
          </p:cNvSpPr>
          <p:nvPr/>
        </p:nvSpPr>
        <p:spPr bwMode="auto">
          <a:xfrm flipV="1">
            <a:off x="3308350" y="2808288"/>
            <a:ext cx="338138" cy="10429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70" name="Line 254"/>
          <p:cNvSpPr>
            <a:spLocks noChangeShapeType="1"/>
          </p:cNvSpPr>
          <p:nvPr/>
        </p:nvSpPr>
        <p:spPr bwMode="auto">
          <a:xfrm flipV="1">
            <a:off x="3641725" y="3762375"/>
            <a:ext cx="187325" cy="2111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72" name="Line 256"/>
          <p:cNvSpPr>
            <a:spLocks noChangeShapeType="1"/>
          </p:cNvSpPr>
          <p:nvPr/>
        </p:nvSpPr>
        <p:spPr bwMode="auto">
          <a:xfrm flipV="1">
            <a:off x="3117850" y="5441950"/>
            <a:ext cx="350838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88" name="Line 272"/>
          <p:cNvSpPr>
            <a:spLocks noChangeShapeType="1"/>
          </p:cNvSpPr>
          <p:nvPr/>
        </p:nvSpPr>
        <p:spPr bwMode="auto">
          <a:xfrm>
            <a:off x="3541713" y="4252913"/>
            <a:ext cx="373062" cy="554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149" name="Text Box 333"/>
          <p:cNvSpPr txBox="1">
            <a:spLocks noChangeArrowheads="1"/>
          </p:cNvSpPr>
          <p:nvPr/>
        </p:nvSpPr>
        <p:spPr bwMode="auto">
          <a:xfrm>
            <a:off x="2014538" y="556577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4" name="Text Box 338"/>
          <p:cNvSpPr txBox="1">
            <a:spLocks noChangeArrowheads="1"/>
          </p:cNvSpPr>
          <p:nvPr/>
        </p:nvSpPr>
        <p:spPr bwMode="auto">
          <a:xfrm>
            <a:off x="3860800" y="529907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5" name="Text Box 339"/>
          <p:cNvSpPr txBox="1">
            <a:spLocks noChangeArrowheads="1"/>
          </p:cNvSpPr>
          <p:nvPr/>
        </p:nvSpPr>
        <p:spPr bwMode="auto">
          <a:xfrm>
            <a:off x="4079792" y="250624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6" name="Text Box 340"/>
          <p:cNvSpPr txBox="1">
            <a:spLocks noChangeArrowheads="1"/>
          </p:cNvSpPr>
          <p:nvPr/>
        </p:nvSpPr>
        <p:spPr bwMode="auto">
          <a:xfrm>
            <a:off x="4033838" y="3765550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63" name="Text Box 347"/>
          <p:cNvSpPr txBox="1">
            <a:spLocks noChangeArrowheads="1"/>
          </p:cNvSpPr>
          <p:nvPr/>
        </p:nvSpPr>
        <p:spPr bwMode="auto">
          <a:xfrm>
            <a:off x="436563" y="1217613"/>
            <a:ext cx="17700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latin typeface="Gill Sans"/>
                <a:cs typeface="Gill Sans"/>
              </a:rPr>
              <a:t>definitions:</a:t>
            </a:r>
          </a:p>
        </p:txBody>
      </p:sp>
      <p:sp>
        <p:nvSpPr>
          <p:cNvPr id="35164" name="Text Box 348"/>
          <p:cNvSpPr txBox="1">
            <a:spLocks noChangeArrowheads="1"/>
          </p:cNvSpPr>
          <p:nvPr/>
        </p:nvSpPr>
        <p:spPr bwMode="auto">
          <a:xfrm>
            <a:off x="5996822" y="2283242"/>
            <a:ext cx="2973388" cy="2616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Gill Sans"/>
                <a:cs typeface="Gill Sans"/>
              </a:rPr>
              <a:t>managed </a:t>
            </a:r>
            <a:r>
              <a:rPr lang="en-US" sz="2400" i="1" dirty="0" smtClean="0">
                <a:solidFill>
                  <a:srgbClr val="000099"/>
                </a:solidFill>
                <a:latin typeface="Gill Sans"/>
                <a:cs typeface="Gill Sans"/>
              </a:rPr>
              <a:t>devices</a:t>
            </a:r>
            <a:r>
              <a:rPr lang="en-US" sz="2400" dirty="0">
                <a:latin typeface="Gill Sans"/>
                <a:cs typeface="Gill Sans"/>
              </a:rPr>
              <a:t> </a:t>
            </a:r>
            <a:r>
              <a:rPr lang="en-US" sz="2400" dirty="0" smtClean="0">
                <a:latin typeface="Gill Sans"/>
                <a:cs typeface="Gill Sans"/>
              </a:rPr>
              <a:t>contain</a:t>
            </a:r>
            <a:r>
              <a:rPr lang="en-US" sz="2400" dirty="0">
                <a:latin typeface="Gill Sans"/>
                <a:cs typeface="Gill Sans"/>
              </a:rPr>
              <a:t> </a:t>
            </a:r>
            <a:r>
              <a:rPr lang="en-US" sz="2400" i="1" dirty="0" smtClean="0">
                <a:solidFill>
                  <a:srgbClr val="000099"/>
                </a:solidFill>
                <a:latin typeface="Gill Sans"/>
                <a:cs typeface="Gill Sans"/>
              </a:rPr>
              <a:t>managed </a:t>
            </a:r>
            <a:r>
              <a:rPr lang="en-US" sz="2400" i="1" dirty="0">
                <a:solidFill>
                  <a:srgbClr val="000099"/>
                </a:solidFill>
                <a:latin typeface="Gill Sans"/>
                <a:cs typeface="Gill Sans"/>
              </a:rPr>
              <a:t>objects</a:t>
            </a:r>
            <a:r>
              <a:rPr lang="en-US" sz="2400" dirty="0">
                <a:latin typeface="Gill Sans"/>
                <a:cs typeface="Gill Sans"/>
              </a:rPr>
              <a:t> whose </a:t>
            </a:r>
            <a:r>
              <a:rPr lang="en-US" sz="2400" dirty="0" smtClean="0">
                <a:latin typeface="Gill Sans"/>
                <a:cs typeface="Gill Sans"/>
              </a:rPr>
              <a:t> data </a:t>
            </a:r>
            <a:r>
              <a:rPr lang="en-US" sz="2400" dirty="0">
                <a:latin typeface="Gill Sans"/>
                <a:cs typeface="Gill Sans"/>
              </a:rPr>
              <a:t>is gathered into </a:t>
            </a:r>
            <a:r>
              <a:rPr lang="en-US" sz="2400" dirty="0" smtClean="0">
                <a:latin typeface="Gill Sans"/>
                <a:cs typeface="Gill Sans"/>
              </a:rPr>
              <a:t>a </a:t>
            </a:r>
            <a:r>
              <a:rPr lang="en-US" sz="2400" i="1" dirty="0" smtClean="0">
                <a:solidFill>
                  <a:srgbClr val="000099"/>
                </a:solidFill>
                <a:latin typeface="Gill Sans"/>
                <a:cs typeface="Gill Sans"/>
              </a:rPr>
              <a:t>Management Information Base </a:t>
            </a:r>
            <a:r>
              <a:rPr lang="en-US" sz="2400" i="1" dirty="0">
                <a:solidFill>
                  <a:srgbClr val="000099"/>
                </a:solidFill>
                <a:latin typeface="Gill Sans"/>
                <a:cs typeface="Gill Sans"/>
              </a:rPr>
              <a:t>(MIB)</a:t>
            </a:r>
            <a:r>
              <a:rPr lang="en-US" sz="2400" i="1" dirty="0">
                <a:latin typeface="Gill Sans"/>
                <a:cs typeface="Gill Sans"/>
              </a:rPr>
              <a:t> </a:t>
            </a:r>
          </a:p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28625" y="1933575"/>
            <a:ext cx="2047875" cy="1133475"/>
            <a:chOff x="428625" y="1933980"/>
            <a:chExt cx="2047875" cy="1133070"/>
          </a:xfrm>
        </p:grpSpPr>
        <p:grpSp>
          <p:nvGrpSpPr>
            <p:cNvPr id="35941" name="Group 345"/>
            <p:cNvGrpSpPr>
              <a:grpSpLocks/>
            </p:cNvGrpSpPr>
            <p:nvPr/>
          </p:nvGrpSpPr>
          <p:grpSpPr bwMode="auto">
            <a:xfrm>
              <a:off x="428625" y="2295525"/>
              <a:ext cx="2047875" cy="771525"/>
              <a:chOff x="396" y="1116"/>
              <a:chExt cx="1290" cy="486"/>
            </a:xfrm>
          </p:grpSpPr>
          <p:sp>
            <p:nvSpPr>
              <p:cNvPr id="35096" name="Oval 280"/>
              <p:cNvSpPr>
                <a:spLocks noChangeArrowheads="1"/>
              </p:cNvSpPr>
              <p:nvPr/>
            </p:nvSpPr>
            <p:spPr bwMode="auto">
              <a:xfrm>
                <a:off x="396" y="1116"/>
                <a:ext cx="1290" cy="486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35092" name="Text Box 276"/>
              <p:cNvSpPr txBox="1">
                <a:spLocks noChangeArrowheads="1"/>
              </p:cNvSpPr>
              <p:nvPr/>
            </p:nvSpPr>
            <p:spPr bwMode="auto">
              <a:xfrm>
                <a:off x="445" y="1142"/>
                <a:ext cx="684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600" dirty="0">
                    <a:latin typeface="Arial"/>
                    <a:cs typeface="Arial"/>
                  </a:rPr>
                  <a:t>managing</a:t>
                </a:r>
              </a:p>
              <a:p>
                <a:pPr>
                  <a:defRPr/>
                </a:pPr>
                <a:r>
                  <a:rPr lang="en-US" sz="1600" dirty="0">
                    <a:latin typeface="Arial"/>
                    <a:cs typeface="Arial"/>
                  </a:rPr>
                  <a:t>entity</a:t>
                </a:r>
              </a:p>
            </p:txBody>
          </p:sp>
          <p:sp>
            <p:nvSpPr>
              <p:cNvPr id="35093" name="Text Box 277"/>
              <p:cNvSpPr txBox="1">
                <a:spLocks noChangeArrowheads="1"/>
              </p:cNvSpPr>
              <p:nvPr/>
            </p:nvSpPr>
            <p:spPr bwMode="auto">
              <a:xfrm>
                <a:off x="1160" y="1262"/>
                <a:ext cx="368" cy="21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6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600">
                  <a:latin typeface="Arial"/>
                  <a:cs typeface="Arial"/>
                </a:endParaRPr>
              </a:p>
            </p:txBody>
          </p:sp>
        </p:grpSp>
        <p:sp>
          <p:nvSpPr>
            <p:cNvPr id="35165" name="Text Box 349"/>
            <p:cNvSpPr txBox="1">
              <a:spLocks noChangeArrowheads="1"/>
            </p:cNvSpPr>
            <p:nvPr/>
          </p:nvSpPr>
          <p:spPr bwMode="auto">
            <a:xfrm>
              <a:off x="455613" y="1933980"/>
              <a:ext cx="1657486" cy="3384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managing entity</a:t>
              </a:r>
              <a:endParaRPr lang="en-US" sz="1600" dirty="0">
                <a:solidFill>
                  <a:srgbClr val="000099"/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6" name="Picture 3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4163" y="3857625"/>
            <a:ext cx="876300" cy="388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35862" name="Group 906"/>
          <p:cNvGrpSpPr>
            <a:grpSpLocks/>
          </p:cNvGrpSpPr>
          <p:nvPr/>
        </p:nvGrpSpPr>
        <p:grpSpPr bwMode="auto">
          <a:xfrm>
            <a:off x="3786188" y="4800600"/>
            <a:ext cx="366712" cy="579438"/>
            <a:chOff x="4140" y="429"/>
            <a:chExt cx="1425" cy="2396"/>
          </a:xfrm>
        </p:grpSpPr>
        <p:sp>
          <p:nvSpPr>
            <p:cNvPr id="35909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99" name="Rectangle 908"/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11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912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02" name="Rectangle 911"/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4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8" name="AutoShape 913"/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9" name="AutoShape 91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04" name="Rectangle 915"/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6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6" name="AutoShape 917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7" name="AutoShape 918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06" name="Rectangle 919"/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07" name="Rectangle 920"/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9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4" name="AutoShape 92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5" name="AutoShape 92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35920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35921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2" name="AutoShape 926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3" name="AutoShape 927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11" name="Rectangle 928"/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23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924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14" name="Oval 931"/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26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16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7" name="AutoShape 934"/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8" name="Oval 935"/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9" name="Oval 936"/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 sz="1600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120" name="Oval 937"/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1" name="Rectangle 938"/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35863" name="Group 44"/>
          <p:cNvGrpSpPr>
            <a:grpSpLocks/>
          </p:cNvGrpSpPr>
          <p:nvPr/>
        </p:nvGrpSpPr>
        <p:grpSpPr bwMode="auto">
          <a:xfrm>
            <a:off x="3251200" y="2220913"/>
            <a:ext cx="903288" cy="727075"/>
            <a:chOff x="-44" y="1473"/>
            <a:chExt cx="981" cy="1105"/>
          </a:xfrm>
        </p:grpSpPr>
        <p:pic>
          <p:nvPicPr>
            <p:cNvPr id="35907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8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5864" name="Group 44"/>
          <p:cNvGrpSpPr>
            <a:grpSpLocks/>
          </p:cNvGrpSpPr>
          <p:nvPr/>
        </p:nvGrpSpPr>
        <p:grpSpPr bwMode="auto">
          <a:xfrm>
            <a:off x="2055813" y="2655888"/>
            <a:ext cx="903287" cy="727075"/>
            <a:chOff x="-44" y="1473"/>
            <a:chExt cx="981" cy="1105"/>
          </a:xfrm>
        </p:grpSpPr>
        <p:pic>
          <p:nvPicPr>
            <p:cNvPr id="35905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6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sp>
        <p:nvSpPr>
          <p:cNvPr id="136" name="Line 272"/>
          <p:cNvSpPr>
            <a:spLocks noChangeShapeType="1"/>
          </p:cNvSpPr>
          <p:nvPr/>
        </p:nvSpPr>
        <p:spPr bwMode="auto">
          <a:xfrm>
            <a:off x="2733675" y="3303588"/>
            <a:ext cx="371475" cy="554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137" name="Line 272"/>
          <p:cNvSpPr>
            <a:spLocks noChangeShapeType="1"/>
          </p:cNvSpPr>
          <p:nvPr/>
        </p:nvSpPr>
        <p:spPr bwMode="auto">
          <a:xfrm flipH="1">
            <a:off x="2947988" y="4241800"/>
            <a:ext cx="309562" cy="1023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4006850" y="4752975"/>
            <a:ext cx="1293813" cy="615950"/>
            <a:chOff x="6563312" y="4346525"/>
            <a:chExt cx="1292995" cy="615298"/>
          </a:xfrm>
        </p:grpSpPr>
        <p:sp>
          <p:nvSpPr>
            <p:cNvPr id="35122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18" name="Text Box 302"/>
            <p:cNvSpPr txBox="1">
              <a:spLocks noChangeArrowheads="1"/>
            </p:cNvSpPr>
            <p:nvPr/>
          </p:nvSpPr>
          <p:spPr bwMode="auto">
            <a:xfrm>
              <a:off x="6607734" y="4465462"/>
              <a:ext cx="633544" cy="307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902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35120" name="Rectangle 304"/>
              <p:cNvSpPr>
                <a:spLocks noChangeArrowheads="1"/>
              </p:cNvSpPr>
              <p:nvPr/>
            </p:nvSpPr>
            <p:spPr bwMode="auto">
              <a:xfrm>
                <a:off x="747" y="2026"/>
                <a:ext cx="314" cy="199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35121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45" name="Group 144"/>
          <p:cNvGrpSpPr>
            <a:grpSpLocks/>
          </p:cNvGrpSpPr>
          <p:nvPr/>
        </p:nvGrpSpPr>
        <p:grpSpPr bwMode="auto">
          <a:xfrm>
            <a:off x="3856038" y="1949450"/>
            <a:ext cx="1293812" cy="614363"/>
            <a:chOff x="6563312" y="4346525"/>
            <a:chExt cx="1292995" cy="615298"/>
          </a:xfrm>
        </p:grpSpPr>
        <p:sp>
          <p:nvSpPr>
            <p:cNvPr id="146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47" name="Text Box 302"/>
            <p:cNvSpPr txBox="1">
              <a:spLocks noChangeArrowheads="1"/>
            </p:cNvSpPr>
            <p:nvPr/>
          </p:nvSpPr>
          <p:spPr bwMode="auto">
            <a:xfrm>
              <a:off x="6607734" y="4465769"/>
              <a:ext cx="633545" cy="308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92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49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50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-231252" y="2262188"/>
            <a:ext cx="4327002" cy="2670175"/>
            <a:chOff x="-230765" y="2262935"/>
            <a:chExt cx="4326515" cy="2669941"/>
          </a:xfrm>
        </p:grpSpPr>
        <p:sp>
          <p:nvSpPr>
            <p:cNvPr id="35162" name="Text Box 346"/>
            <p:cNvSpPr txBox="1">
              <a:spLocks noChangeArrowheads="1"/>
            </p:cNvSpPr>
            <p:nvPr/>
          </p:nvSpPr>
          <p:spPr bwMode="auto">
            <a:xfrm>
              <a:off x="-230765" y="3396311"/>
              <a:ext cx="1926485" cy="8309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network</a:t>
              </a:r>
            </a:p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management</a:t>
              </a:r>
            </a:p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protocol</a:t>
              </a:r>
              <a:endParaRPr lang="en-US" sz="1600" dirty="0">
                <a:solidFill>
                  <a:srgbClr val="000099"/>
                </a:solidFill>
                <a:latin typeface="Arial"/>
                <a:cs typeface="Arial"/>
              </a:endParaRPr>
            </a:p>
          </p:txBody>
        </p:sp>
        <p:sp>
          <p:nvSpPr>
            <p:cNvPr id="35159" name="Line 343"/>
            <p:cNvSpPr>
              <a:spLocks noChangeShapeType="1"/>
            </p:cNvSpPr>
            <p:nvPr/>
          </p:nvSpPr>
          <p:spPr bwMode="auto">
            <a:xfrm>
              <a:off x="2210012" y="2934388"/>
              <a:ext cx="1885738" cy="16572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57" name="Line 341"/>
            <p:cNvSpPr>
              <a:spLocks noChangeShapeType="1"/>
            </p:cNvSpPr>
            <p:nvPr/>
          </p:nvSpPr>
          <p:spPr bwMode="auto">
            <a:xfrm flipV="1">
              <a:off x="2410014" y="2262935"/>
              <a:ext cx="1431764" cy="2428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58" name="Line 342"/>
            <p:cNvSpPr>
              <a:spLocks noChangeShapeType="1"/>
            </p:cNvSpPr>
            <p:nvPr/>
          </p:nvSpPr>
          <p:spPr bwMode="auto">
            <a:xfrm>
              <a:off x="2429062" y="2762953"/>
              <a:ext cx="1666688" cy="63811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60" name="Line 344"/>
            <p:cNvSpPr>
              <a:spLocks noChangeShapeType="1"/>
            </p:cNvSpPr>
            <p:nvPr/>
          </p:nvSpPr>
          <p:spPr bwMode="auto">
            <a:xfrm>
              <a:off x="1486193" y="3051853"/>
              <a:ext cx="369846" cy="188102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63" name="Line 342"/>
            <p:cNvSpPr>
              <a:spLocks noChangeShapeType="1"/>
            </p:cNvSpPr>
            <p:nvPr/>
          </p:nvSpPr>
          <p:spPr bwMode="auto">
            <a:xfrm>
              <a:off x="1800483" y="3045503"/>
              <a:ext cx="479371" cy="763521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</p:grpSp>
      <p:sp>
        <p:nvSpPr>
          <p:cNvPr id="167" name="Text Box 338"/>
          <p:cNvSpPr txBox="1">
            <a:spLocks noChangeArrowheads="1"/>
          </p:cNvSpPr>
          <p:nvPr/>
        </p:nvSpPr>
        <p:spPr bwMode="auto">
          <a:xfrm>
            <a:off x="1475707" y="4334377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858963" y="3810000"/>
            <a:ext cx="1293812" cy="615950"/>
            <a:chOff x="6563312" y="4346525"/>
            <a:chExt cx="1292995" cy="615298"/>
          </a:xfrm>
        </p:grpSpPr>
        <p:sp>
          <p:nvSpPr>
            <p:cNvPr id="152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53" name="Text Box 302"/>
            <p:cNvSpPr txBox="1">
              <a:spLocks noChangeArrowheads="1"/>
            </p:cNvSpPr>
            <p:nvPr/>
          </p:nvSpPr>
          <p:spPr bwMode="auto">
            <a:xfrm>
              <a:off x="6607734" y="4465462"/>
              <a:ext cx="633545" cy="307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76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55" name="Rectangle 304"/>
              <p:cNvSpPr>
                <a:spLocks noChangeArrowheads="1"/>
              </p:cNvSpPr>
              <p:nvPr/>
            </p:nvSpPr>
            <p:spPr bwMode="auto">
              <a:xfrm>
                <a:off x="747" y="2026"/>
                <a:ext cx="314" cy="199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56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35" name="Group 327"/>
          <p:cNvGrpSpPr>
            <a:grpSpLocks/>
          </p:cNvGrpSpPr>
          <p:nvPr/>
        </p:nvGrpSpPr>
        <p:grpSpPr bwMode="auto">
          <a:xfrm>
            <a:off x="2526083" y="5188911"/>
            <a:ext cx="687402" cy="404026"/>
            <a:chOff x="1871277" y="1576300"/>
            <a:chExt cx="1128371" cy="437861"/>
          </a:xfrm>
        </p:grpSpPr>
        <p:sp>
          <p:nvSpPr>
            <p:cNvPr id="154" name="Oval 153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0" name="Rectangle 15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4" name="Oval 163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5" name="Freeform 164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6" name="Freeform 165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" name="Freeform 167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0" name="Straight Connector 169"/>
            <p:cNvCxnSpPr>
              <a:endCxn id="164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087" name="Line 271"/>
          <p:cNvSpPr>
            <a:spLocks noChangeShapeType="1"/>
          </p:cNvSpPr>
          <p:nvPr/>
        </p:nvSpPr>
        <p:spPr bwMode="auto">
          <a:xfrm flipV="1">
            <a:off x="2201863" y="5435600"/>
            <a:ext cx="350837" cy="4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1458913" y="4940300"/>
            <a:ext cx="1292225" cy="614363"/>
            <a:chOff x="6563312" y="4346525"/>
            <a:chExt cx="1292995" cy="615298"/>
          </a:xfrm>
        </p:grpSpPr>
        <p:sp>
          <p:nvSpPr>
            <p:cNvPr id="158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59" name="Text Box 302"/>
            <p:cNvSpPr txBox="1">
              <a:spLocks noChangeArrowheads="1"/>
            </p:cNvSpPr>
            <p:nvPr/>
          </p:nvSpPr>
          <p:spPr bwMode="auto">
            <a:xfrm>
              <a:off x="6607788" y="4465769"/>
              <a:ext cx="634323" cy="308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87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61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62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7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74" name="Group 327"/>
          <p:cNvGrpSpPr>
            <a:grpSpLocks/>
          </p:cNvGrpSpPr>
          <p:nvPr/>
        </p:nvGrpSpPr>
        <p:grpSpPr bwMode="auto">
          <a:xfrm>
            <a:off x="3715872" y="3464385"/>
            <a:ext cx="687402" cy="404025"/>
            <a:chOff x="1871277" y="1576300"/>
            <a:chExt cx="1128371" cy="437861"/>
          </a:xfrm>
        </p:grpSpPr>
        <p:sp>
          <p:nvSpPr>
            <p:cNvPr id="178" name="Oval 177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9" name="Rectangle 178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0" name="Oval 179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1" name="Freeform 180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2" name="Freeform 181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" name="Freeform 182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" name="Freeform 183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85" name="Straight Connector 184"/>
            <p:cNvCxnSpPr>
              <a:endCxn id="18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071" name="Line 255"/>
          <p:cNvSpPr>
            <a:spLocks noChangeShapeType="1"/>
          </p:cNvSpPr>
          <p:nvPr/>
        </p:nvSpPr>
        <p:spPr bwMode="auto">
          <a:xfrm flipV="1">
            <a:off x="4410075" y="3738563"/>
            <a:ext cx="350838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4013200" y="3148013"/>
            <a:ext cx="1292225" cy="614362"/>
            <a:chOff x="6563312" y="4346525"/>
            <a:chExt cx="1292995" cy="615298"/>
          </a:xfrm>
        </p:grpSpPr>
        <p:sp>
          <p:nvSpPr>
            <p:cNvPr id="140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41" name="Text Box 302"/>
            <p:cNvSpPr txBox="1">
              <a:spLocks noChangeArrowheads="1"/>
            </p:cNvSpPr>
            <p:nvPr/>
          </p:nvSpPr>
          <p:spPr bwMode="auto">
            <a:xfrm>
              <a:off x="6607788" y="4465768"/>
              <a:ext cx="634323" cy="3082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97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43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44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7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18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84</a:t>
            </a:fld>
            <a:endParaRPr lang="en-US" sz="1200" dirty="0">
              <a:latin typeface="Tahoma" charset="0"/>
            </a:endParaRPr>
          </a:p>
        </p:txBody>
      </p:sp>
      <p:sp>
        <p:nvSpPr>
          <p:cNvPr id="188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1504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Freeform 2"/>
          <p:cNvSpPr>
            <a:spLocks/>
          </p:cNvSpPr>
          <p:nvPr/>
        </p:nvSpPr>
        <p:spPr bwMode="auto">
          <a:xfrm rot="16383367">
            <a:off x="5235611" y="2469756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91" name="Freeform 2"/>
          <p:cNvSpPr>
            <a:spLocks/>
          </p:cNvSpPr>
          <p:nvPr/>
        </p:nvSpPr>
        <p:spPr bwMode="auto">
          <a:xfrm rot="16383367">
            <a:off x="1011196" y="2563335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3" name="Line 252"/>
          <p:cNvSpPr>
            <a:spLocks noChangeShapeType="1"/>
          </p:cNvSpPr>
          <p:nvPr/>
        </p:nvSpPr>
        <p:spPr bwMode="auto">
          <a:xfrm flipV="1">
            <a:off x="7246938" y="2713038"/>
            <a:ext cx="327025" cy="9620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4" name="Line 254"/>
          <p:cNvSpPr>
            <a:spLocks noChangeShapeType="1"/>
          </p:cNvSpPr>
          <p:nvPr/>
        </p:nvSpPr>
        <p:spPr bwMode="auto">
          <a:xfrm flipV="1">
            <a:off x="7567613" y="3592513"/>
            <a:ext cx="182562" cy="195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5" name="Line 255"/>
          <p:cNvSpPr>
            <a:spLocks noChangeShapeType="1"/>
          </p:cNvSpPr>
          <p:nvPr/>
        </p:nvSpPr>
        <p:spPr bwMode="auto">
          <a:xfrm flipV="1">
            <a:off x="8388350" y="3576638"/>
            <a:ext cx="3397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6" name="Line 256"/>
          <p:cNvSpPr>
            <a:spLocks noChangeShapeType="1"/>
          </p:cNvSpPr>
          <p:nvPr/>
        </p:nvSpPr>
        <p:spPr bwMode="auto">
          <a:xfrm flipV="1">
            <a:off x="7061200" y="5143500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7" name="Line 271"/>
          <p:cNvSpPr>
            <a:spLocks noChangeShapeType="1"/>
          </p:cNvSpPr>
          <p:nvPr/>
        </p:nvSpPr>
        <p:spPr bwMode="auto">
          <a:xfrm flipV="1">
            <a:off x="6175375" y="5138738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8" name="Line 272"/>
          <p:cNvSpPr>
            <a:spLocks noChangeShapeType="1"/>
          </p:cNvSpPr>
          <p:nvPr/>
        </p:nvSpPr>
        <p:spPr bwMode="auto">
          <a:xfrm>
            <a:off x="7364413" y="3983038"/>
            <a:ext cx="468312" cy="574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3681413"/>
            <a:ext cx="712787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6449" name="Group 906"/>
          <p:cNvGrpSpPr>
            <a:grpSpLocks/>
          </p:cNvGrpSpPr>
          <p:nvPr/>
        </p:nvGrpSpPr>
        <p:grpSpPr bwMode="auto">
          <a:xfrm>
            <a:off x="7707395" y="4551854"/>
            <a:ext cx="354740" cy="534865"/>
            <a:chOff x="4140" y="429"/>
            <a:chExt cx="1425" cy="2396"/>
          </a:xfrm>
        </p:grpSpPr>
        <p:sp>
          <p:nvSpPr>
            <p:cNvPr id="56472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Rectangle 908"/>
            <p:cNvSpPr>
              <a:spLocks noChangeArrowheads="1"/>
            </p:cNvSpPr>
            <p:nvPr/>
          </p:nvSpPr>
          <p:spPr bwMode="auto">
            <a:xfrm>
              <a:off x="4210" y="427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74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5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Rectangle 911"/>
            <p:cNvSpPr>
              <a:spLocks noChangeArrowheads="1"/>
            </p:cNvSpPr>
            <p:nvPr/>
          </p:nvSpPr>
          <p:spPr bwMode="auto">
            <a:xfrm>
              <a:off x="4216" y="690"/>
              <a:ext cx="593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77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3" name="AutoShape 913"/>
              <p:cNvSpPr>
                <a:spLocks noChangeArrowheads="1"/>
              </p:cNvSpPr>
              <p:nvPr/>
            </p:nvSpPr>
            <p:spPr bwMode="auto">
              <a:xfrm>
                <a:off x="618" y="2569"/>
                <a:ext cx="724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4" name="AutoShape 914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39" name="Rectangle 915"/>
            <p:cNvSpPr>
              <a:spLocks noChangeArrowheads="1"/>
            </p:cNvSpPr>
            <p:nvPr/>
          </p:nvSpPr>
          <p:spPr bwMode="auto">
            <a:xfrm>
              <a:off x="4229" y="1017"/>
              <a:ext cx="593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79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1" name="AutoShape 917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32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2" name="AutoShape 918"/>
              <p:cNvSpPr>
                <a:spLocks noChangeArrowheads="1"/>
              </p:cNvSpPr>
              <p:nvPr/>
            </p:nvSpPr>
            <p:spPr bwMode="auto">
              <a:xfrm>
                <a:off x="628" y="2577"/>
                <a:ext cx="700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41" name="Rectangle 919"/>
            <p:cNvSpPr>
              <a:spLocks noChangeArrowheads="1"/>
            </p:cNvSpPr>
            <p:nvPr/>
          </p:nvSpPr>
          <p:spPr bwMode="auto">
            <a:xfrm>
              <a:off x="4216" y="1358"/>
              <a:ext cx="599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42" name="Rectangle 920"/>
            <p:cNvSpPr>
              <a:spLocks noChangeArrowheads="1"/>
            </p:cNvSpPr>
            <p:nvPr/>
          </p:nvSpPr>
          <p:spPr bwMode="auto">
            <a:xfrm>
              <a:off x="4229" y="1657"/>
              <a:ext cx="599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82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9" name="AutoShape 922"/>
              <p:cNvSpPr>
                <a:spLocks noChangeArrowheads="1"/>
              </p:cNvSpPr>
              <p:nvPr/>
            </p:nvSpPr>
            <p:spPr bwMode="auto">
              <a:xfrm>
                <a:off x="619" y="2569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0" name="AutoShape 923"/>
              <p:cNvSpPr>
                <a:spLocks noChangeArrowheads="1"/>
              </p:cNvSpPr>
              <p:nvPr/>
            </p:nvSpPr>
            <p:spPr bwMode="auto">
              <a:xfrm>
                <a:off x="635" y="2589"/>
                <a:ext cx="691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56483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84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7" name="AutoShape 926"/>
              <p:cNvSpPr>
                <a:spLocks noChangeArrowheads="1"/>
              </p:cNvSpPr>
              <p:nvPr/>
            </p:nvSpPr>
            <p:spPr bwMode="auto">
              <a:xfrm>
                <a:off x="614" y="2564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58" name="AutoShape 927"/>
              <p:cNvSpPr>
                <a:spLocks noChangeArrowheads="1"/>
              </p:cNvSpPr>
              <p:nvPr/>
            </p:nvSpPr>
            <p:spPr bwMode="auto">
              <a:xfrm>
                <a:off x="630" y="2578"/>
                <a:ext cx="699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46" name="Rectangle 928"/>
            <p:cNvSpPr>
              <a:spLocks noChangeArrowheads="1"/>
            </p:cNvSpPr>
            <p:nvPr/>
          </p:nvSpPr>
          <p:spPr bwMode="auto">
            <a:xfrm>
              <a:off x="5249" y="427"/>
              <a:ext cx="70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86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7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Oval 931"/>
            <p:cNvSpPr>
              <a:spLocks noChangeArrowheads="1"/>
            </p:cNvSpPr>
            <p:nvPr/>
          </p:nvSpPr>
          <p:spPr bwMode="auto">
            <a:xfrm>
              <a:off x="5517" y="2603"/>
              <a:ext cx="51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89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9" cy="14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2" name="AutoShape 934"/>
            <p:cNvSpPr>
              <a:spLocks noChangeArrowheads="1"/>
            </p:cNvSpPr>
            <p:nvPr/>
          </p:nvSpPr>
          <p:spPr bwMode="auto">
            <a:xfrm>
              <a:off x="4210" y="2710"/>
              <a:ext cx="1065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3" name="Oval 935"/>
            <p:cNvSpPr>
              <a:spLocks noChangeArrowheads="1"/>
            </p:cNvSpPr>
            <p:nvPr/>
          </p:nvSpPr>
          <p:spPr bwMode="auto">
            <a:xfrm>
              <a:off x="4305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4" name="Oval 936"/>
            <p:cNvSpPr>
              <a:spLocks noChangeArrowheads="1"/>
            </p:cNvSpPr>
            <p:nvPr/>
          </p:nvSpPr>
          <p:spPr bwMode="auto">
            <a:xfrm>
              <a:off x="4484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255" name="Oval 937"/>
            <p:cNvSpPr>
              <a:spLocks noChangeArrowheads="1"/>
            </p:cNvSpPr>
            <p:nvPr/>
          </p:nvSpPr>
          <p:spPr bwMode="auto">
            <a:xfrm>
              <a:off x="4663" y="2375"/>
              <a:ext cx="159" cy="14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6" name="Rectangle 938"/>
            <p:cNvSpPr>
              <a:spLocks noChangeArrowheads="1"/>
            </p:cNvSpPr>
            <p:nvPr/>
          </p:nvSpPr>
          <p:spPr bwMode="auto">
            <a:xfrm>
              <a:off x="5058" y="1835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56450" name="Group 44"/>
          <p:cNvGrpSpPr>
            <a:grpSpLocks/>
          </p:cNvGrpSpPr>
          <p:nvPr/>
        </p:nvGrpSpPr>
        <p:grpSpPr bwMode="auto">
          <a:xfrm>
            <a:off x="7190928" y="2171180"/>
            <a:ext cx="873545" cy="670537"/>
            <a:chOff x="-44" y="1473"/>
            <a:chExt cx="981" cy="1105"/>
          </a:xfrm>
        </p:grpSpPr>
        <p:pic>
          <p:nvPicPr>
            <p:cNvPr id="5647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47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6451" name="Group 44"/>
          <p:cNvGrpSpPr>
            <a:grpSpLocks/>
          </p:cNvGrpSpPr>
          <p:nvPr/>
        </p:nvGrpSpPr>
        <p:grpSpPr bwMode="auto">
          <a:xfrm>
            <a:off x="6034088" y="2572384"/>
            <a:ext cx="873545" cy="670537"/>
            <a:chOff x="-44" y="1473"/>
            <a:chExt cx="981" cy="1105"/>
          </a:xfrm>
        </p:grpSpPr>
        <p:pic>
          <p:nvPicPr>
            <p:cNvPr id="56468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469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13" name="Line 272"/>
          <p:cNvSpPr>
            <a:spLocks noChangeShapeType="1"/>
          </p:cNvSpPr>
          <p:nvPr/>
        </p:nvSpPr>
        <p:spPr bwMode="auto">
          <a:xfrm>
            <a:off x="6689725" y="3170238"/>
            <a:ext cx="360363" cy="51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14" name="Line 272"/>
          <p:cNvSpPr>
            <a:spLocks noChangeShapeType="1"/>
          </p:cNvSpPr>
          <p:nvPr/>
        </p:nvSpPr>
        <p:spPr bwMode="auto">
          <a:xfrm flipH="1">
            <a:off x="6897688" y="3975100"/>
            <a:ext cx="257175" cy="10064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1" name="Line 252"/>
          <p:cNvSpPr>
            <a:spLocks noChangeShapeType="1"/>
          </p:cNvSpPr>
          <p:nvPr/>
        </p:nvSpPr>
        <p:spPr bwMode="auto">
          <a:xfrm flipV="1">
            <a:off x="3033713" y="2732088"/>
            <a:ext cx="327025" cy="9620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2" name="Line 254"/>
          <p:cNvSpPr>
            <a:spLocks noChangeShapeType="1"/>
          </p:cNvSpPr>
          <p:nvPr/>
        </p:nvSpPr>
        <p:spPr bwMode="auto">
          <a:xfrm flipV="1">
            <a:off x="3354388" y="3611563"/>
            <a:ext cx="182562" cy="195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3" name="Line 255"/>
          <p:cNvSpPr>
            <a:spLocks noChangeShapeType="1"/>
          </p:cNvSpPr>
          <p:nvPr/>
        </p:nvSpPr>
        <p:spPr bwMode="auto">
          <a:xfrm flipV="1">
            <a:off x="4175125" y="3595688"/>
            <a:ext cx="3397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4" name="Line 256"/>
          <p:cNvSpPr>
            <a:spLocks noChangeShapeType="1"/>
          </p:cNvSpPr>
          <p:nvPr/>
        </p:nvSpPr>
        <p:spPr bwMode="auto">
          <a:xfrm flipV="1">
            <a:off x="2847975" y="5162550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5" name="Line 271"/>
          <p:cNvSpPr>
            <a:spLocks noChangeShapeType="1"/>
          </p:cNvSpPr>
          <p:nvPr/>
        </p:nvSpPr>
        <p:spPr bwMode="auto">
          <a:xfrm flipV="1">
            <a:off x="2055726" y="5171156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6" name="Line 272"/>
          <p:cNvSpPr>
            <a:spLocks noChangeShapeType="1"/>
          </p:cNvSpPr>
          <p:nvPr/>
        </p:nvSpPr>
        <p:spPr bwMode="auto">
          <a:xfrm>
            <a:off x="3151188" y="4002088"/>
            <a:ext cx="468312" cy="574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12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288" y="3700463"/>
            <a:ext cx="712787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6372" name="Group 906"/>
          <p:cNvGrpSpPr>
            <a:grpSpLocks/>
          </p:cNvGrpSpPr>
          <p:nvPr/>
        </p:nvGrpSpPr>
        <p:grpSpPr bwMode="auto">
          <a:xfrm>
            <a:off x="3494170" y="4570904"/>
            <a:ext cx="354740" cy="534865"/>
            <a:chOff x="4140" y="429"/>
            <a:chExt cx="1425" cy="2396"/>
          </a:xfrm>
        </p:grpSpPr>
        <p:sp>
          <p:nvSpPr>
            <p:cNvPr id="56395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Rectangle 908"/>
            <p:cNvSpPr>
              <a:spLocks noChangeArrowheads="1"/>
            </p:cNvSpPr>
            <p:nvPr/>
          </p:nvSpPr>
          <p:spPr bwMode="auto">
            <a:xfrm>
              <a:off x="4210" y="427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397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8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911"/>
            <p:cNvSpPr>
              <a:spLocks noChangeArrowheads="1"/>
            </p:cNvSpPr>
            <p:nvPr/>
          </p:nvSpPr>
          <p:spPr bwMode="auto">
            <a:xfrm>
              <a:off x="4216" y="690"/>
              <a:ext cx="593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0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" name="AutoShape 913"/>
              <p:cNvSpPr>
                <a:spLocks noChangeArrowheads="1"/>
              </p:cNvSpPr>
              <p:nvPr/>
            </p:nvSpPr>
            <p:spPr bwMode="auto">
              <a:xfrm>
                <a:off x="618" y="2569"/>
                <a:ext cx="724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82" name="AutoShape 914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57" name="Rectangle 915"/>
            <p:cNvSpPr>
              <a:spLocks noChangeArrowheads="1"/>
            </p:cNvSpPr>
            <p:nvPr/>
          </p:nvSpPr>
          <p:spPr bwMode="auto">
            <a:xfrm>
              <a:off x="4229" y="1017"/>
              <a:ext cx="593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2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" name="AutoShape 917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32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80" name="AutoShape 918"/>
              <p:cNvSpPr>
                <a:spLocks noChangeArrowheads="1"/>
              </p:cNvSpPr>
              <p:nvPr/>
            </p:nvSpPr>
            <p:spPr bwMode="auto">
              <a:xfrm>
                <a:off x="628" y="2577"/>
                <a:ext cx="700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59" name="Rectangle 919"/>
            <p:cNvSpPr>
              <a:spLocks noChangeArrowheads="1"/>
            </p:cNvSpPr>
            <p:nvPr/>
          </p:nvSpPr>
          <p:spPr bwMode="auto">
            <a:xfrm>
              <a:off x="4216" y="1358"/>
              <a:ext cx="599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0" name="Rectangle 920"/>
            <p:cNvSpPr>
              <a:spLocks noChangeArrowheads="1"/>
            </p:cNvSpPr>
            <p:nvPr/>
          </p:nvSpPr>
          <p:spPr bwMode="auto">
            <a:xfrm>
              <a:off x="4229" y="1657"/>
              <a:ext cx="599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5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" name="AutoShape 922"/>
              <p:cNvSpPr>
                <a:spLocks noChangeArrowheads="1"/>
              </p:cNvSpPr>
              <p:nvPr/>
            </p:nvSpPr>
            <p:spPr bwMode="auto">
              <a:xfrm>
                <a:off x="619" y="2569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78" name="AutoShape 923"/>
              <p:cNvSpPr>
                <a:spLocks noChangeArrowheads="1"/>
              </p:cNvSpPr>
              <p:nvPr/>
            </p:nvSpPr>
            <p:spPr bwMode="auto">
              <a:xfrm>
                <a:off x="635" y="2589"/>
                <a:ext cx="691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56406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07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5" name="AutoShape 926"/>
              <p:cNvSpPr>
                <a:spLocks noChangeArrowheads="1"/>
              </p:cNvSpPr>
              <p:nvPr/>
            </p:nvSpPr>
            <p:spPr bwMode="auto">
              <a:xfrm>
                <a:off x="614" y="2564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76" name="AutoShape 927"/>
              <p:cNvSpPr>
                <a:spLocks noChangeArrowheads="1"/>
              </p:cNvSpPr>
              <p:nvPr/>
            </p:nvSpPr>
            <p:spPr bwMode="auto">
              <a:xfrm>
                <a:off x="630" y="2578"/>
                <a:ext cx="699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64" name="Rectangle 928"/>
            <p:cNvSpPr>
              <a:spLocks noChangeArrowheads="1"/>
            </p:cNvSpPr>
            <p:nvPr/>
          </p:nvSpPr>
          <p:spPr bwMode="auto">
            <a:xfrm>
              <a:off x="5249" y="427"/>
              <a:ext cx="70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09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0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931"/>
            <p:cNvSpPr>
              <a:spLocks noChangeArrowheads="1"/>
            </p:cNvSpPr>
            <p:nvPr/>
          </p:nvSpPr>
          <p:spPr bwMode="auto">
            <a:xfrm>
              <a:off x="5517" y="2603"/>
              <a:ext cx="51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12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9" cy="14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0" name="AutoShape 934"/>
            <p:cNvSpPr>
              <a:spLocks noChangeArrowheads="1"/>
            </p:cNvSpPr>
            <p:nvPr/>
          </p:nvSpPr>
          <p:spPr bwMode="auto">
            <a:xfrm>
              <a:off x="4210" y="2710"/>
              <a:ext cx="1065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1" name="Oval 935"/>
            <p:cNvSpPr>
              <a:spLocks noChangeArrowheads="1"/>
            </p:cNvSpPr>
            <p:nvPr/>
          </p:nvSpPr>
          <p:spPr bwMode="auto">
            <a:xfrm>
              <a:off x="4305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2" name="Oval 936"/>
            <p:cNvSpPr>
              <a:spLocks noChangeArrowheads="1"/>
            </p:cNvSpPr>
            <p:nvPr/>
          </p:nvSpPr>
          <p:spPr bwMode="auto">
            <a:xfrm>
              <a:off x="4484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173" name="Oval 937"/>
            <p:cNvSpPr>
              <a:spLocks noChangeArrowheads="1"/>
            </p:cNvSpPr>
            <p:nvPr/>
          </p:nvSpPr>
          <p:spPr bwMode="auto">
            <a:xfrm>
              <a:off x="4663" y="2375"/>
              <a:ext cx="159" cy="14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4" name="Rectangle 938"/>
            <p:cNvSpPr>
              <a:spLocks noChangeArrowheads="1"/>
            </p:cNvSpPr>
            <p:nvPr/>
          </p:nvSpPr>
          <p:spPr bwMode="auto">
            <a:xfrm>
              <a:off x="5058" y="1835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56373" name="Group 44"/>
          <p:cNvGrpSpPr>
            <a:grpSpLocks/>
          </p:cNvGrpSpPr>
          <p:nvPr/>
        </p:nvGrpSpPr>
        <p:grpSpPr bwMode="auto">
          <a:xfrm>
            <a:off x="2977703" y="2190230"/>
            <a:ext cx="873545" cy="670537"/>
            <a:chOff x="-44" y="1473"/>
            <a:chExt cx="981" cy="1105"/>
          </a:xfrm>
        </p:grpSpPr>
        <p:pic>
          <p:nvPicPr>
            <p:cNvPr id="56393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94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6374" name="Group 44"/>
          <p:cNvGrpSpPr>
            <a:grpSpLocks/>
          </p:cNvGrpSpPr>
          <p:nvPr/>
        </p:nvGrpSpPr>
        <p:grpSpPr bwMode="auto">
          <a:xfrm>
            <a:off x="1820863" y="2591434"/>
            <a:ext cx="873545" cy="670537"/>
            <a:chOff x="-44" y="1473"/>
            <a:chExt cx="981" cy="1105"/>
          </a:xfrm>
        </p:grpSpPr>
        <p:pic>
          <p:nvPicPr>
            <p:cNvPr id="56391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92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" name="Line 272"/>
          <p:cNvSpPr>
            <a:spLocks noChangeShapeType="1"/>
          </p:cNvSpPr>
          <p:nvPr/>
        </p:nvSpPr>
        <p:spPr bwMode="auto">
          <a:xfrm>
            <a:off x="2476500" y="3189288"/>
            <a:ext cx="360363" cy="51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32" name="Line 272"/>
          <p:cNvSpPr>
            <a:spLocks noChangeShapeType="1"/>
          </p:cNvSpPr>
          <p:nvPr/>
        </p:nvSpPr>
        <p:spPr bwMode="auto">
          <a:xfrm flipH="1">
            <a:off x="2684463" y="3994150"/>
            <a:ext cx="257175" cy="10064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56323" name="Picture 24" descr="underline_base"/>
          <p:cNvPicPr>
            <a:picLocks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767101"/>
            <a:ext cx="3656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82888"/>
            <a:ext cx="4827588" cy="9017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7067" y="1156453"/>
            <a:ext cx="7772400" cy="60325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 smtClean="0"/>
              <a:t>Two ways to convey MIB info, commands:</a:t>
            </a:r>
            <a:endParaRPr lang="en-US" dirty="0" smtClean="0"/>
          </a:p>
        </p:txBody>
      </p:sp>
      <p:grpSp>
        <p:nvGrpSpPr>
          <p:cNvPr id="56328" name="Group 84"/>
          <p:cNvGrpSpPr>
            <a:grpSpLocks/>
          </p:cNvGrpSpPr>
          <p:nvPr/>
        </p:nvGrpSpPr>
        <p:grpSpPr bwMode="auto">
          <a:xfrm>
            <a:off x="925513" y="4475163"/>
            <a:ext cx="1704975" cy="627062"/>
            <a:chOff x="1189" y="3477"/>
            <a:chExt cx="1074" cy="395"/>
          </a:xfrm>
        </p:grpSpPr>
        <p:sp>
          <p:nvSpPr>
            <p:cNvPr id="66605" name="Oval 45"/>
            <p:cNvSpPr>
              <a:spLocks noChangeArrowheads="1"/>
            </p:cNvSpPr>
            <p:nvPr/>
          </p:nvSpPr>
          <p:spPr bwMode="auto">
            <a:xfrm>
              <a:off x="1189" y="3477"/>
              <a:ext cx="1074" cy="39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06" name="Text Box 46"/>
            <p:cNvSpPr txBox="1">
              <a:spLocks noChangeArrowheads="1"/>
            </p:cNvSpPr>
            <p:nvPr/>
          </p:nvSpPr>
          <p:spPr bwMode="auto">
            <a:xfrm>
              <a:off x="1216" y="3545"/>
              <a:ext cx="4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agent</a:t>
              </a: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60" name="Group 47"/>
            <p:cNvGrpSpPr>
              <a:grpSpLocks/>
            </p:cNvGrpSpPr>
            <p:nvPr/>
          </p:nvGrpSpPr>
          <p:grpSpPr bwMode="auto">
            <a:xfrm>
              <a:off x="1701" y="3547"/>
              <a:ext cx="399" cy="244"/>
              <a:chOff x="698" y="2006"/>
              <a:chExt cx="399" cy="244"/>
            </a:xfrm>
          </p:grpSpPr>
          <p:sp>
            <p:nvSpPr>
              <p:cNvPr id="66608" name="Rectangle 48"/>
              <p:cNvSpPr>
                <a:spLocks noChangeArrowheads="1"/>
              </p:cNvSpPr>
              <p:nvPr/>
            </p:nvSpPr>
            <p:spPr bwMode="auto">
              <a:xfrm>
                <a:off x="714" y="2016"/>
                <a:ext cx="372" cy="234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09" name="Text Box 49"/>
              <p:cNvSpPr txBox="1">
                <a:spLocks noChangeArrowheads="1"/>
              </p:cNvSpPr>
              <p:nvPr/>
            </p:nvSpPr>
            <p:spPr bwMode="auto">
              <a:xfrm>
                <a:off x="698" y="2006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8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>
                  <a:latin typeface="Arial"/>
                  <a:cs typeface="Arial"/>
                </a:endParaRPr>
              </a:p>
            </p:txBody>
          </p:sp>
        </p:grpSp>
      </p:grpSp>
      <p:sp>
        <p:nvSpPr>
          <p:cNvPr id="66629" name="Text Box 69"/>
          <p:cNvSpPr txBox="1">
            <a:spLocks noChangeArrowheads="1"/>
          </p:cNvSpPr>
          <p:nvPr/>
        </p:nvSpPr>
        <p:spPr bwMode="auto">
          <a:xfrm>
            <a:off x="1322388" y="5259388"/>
            <a:ext cx="18669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1800" dirty="0">
                <a:latin typeface="Arial"/>
                <a:cs typeface="Arial"/>
              </a:rPr>
              <a:t>managed device</a:t>
            </a:r>
            <a:endParaRPr lang="en-US" dirty="0">
              <a:latin typeface="Arial"/>
              <a:cs typeface="Arial"/>
            </a:endParaRPr>
          </a:p>
        </p:txBody>
      </p:sp>
      <p:grpSp>
        <p:nvGrpSpPr>
          <p:cNvPr id="56330" name="Group 83"/>
          <p:cNvGrpSpPr>
            <a:grpSpLocks/>
          </p:cNvGrpSpPr>
          <p:nvPr/>
        </p:nvGrpSpPr>
        <p:grpSpPr bwMode="auto">
          <a:xfrm>
            <a:off x="839788" y="2232025"/>
            <a:ext cx="1941512" cy="646113"/>
            <a:chOff x="728" y="1420"/>
            <a:chExt cx="1223" cy="407"/>
          </a:xfrm>
        </p:grpSpPr>
        <p:sp>
          <p:nvSpPr>
            <p:cNvPr id="66637" name="Oval 77"/>
            <p:cNvSpPr>
              <a:spLocks noChangeArrowheads="1"/>
            </p:cNvSpPr>
            <p:nvPr/>
          </p:nvSpPr>
          <p:spPr bwMode="auto">
            <a:xfrm>
              <a:off x="728" y="1446"/>
              <a:ext cx="1223" cy="37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38" name="Text Box 78"/>
            <p:cNvSpPr txBox="1">
              <a:spLocks noChangeArrowheads="1"/>
            </p:cNvSpPr>
            <p:nvPr/>
          </p:nvSpPr>
          <p:spPr bwMode="auto">
            <a:xfrm>
              <a:off x="944" y="1420"/>
              <a:ext cx="75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managing</a:t>
              </a:r>
            </a:p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entity</a:t>
              </a:r>
              <a:endParaRPr lang="en-US">
                <a:latin typeface="Arial"/>
                <a:cs typeface="Arial"/>
              </a:endParaRPr>
            </a:p>
          </p:txBody>
        </p:sp>
      </p:grpSp>
      <p:grpSp>
        <p:nvGrpSpPr>
          <p:cNvPr id="56331" name="Group 119"/>
          <p:cNvGrpSpPr>
            <a:grpSpLocks/>
          </p:cNvGrpSpPr>
          <p:nvPr/>
        </p:nvGrpSpPr>
        <p:grpSpPr bwMode="auto">
          <a:xfrm>
            <a:off x="5064125" y="4448175"/>
            <a:ext cx="1704975" cy="627063"/>
            <a:chOff x="1189" y="3477"/>
            <a:chExt cx="1074" cy="395"/>
          </a:xfrm>
        </p:grpSpPr>
        <p:sp>
          <p:nvSpPr>
            <p:cNvPr id="66680" name="Oval 120"/>
            <p:cNvSpPr>
              <a:spLocks noChangeArrowheads="1"/>
            </p:cNvSpPr>
            <p:nvPr/>
          </p:nvSpPr>
          <p:spPr bwMode="auto">
            <a:xfrm>
              <a:off x="1189" y="3477"/>
              <a:ext cx="1074" cy="39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81" name="Text Box 121"/>
            <p:cNvSpPr txBox="1">
              <a:spLocks noChangeArrowheads="1"/>
            </p:cNvSpPr>
            <p:nvPr/>
          </p:nvSpPr>
          <p:spPr bwMode="auto">
            <a:xfrm>
              <a:off x="1216" y="3545"/>
              <a:ext cx="4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agent</a:t>
              </a: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53" name="Group 122"/>
            <p:cNvGrpSpPr>
              <a:grpSpLocks/>
            </p:cNvGrpSpPr>
            <p:nvPr/>
          </p:nvGrpSpPr>
          <p:grpSpPr bwMode="auto">
            <a:xfrm>
              <a:off x="1701" y="3547"/>
              <a:ext cx="399" cy="244"/>
              <a:chOff x="698" y="2006"/>
              <a:chExt cx="399" cy="244"/>
            </a:xfrm>
          </p:grpSpPr>
          <p:sp>
            <p:nvSpPr>
              <p:cNvPr id="66683" name="Rectangle 123"/>
              <p:cNvSpPr>
                <a:spLocks noChangeArrowheads="1"/>
              </p:cNvSpPr>
              <p:nvPr/>
            </p:nvSpPr>
            <p:spPr bwMode="auto">
              <a:xfrm>
                <a:off x="714" y="2016"/>
                <a:ext cx="372" cy="234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84" name="Text Box 124"/>
              <p:cNvSpPr txBox="1">
                <a:spLocks noChangeArrowheads="1"/>
              </p:cNvSpPr>
              <p:nvPr/>
            </p:nvSpPr>
            <p:spPr bwMode="auto">
              <a:xfrm>
                <a:off x="698" y="2006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8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>
                  <a:latin typeface="Arial"/>
                  <a:cs typeface="Arial"/>
                </a:endParaRPr>
              </a:p>
            </p:txBody>
          </p:sp>
        </p:grpSp>
      </p:grpSp>
      <p:sp>
        <p:nvSpPr>
          <p:cNvPr id="66685" name="Text Box 125"/>
          <p:cNvSpPr txBox="1">
            <a:spLocks noChangeArrowheads="1"/>
          </p:cNvSpPr>
          <p:nvPr/>
        </p:nvSpPr>
        <p:spPr bwMode="auto">
          <a:xfrm>
            <a:off x="5461000" y="5232400"/>
            <a:ext cx="18780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1800" dirty="0">
                <a:latin typeface="Arial"/>
                <a:cs typeface="Arial"/>
              </a:rPr>
              <a:t>managed device</a:t>
            </a:r>
            <a:endParaRPr lang="en-US" dirty="0">
              <a:latin typeface="Arial"/>
              <a:cs typeface="Arial"/>
            </a:endParaRPr>
          </a:p>
        </p:txBody>
      </p:sp>
      <p:grpSp>
        <p:nvGrpSpPr>
          <p:cNvPr id="56333" name="Group 127"/>
          <p:cNvGrpSpPr>
            <a:grpSpLocks/>
          </p:cNvGrpSpPr>
          <p:nvPr/>
        </p:nvGrpSpPr>
        <p:grpSpPr bwMode="auto">
          <a:xfrm>
            <a:off x="4978400" y="2205038"/>
            <a:ext cx="1941513" cy="646112"/>
            <a:chOff x="728" y="1420"/>
            <a:chExt cx="1223" cy="407"/>
          </a:xfrm>
        </p:grpSpPr>
        <p:sp>
          <p:nvSpPr>
            <p:cNvPr id="66688" name="Oval 128"/>
            <p:cNvSpPr>
              <a:spLocks noChangeArrowheads="1"/>
            </p:cNvSpPr>
            <p:nvPr/>
          </p:nvSpPr>
          <p:spPr bwMode="auto">
            <a:xfrm>
              <a:off x="728" y="1446"/>
              <a:ext cx="1223" cy="37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89" name="Text Box 129"/>
            <p:cNvSpPr txBox="1">
              <a:spLocks noChangeArrowheads="1"/>
            </p:cNvSpPr>
            <p:nvPr/>
          </p:nvSpPr>
          <p:spPr bwMode="auto">
            <a:xfrm>
              <a:off x="944" y="1420"/>
              <a:ext cx="75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managing</a:t>
              </a:r>
            </a:p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entity</a:t>
              </a:r>
              <a:endParaRPr lang="en-US">
                <a:latin typeface="Arial"/>
                <a:cs typeface="Arial"/>
              </a:endParaRP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186363" y="2870200"/>
            <a:ext cx="2455681" cy="1538288"/>
            <a:chOff x="5186363" y="2870200"/>
            <a:chExt cx="2455681" cy="1538288"/>
          </a:xfrm>
        </p:grpSpPr>
        <p:sp>
          <p:nvSpPr>
            <p:cNvPr id="66705" name="Freeform 145"/>
            <p:cNvSpPr>
              <a:spLocks/>
            </p:cNvSpPr>
            <p:nvPr/>
          </p:nvSpPr>
          <p:spPr bwMode="auto">
            <a:xfrm>
              <a:off x="5784850" y="2870200"/>
              <a:ext cx="74613" cy="1538288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706" name="Rectangle 146"/>
            <p:cNvSpPr>
              <a:spLocks noChangeArrowheads="1"/>
            </p:cNvSpPr>
            <p:nvPr/>
          </p:nvSpPr>
          <p:spPr bwMode="auto">
            <a:xfrm>
              <a:off x="5186363" y="3503613"/>
              <a:ext cx="1693862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707" name="Text Box 147"/>
            <p:cNvSpPr txBox="1">
              <a:spLocks noChangeArrowheads="1"/>
            </p:cNvSpPr>
            <p:nvPr/>
          </p:nvSpPr>
          <p:spPr bwMode="auto">
            <a:xfrm>
              <a:off x="5384619" y="3466849"/>
              <a:ext cx="225742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</a:t>
              </a:r>
              <a:r>
                <a:rPr lang="en-US" dirty="0" err="1">
                  <a:solidFill>
                    <a:srgbClr val="CC0000"/>
                  </a:solidFill>
                  <a:latin typeface="Arial"/>
                  <a:cs typeface="Arial"/>
                </a:rPr>
                <a:t>msg</a:t>
              </a:r>
              <a:endParaRPr lang="en-US" dirty="0">
                <a:solidFill>
                  <a:srgbClr val="CC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61939" y="2786063"/>
            <a:ext cx="1601788" cy="1657350"/>
            <a:chOff x="419102" y="2801938"/>
            <a:chExt cx="1601788" cy="1657350"/>
          </a:xfrm>
        </p:grpSpPr>
        <p:sp>
          <p:nvSpPr>
            <p:cNvPr id="66635" name="Freeform 75"/>
            <p:cNvSpPr>
              <a:spLocks/>
            </p:cNvSpPr>
            <p:nvPr/>
          </p:nvSpPr>
          <p:spPr bwMode="auto">
            <a:xfrm>
              <a:off x="1143001" y="2801938"/>
              <a:ext cx="1587" cy="1657350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43" name="Group 148"/>
            <p:cNvGrpSpPr>
              <a:grpSpLocks/>
            </p:cNvGrpSpPr>
            <p:nvPr/>
          </p:nvGrpSpPr>
          <p:grpSpPr bwMode="auto">
            <a:xfrm>
              <a:off x="419102" y="3213100"/>
              <a:ext cx="1601788" cy="457200"/>
              <a:chOff x="3657" y="439"/>
              <a:chExt cx="1009" cy="288"/>
            </a:xfrm>
          </p:grpSpPr>
          <p:sp>
            <p:nvSpPr>
              <p:cNvPr id="66647" name="Rectangle 87"/>
              <p:cNvSpPr>
                <a:spLocks noChangeArrowheads="1"/>
              </p:cNvSpPr>
              <p:nvPr/>
            </p:nvSpPr>
            <p:spPr bwMode="auto">
              <a:xfrm>
                <a:off x="3657" y="446"/>
                <a:ext cx="844" cy="24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46" name="Text Box 86"/>
              <p:cNvSpPr txBox="1">
                <a:spLocks noChangeArrowheads="1"/>
              </p:cNvSpPr>
              <p:nvPr/>
            </p:nvSpPr>
            <p:spPr bwMode="auto">
              <a:xfrm>
                <a:off x="3750" y="439"/>
                <a:ext cx="91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C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sp>
        <p:nvSpPr>
          <p:cNvPr id="66709" name="Text Box 149"/>
          <p:cNvSpPr txBox="1">
            <a:spLocks noChangeArrowheads="1"/>
          </p:cNvSpPr>
          <p:nvPr/>
        </p:nvSpPr>
        <p:spPr bwMode="auto">
          <a:xfrm>
            <a:off x="1687596" y="6047457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sp>
        <p:nvSpPr>
          <p:cNvPr id="66710" name="Text Box 150"/>
          <p:cNvSpPr txBox="1">
            <a:spLocks noChangeArrowheads="1"/>
          </p:cNvSpPr>
          <p:nvPr/>
        </p:nvSpPr>
        <p:spPr bwMode="auto">
          <a:xfrm>
            <a:off x="6735512" y="6035674"/>
            <a:ext cx="12239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trap mode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084263" y="2936875"/>
            <a:ext cx="2383238" cy="1466850"/>
            <a:chOff x="9064738" y="1353594"/>
            <a:chExt cx="2383238" cy="1466850"/>
          </a:xfrm>
        </p:grpSpPr>
        <p:sp>
          <p:nvSpPr>
            <p:cNvPr id="66649" name="Freeform 89"/>
            <p:cNvSpPr>
              <a:spLocks/>
            </p:cNvSpPr>
            <p:nvPr/>
          </p:nvSpPr>
          <p:spPr bwMode="auto">
            <a:xfrm>
              <a:off x="9820388" y="1353594"/>
              <a:ext cx="74612" cy="1466850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51" name="Rectangle 91"/>
            <p:cNvSpPr>
              <a:spLocks noChangeArrowheads="1"/>
            </p:cNvSpPr>
            <p:nvPr/>
          </p:nvSpPr>
          <p:spPr bwMode="auto">
            <a:xfrm>
              <a:off x="9064738" y="2155282"/>
              <a:ext cx="1422400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52" name="Text Box 92"/>
            <p:cNvSpPr txBox="1">
              <a:spLocks noChangeArrowheads="1"/>
            </p:cNvSpPr>
            <p:nvPr/>
          </p:nvSpPr>
          <p:spPr bwMode="auto">
            <a:xfrm>
              <a:off x="9190551" y="2152272"/>
              <a:ext cx="225742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198" name="Group 327"/>
          <p:cNvGrpSpPr>
            <a:grpSpLocks/>
          </p:cNvGrpSpPr>
          <p:nvPr/>
        </p:nvGrpSpPr>
        <p:grpSpPr bwMode="auto">
          <a:xfrm>
            <a:off x="2365660" y="4961649"/>
            <a:ext cx="687402" cy="404025"/>
            <a:chOff x="1871277" y="1576300"/>
            <a:chExt cx="1128371" cy="437861"/>
          </a:xfrm>
        </p:grpSpPr>
        <p:sp>
          <p:nvSpPr>
            <p:cNvPr id="199" name="Oval 198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0" name="Rectangle 19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Oval 201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Freeform 214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21" name="Straight Connector 220"/>
            <p:cNvCxnSpPr>
              <a:endCxn id="202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9" name="Group 327"/>
          <p:cNvGrpSpPr>
            <a:grpSpLocks/>
          </p:cNvGrpSpPr>
          <p:nvPr/>
        </p:nvGrpSpPr>
        <p:grpSpPr bwMode="auto">
          <a:xfrm>
            <a:off x="3534062" y="3389522"/>
            <a:ext cx="687402" cy="404025"/>
            <a:chOff x="1871277" y="1576300"/>
            <a:chExt cx="1128371" cy="437861"/>
          </a:xfrm>
        </p:grpSpPr>
        <p:sp>
          <p:nvSpPr>
            <p:cNvPr id="230" name="Oval 229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1" name="Rectangle 230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2" name="Oval 231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3" name="Freeform 232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5" name="Freeform 234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6" name="Freeform 235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40" name="Straight Connector 239"/>
            <p:cNvCxnSpPr>
              <a:endCxn id="232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4" name="Group 327"/>
          <p:cNvGrpSpPr>
            <a:grpSpLocks/>
          </p:cNvGrpSpPr>
          <p:nvPr/>
        </p:nvGrpSpPr>
        <p:grpSpPr bwMode="auto">
          <a:xfrm>
            <a:off x="7670251" y="3394869"/>
            <a:ext cx="687402" cy="404025"/>
            <a:chOff x="1871277" y="1576300"/>
            <a:chExt cx="1128371" cy="437861"/>
          </a:xfrm>
        </p:grpSpPr>
        <p:sp>
          <p:nvSpPr>
            <p:cNvPr id="245" name="Oval 244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47" name="Rectangle 246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50" name="Freeform 249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Freeform 269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1" name="Freeform 270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79" name="Straight Connector 278"/>
            <p:cNvCxnSpPr>
              <a:endCxn id="248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1" name="Group 327"/>
          <p:cNvGrpSpPr>
            <a:grpSpLocks/>
          </p:cNvGrpSpPr>
          <p:nvPr/>
        </p:nvGrpSpPr>
        <p:grpSpPr bwMode="auto">
          <a:xfrm>
            <a:off x="6525914" y="4937584"/>
            <a:ext cx="687402" cy="404025"/>
            <a:chOff x="1871277" y="1576300"/>
            <a:chExt cx="1128371" cy="437861"/>
          </a:xfrm>
        </p:grpSpPr>
        <p:sp>
          <p:nvSpPr>
            <p:cNvPr id="282" name="Oval 281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83" name="Rectangle 282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4" name="Oval 283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7" name="Freeform 286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8" name="Freeform 28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89" name="Straight Connector 288"/>
            <p:cNvCxnSpPr>
              <a:endCxn id="284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85</a:t>
            </a:fld>
            <a:endParaRPr lang="en-US" sz="1200" dirty="0">
              <a:latin typeface="Tahoma" charset="0"/>
            </a:endParaRPr>
          </a:p>
        </p:txBody>
      </p:sp>
      <p:sp>
        <p:nvSpPr>
          <p:cNvPr id="29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7181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6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223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protocol: message types</a:t>
            </a:r>
          </a:p>
        </p:txBody>
      </p:sp>
      <p:sp>
        <p:nvSpPr>
          <p:cNvPr id="67699" name="Text Box 115"/>
          <p:cNvSpPr txBox="1">
            <a:spLocks noChangeArrowheads="1"/>
          </p:cNvSpPr>
          <p:nvPr/>
        </p:nvSpPr>
        <p:spPr bwMode="auto">
          <a:xfrm>
            <a:off x="506413" y="1806575"/>
            <a:ext cx="2468562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GetRequest</a:t>
            </a:r>
          </a:p>
          <a:p>
            <a:pPr algn="r">
              <a:defRPr/>
            </a:pPr>
            <a:r>
              <a:rPr lang="en-US">
                <a:latin typeface="Arial"/>
                <a:cs typeface="Arial"/>
              </a:rPr>
              <a:t>GetNextRequest</a:t>
            </a:r>
          </a:p>
          <a:p>
            <a:pPr algn="r">
              <a:defRPr/>
            </a:pPr>
            <a:r>
              <a:rPr lang="en-US">
                <a:latin typeface="Arial"/>
                <a:cs typeface="Arial"/>
              </a:rPr>
              <a:t>GetBulkRequest</a:t>
            </a:r>
          </a:p>
        </p:txBody>
      </p:sp>
      <p:sp>
        <p:nvSpPr>
          <p:cNvPr id="67700" name="Text Box 116"/>
          <p:cNvSpPr txBox="1">
            <a:spLocks noChangeArrowheads="1"/>
          </p:cNvSpPr>
          <p:nvPr/>
        </p:nvSpPr>
        <p:spPr bwMode="auto">
          <a:xfrm>
            <a:off x="3453732" y="1971675"/>
            <a:ext cx="481675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dirty="0" smtClean="0">
                <a:latin typeface="Arial"/>
                <a:cs typeface="Arial"/>
              </a:rPr>
              <a:t>manager-</a:t>
            </a:r>
            <a:r>
              <a:rPr lang="en-US" dirty="0">
                <a:latin typeface="Arial"/>
                <a:cs typeface="Arial"/>
              </a:rPr>
              <a:t>to-agent: </a:t>
            </a:r>
            <a:r>
              <a:rPr lang="ja-JP" altLang="en-US" dirty="0">
                <a:latin typeface="Arial"/>
                <a:cs typeface="Arial"/>
              </a:rPr>
              <a:t>“</a:t>
            </a:r>
            <a:r>
              <a:rPr lang="en-US" dirty="0">
                <a:latin typeface="Arial"/>
                <a:cs typeface="Arial"/>
              </a:rPr>
              <a:t>get me data</a:t>
            </a:r>
            <a:r>
              <a:rPr lang="ja-JP" altLang="en-US" dirty="0">
                <a:latin typeface="Arial"/>
                <a:cs typeface="Arial"/>
              </a:rPr>
              <a:t>”</a:t>
            </a:r>
            <a:endParaRPr lang="en-US" dirty="0">
              <a:latin typeface="Arial"/>
              <a:cs typeface="Arial"/>
            </a:endParaRPr>
          </a:p>
          <a:p>
            <a:pPr algn="l">
              <a:defRPr/>
            </a:pPr>
            <a:r>
              <a:rPr lang="en-US" dirty="0" smtClean="0">
                <a:latin typeface="Arial"/>
                <a:cs typeface="Arial"/>
              </a:rPr>
              <a:t>(data instance, next data in </a:t>
            </a:r>
            <a:r>
              <a:rPr lang="en-US" dirty="0">
                <a:latin typeface="Arial"/>
                <a:cs typeface="Arial"/>
              </a:rPr>
              <a:t>list, </a:t>
            </a:r>
            <a:r>
              <a:rPr lang="en-US" dirty="0" smtClean="0">
                <a:latin typeface="Arial"/>
                <a:cs typeface="Arial"/>
              </a:rPr>
              <a:t>block of data)</a:t>
            </a:r>
            <a:endParaRPr lang="en-US" dirty="0">
              <a:latin typeface="Arial"/>
              <a:cs typeface="Arial"/>
            </a:endParaRPr>
          </a:p>
        </p:txBody>
      </p:sp>
      <p:sp>
        <p:nvSpPr>
          <p:cNvPr id="67702" name="Text Box 118"/>
          <p:cNvSpPr txBox="1">
            <a:spLocks noChangeArrowheads="1"/>
          </p:cNvSpPr>
          <p:nvPr/>
        </p:nvSpPr>
        <p:spPr bwMode="auto">
          <a:xfrm>
            <a:off x="568325" y="1265238"/>
            <a:ext cx="24193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 sz="2800" u="sng" dirty="0">
                <a:solidFill>
                  <a:srgbClr val="CC0000"/>
                </a:solidFill>
                <a:latin typeface="Arial"/>
                <a:cs typeface="Arial"/>
              </a:rPr>
              <a:t>Message type</a:t>
            </a:r>
            <a:endParaRPr lang="en-US" sz="2800" dirty="0">
              <a:solidFill>
                <a:srgbClr val="CC0000"/>
              </a:solidFill>
              <a:latin typeface="Arial"/>
              <a:cs typeface="Arial"/>
            </a:endParaRPr>
          </a:p>
        </p:txBody>
      </p:sp>
      <p:sp>
        <p:nvSpPr>
          <p:cNvPr id="67703" name="Text Box 119"/>
          <p:cNvSpPr txBox="1">
            <a:spLocks noChangeArrowheads="1"/>
          </p:cNvSpPr>
          <p:nvPr/>
        </p:nvSpPr>
        <p:spPr bwMode="auto">
          <a:xfrm>
            <a:off x="3614738" y="1263650"/>
            <a:ext cx="15621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800" u="sng" dirty="0">
                <a:solidFill>
                  <a:srgbClr val="CC0000"/>
                </a:solidFill>
                <a:latin typeface="Arial"/>
                <a:cs typeface="Arial"/>
              </a:rPr>
              <a:t>Function</a:t>
            </a:r>
            <a:endParaRPr lang="en-US" sz="2800" dirty="0">
              <a:solidFill>
                <a:srgbClr val="CC0000"/>
              </a:solidFill>
              <a:latin typeface="Arial"/>
              <a:cs typeface="Arial"/>
            </a:endParaRPr>
          </a:p>
        </p:txBody>
      </p:sp>
      <p:sp>
        <p:nvSpPr>
          <p:cNvPr id="67704" name="Line 120"/>
          <p:cNvSpPr>
            <a:spLocks noChangeShapeType="1"/>
          </p:cNvSpPr>
          <p:nvPr/>
        </p:nvSpPr>
        <p:spPr bwMode="auto">
          <a:xfrm>
            <a:off x="1330325" y="3081338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05" name="Text Box 121"/>
          <p:cNvSpPr txBox="1">
            <a:spLocks noChangeArrowheads="1"/>
          </p:cNvSpPr>
          <p:nvPr/>
        </p:nvSpPr>
        <p:spPr bwMode="auto">
          <a:xfrm>
            <a:off x="361950" y="3225800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InformRequest</a:t>
            </a:r>
          </a:p>
        </p:txBody>
      </p:sp>
      <p:sp>
        <p:nvSpPr>
          <p:cNvPr id="67706" name="Text Box 122"/>
          <p:cNvSpPr txBox="1">
            <a:spLocks noChangeArrowheads="1"/>
          </p:cNvSpPr>
          <p:nvPr/>
        </p:nvSpPr>
        <p:spPr bwMode="auto">
          <a:xfrm>
            <a:off x="3537786" y="3240088"/>
            <a:ext cx="45085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dirty="0" smtClean="0">
                <a:latin typeface="Arial"/>
                <a:cs typeface="Arial"/>
              </a:rPr>
              <a:t>manager-to-manager: </a:t>
            </a:r>
            <a:r>
              <a:rPr lang="en-US" dirty="0">
                <a:latin typeface="Arial"/>
                <a:cs typeface="Arial"/>
              </a:rPr>
              <a:t>here</a:t>
            </a:r>
            <a:r>
              <a:rPr lang="ja-JP" altLang="en-US" dirty="0">
                <a:latin typeface="Arial"/>
                <a:cs typeface="Arial"/>
              </a:rPr>
              <a:t>’</a:t>
            </a:r>
            <a:r>
              <a:rPr lang="en-US" dirty="0">
                <a:latin typeface="Arial"/>
                <a:cs typeface="Arial"/>
              </a:rPr>
              <a:t>s MIB value</a:t>
            </a:r>
          </a:p>
        </p:txBody>
      </p:sp>
      <p:sp>
        <p:nvSpPr>
          <p:cNvPr id="67707" name="Line 123"/>
          <p:cNvSpPr>
            <a:spLocks noChangeShapeType="1"/>
          </p:cNvSpPr>
          <p:nvPr/>
        </p:nvSpPr>
        <p:spPr bwMode="auto">
          <a:xfrm>
            <a:off x="1363663" y="3797300"/>
            <a:ext cx="53736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08" name="Text Box 124"/>
          <p:cNvSpPr txBox="1">
            <a:spLocks noChangeArrowheads="1"/>
          </p:cNvSpPr>
          <p:nvPr/>
        </p:nvSpPr>
        <p:spPr bwMode="auto">
          <a:xfrm>
            <a:off x="417513" y="3886200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SetRequest</a:t>
            </a:r>
          </a:p>
        </p:txBody>
      </p:sp>
      <p:sp>
        <p:nvSpPr>
          <p:cNvPr id="67709" name="Text Box 125"/>
          <p:cNvSpPr txBox="1">
            <a:spLocks noChangeArrowheads="1"/>
          </p:cNvSpPr>
          <p:nvPr/>
        </p:nvSpPr>
        <p:spPr bwMode="auto">
          <a:xfrm>
            <a:off x="3557923" y="3921794"/>
            <a:ext cx="42735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dirty="0" smtClean="0">
                <a:latin typeface="Arial"/>
                <a:cs typeface="Arial"/>
              </a:rPr>
              <a:t>manager-</a:t>
            </a:r>
            <a:r>
              <a:rPr lang="en-US" dirty="0">
                <a:latin typeface="Arial"/>
                <a:cs typeface="Arial"/>
              </a:rPr>
              <a:t>to-agent: set MIB value</a:t>
            </a:r>
          </a:p>
        </p:txBody>
      </p:sp>
      <p:sp>
        <p:nvSpPr>
          <p:cNvPr id="67710" name="Line 126"/>
          <p:cNvSpPr>
            <a:spLocks noChangeShapeType="1"/>
          </p:cNvSpPr>
          <p:nvPr/>
        </p:nvSpPr>
        <p:spPr bwMode="auto">
          <a:xfrm>
            <a:off x="1327150" y="4491038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1" name="Text Box 127"/>
          <p:cNvSpPr txBox="1">
            <a:spLocks noChangeArrowheads="1"/>
          </p:cNvSpPr>
          <p:nvPr/>
        </p:nvSpPr>
        <p:spPr bwMode="auto">
          <a:xfrm>
            <a:off x="395288" y="4675188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Response</a:t>
            </a:r>
          </a:p>
        </p:txBody>
      </p:sp>
      <p:sp>
        <p:nvSpPr>
          <p:cNvPr id="67712" name="Text Box 128"/>
          <p:cNvSpPr txBox="1">
            <a:spLocks noChangeArrowheads="1"/>
          </p:cNvSpPr>
          <p:nvPr/>
        </p:nvSpPr>
        <p:spPr bwMode="auto">
          <a:xfrm>
            <a:off x="3516313" y="4578350"/>
            <a:ext cx="423737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Agent-to-</a:t>
            </a:r>
            <a:r>
              <a:rPr lang="en-US" dirty="0" smtClean="0">
                <a:latin typeface="Arial"/>
                <a:cs typeface="Arial"/>
              </a:rPr>
              <a:t>manager: </a:t>
            </a:r>
            <a:r>
              <a:rPr lang="en-US" dirty="0">
                <a:latin typeface="Arial"/>
                <a:cs typeface="Arial"/>
              </a:rPr>
              <a:t>value, response to </a:t>
            </a:r>
          </a:p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Request</a:t>
            </a:r>
          </a:p>
        </p:txBody>
      </p:sp>
      <p:sp>
        <p:nvSpPr>
          <p:cNvPr id="67713" name="Line 129"/>
          <p:cNvSpPr>
            <a:spLocks noChangeShapeType="1"/>
          </p:cNvSpPr>
          <p:nvPr/>
        </p:nvSpPr>
        <p:spPr bwMode="auto">
          <a:xfrm>
            <a:off x="1387475" y="5407025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4" name="Text Box 130"/>
          <p:cNvSpPr txBox="1">
            <a:spLocks noChangeArrowheads="1"/>
          </p:cNvSpPr>
          <p:nvPr/>
        </p:nvSpPr>
        <p:spPr bwMode="auto">
          <a:xfrm>
            <a:off x="411163" y="5553075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Trap</a:t>
            </a:r>
          </a:p>
        </p:txBody>
      </p:sp>
      <p:sp>
        <p:nvSpPr>
          <p:cNvPr id="67715" name="Line 131"/>
          <p:cNvSpPr>
            <a:spLocks noChangeShapeType="1"/>
          </p:cNvSpPr>
          <p:nvPr/>
        </p:nvSpPr>
        <p:spPr bwMode="auto">
          <a:xfrm>
            <a:off x="3279775" y="1352550"/>
            <a:ext cx="0" cy="4964113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6" name="Text Box 132"/>
          <p:cNvSpPr txBox="1">
            <a:spLocks noChangeArrowheads="1"/>
          </p:cNvSpPr>
          <p:nvPr/>
        </p:nvSpPr>
        <p:spPr bwMode="auto">
          <a:xfrm>
            <a:off x="3505200" y="5541963"/>
            <a:ext cx="479266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Agent-to</a:t>
            </a:r>
            <a:r>
              <a:rPr lang="en-US" dirty="0" smtClean="0">
                <a:latin typeface="Arial"/>
                <a:cs typeface="Arial"/>
              </a:rPr>
              <a:t>-manager: </a:t>
            </a:r>
            <a:r>
              <a:rPr lang="en-US" dirty="0">
                <a:latin typeface="Arial"/>
                <a:cs typeface="Arial"/>
              </a:rPr>
              <a:t>inform manager</a:t>
            </a:r>
          </a:p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of exceptional event</a:t>
            </a:r>
          </a:p>
        </p:txBody>
      </p:sp>
      <p:sp>
        <p:nvSpPr>
          <p:cNvPr id="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86</a:t>
            </a:fld>
            <a:endParaRPr lang="en-US" sz="1200" dirty="0">
              <a:latin typeface="Tahoma" charset="0"/>
            </a:endParaRPr>
          </a:p>
        </p:txBody>
      </p:sp>
      <p:sp>
        <p:nvSpPr>
          <p:cNvPr id="2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6214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5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8890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415925" y="219075"/>
            <a:ext cx="7772400" cy="835025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protocol: message formats</a:t>
            </a:r>
          </a:p>
        </p:txBody>
      </p:sp>
      <p:sp>
        <p:nvSpPr>
          <p:cNvPr id="60421" name="Rectangle 1"/>
          <p:cNvSpPr>
            <a:spLocks noChangeArrowheads="1"/>
          </p:cNvSpPr>
          <p:nvPr/>
        </p:nvSpPr>
        <p:spPr bwMode="auto">
          <a:xfrm>
            <a:off x="939392" y="1751775"/>
            <a:ext cx="6943725" cy="1004888"/>
          </a:xfrm>
          <a:prstGeom prst="rect">
            <a:avLst/>
          </a:prstGeom>
          <a:solidFill>
            <a:srgbClr val="00663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cxnSp>
        <p:nvCxnSpPr>
          <p:cNvPr id="9" name="Straight Connector 3"/>
          <p:cNvCxnSpPr>
            <a:cxnSpLocks noChangeShapeType="1"/>
          </p:cNvCxnSpPr>
          <p:nvPr/>
        </p:nvCxnSpPr>
        <p:spPr bwMode="auto">
          <a:xfrm>
            <a:off x="1856967" y="1756538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23" name="TextBox 39"/>
          <p:cNvSpPr txBox="1">
            <a:spLocks noChangeArrowheads="1"/>
          </p:cNvSpPr>
          <p:nvPr/>
        </p:nvSpPr>
        <p:spPr bwMode="auto">
          <a:xfrm>
            <a:off x="7386229" y="2110550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60424" name="TextBox 40"/>
          <p:cNvSpPr txBox="1">
            <a:spLocks noChangeArrowheads="1"/>
          </p:cNvSpPr>
          <p:nvPr/>
        </p:nvSpPr>
        <p:spPr bwMode="auto">
          <a:xfrm>
            <a:off x="1152117" y="1778763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0" name="Straight Connector 3"/>
          <p:cNvCxnSpPr>
            <a:cxnSpLocks noChangeShapeType="1"/>
          </p:cNvCxnSpPr>
          <p:nvPr/>
        </p:nvCxnSpPr>
        <p:spPr bwMode="auto">
          <a:xfrm>
            <a:off x="2750729" y="174383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1" name="Straight Connector 3"/>
          <p:cNvCxnSpPr>
            <a:cxnSpLocks noChangeShapeType="1"/>
          </p:cNvCxnSpPr>
          <p:nvPr/>
        </p:nvCxnSpPr>
        <p:spPr bwMode="auto">
          <a:xfrm>
            <a:off x="3644492" y="17359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2" name="Straight Connector 3"/>
          <p:cNvCxnSpPr>
            <a:cxnSpLocks noChangeShapeType="1"/>
          </p:cNvCxnSpPr>
          <p:nvPr/>
        </p:nvCxnSpPr>
        <p:spPr bwMode="auto">
          <a:xfrm>
            <a:off x="4546192" y="1758125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3" name="Straight Connector 3"/>
          <p:cNvCxnSpPr>
            <a:cxnSpLocks noChangeShapeType="1"/>
          </p:cNvCxnSpPr>
          <p:nvPr/>
        </p:nvCxnSpPr>
        <p:spPr bwMode="auto">
          <a:xfrm>
            <a:off x="5255804" y="175018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4" name="Straight Connector 3"/>
          <p:cNvCxnSpPr>
            <a:cxnSpLocks noChangeShapeType="1"/>
          </p:cNvCxnSpPr>
          <p:nvPr/>
        </p:nvCxnSpPr>
        <p:spPr bwMode="auto">
          <a:xfrm>
            <a:off x="5978117" y="174225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5" name="Straight Connector 3"/>
          <p:cNvCxnSpPr>
            <a:cxnSpLocks noChangeShapeType="1"/>
          </p:cNvCxnSpPr>
          <p:nvPr/>
        </p:nvCxnSpPr>
        <p:spPr bwMode="auto">
          <a:xfrm>
            <a:off x="6681379" y="1734313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6" name="Straight Connector 3"/>
          <p:cNvCxnSpPr>
            <a:cxnSpLocks noChangeShapeType="1"/>
          </p:cNvCxnSpPr>
          <p:nvPr/>
        </p:nvCxnSpPr>
        <p:spPr bwMode="auto">
          <a:xfrm>
            <a:off x="7403692" y="17613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32" name="TextBox 40"/>
          <p:cNvSpPr txBox="1">
            <a:spLocks noChangeArrowheads="1"/>
          </p:cNvSpPr>
          <p:nvPr/>
        </p:nvSpPr>
        <p:spPr bwMode="auto">
          <a:xfrm>
            <a:off x="1858554" y="1926400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60433" name="TextBox 40"/>
          <p:cNvSpPr txBox="1">
            <a:spLocks noChangeArrowheads="1"/>
          </p:cNvSpPr>
          <p:nvPr/>
        </p:nvSpPr>
        <p:spPr bwMode="auto">
          <a:xfrm>
            <a:off x="2842804" y="1781938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60434" name="TextBox 40"/>
          <p:cNvSpPr txBox="1">
            <a:spLocks noChangeArrowheads="1"/>
          </p:cNvSpPr>
          <p:nvPr/>
        </p:nvSpPr>
        <p:spPr bwMode="auto">
          <a:xfrm>
            <a:off x="3774667" y="1929575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60435" name="TextBox 40"/>
          <p:cNvSpPr txBox="1">
            <a:spLocks noChangeArrowheads="1"/>
          </p:cNvSpPr>
          <p:nvPr/>
        </p:nvSpPr>
        <p:spPr bwMode="auto">
          <a:xfrm>
            <a:off x="4549367" y="2064513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36" name="TextBox 40"/>
          <p:cNvSpPr txBox="1">
            <a:spLocks noChangeArrowheads="1"/>
          </p:cNvSpPr>
          <p:nvPr/>
        </p:nvSpPr>
        <p:spPr bwMode="auto">
          <a:xfrm>
            <a:off x="5289142" y="2074038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60437" name="TextBox 40"/>
          <p:cNvSpPr txBox="1">
            <a:spLocks noChangeArrowheads="1"/>
          </p:cNvSpPr>
          <p:nvPr/>
        </p:nvSpPr>
        <p:spPr bwMode="auto">
          <a:xfrm>
            <a:off x="5984467" y="2074038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38" name="TextBox 40"/>
          <p:cNvSpPr txBox="1">
            <a:spLocks noChangeArrowheads="1"/>
          </p:cNvSpPr>
          <p:nvPr/>
        </p:nvSpPr>
        <p:spPr bwMode="auto">
          <a:xfrm>
            <a:off x="6717892" y="2083563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60439" name="Rectangle 1"/>
          <p:cNvSpPr>
            <a:spLocks noChangeArrowheads="1"/>
          </p:cNvSpPr>
          <p:nvPr/>
        </p:nvSpPr>
        <p:spPr bwMode="auto">
          <a:xfrm>
            <a:off x="902879" y="3267838"/>
            <a:ext cx="6943725" cy="1004887"/>
          </a:xfrm>
          <a:prstGeom prst="rect">
            <a:avLst/>
          </a:prstGeom>
          <a:solidFill>
            <a:srgbClr val="00663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cxnSp>
        <p:nvCxnSpPr>
          <p:cNvPr id="59" name="Straight Connector 3"/>
          <p:cNvCxnSpPr>
            <a:cxnSpLocks noChangeShapeType="1"/>
          </p:cNvCxnSpPr>
          <p:nvPr/>
        </p:nvCxnSpPr>
        <p:spPr bwMode="auto">
          <a:xfrm>
            <a:off x="1820454" y="327418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41" name="TextBox 39"/>
          <p:cNvSpPr txBox="1">
            <a:spLocks noChangeArrowheads="1"/>
          </p:cNvSpPr>
          <p:nvPr/>
        </p:nvSpPr>
        <p:spPr bwMode="auto">
          <a:xfrm>
            <a:off x="7349717" y="3628200"/>
            <a:ext cx="49688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60442" name="TextBox 40"/>
          <p:cNvSpPr txBox="1">
            <a:spLocks noChangeArrowheads="1"/>
          </p:cNvSpPr>
          <p:nvPr/>
        </p:nvSpPr>
        <p:spPr bwMode="auto">
          <a:xfrm>
            <a:off x="1115604" y="3296413"/>
            <a:ext cx="5842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4</a:t>
            </a:r>
          </a:p>
        </p:txBody>
      </p:sp>
      <p:cxnSp>
        <p:nvCxnSpPr>
          <p:cNvPr id="62" name="Straight Connector 3"/>
          <p:cNvCxnSpPr>
            <a:cxnSpLocks noChangeShapeType="1"/>
          </p:cNvCxnSpPr>
          <p:nvPr/>
        </p:nvCxnSpPr>
        <p:spPr bwMode="auto">
          <a:xfrm>
            <a:off x="2714217" y="32599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3" name="Straight Connector 3"/>
          <p:cNvCxnSpPr>
            <a:cxnSpLocks noChangeShapeType="1"/>
          </p:cNvCxnSpPr>
          <p:nvPr/>
        </p:nvCxnSpPr>
        <p:spPr bwMode="auto">
          <a:xfrm>
            <a:off x="3433354" y="3258313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4" name="Straight Connector 3"/>
          <p:cNvCxnSpPr>
            <a:cxnSpLocks noChangeShapeType="1"/>
          </p:cNvCxnSpPr>
          <p:nvPr/>
        </p:nvCxnSpPr>
        <p:spPr bwMode="auto">
          <a:xfrm>
            <a:off x="4327117" y="326783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5" name="Straight Connector 3"/>
          <p:cNvCxnSpPr>
            <a:cxnSpLocks noChangeShapeType="1"/>
          </p:cNvCxnSpPr>
          <p:nvPr/>
        </p:nvCxnSpPr>
        <p:spPr bwMode="auto">
          <a:xfrm>
            <a:off x="5179604" y="326625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6" name="Straight Connector 3"/>
          <p:cNvCxnSpPr>
            <a:cxnSpLocks noChangeShapeType="1"/>
          </p:cNvCxnSpPr>
          <p:nvPr/>
        </p:nvCxnSpPr>
        <p:spPr bwMode="auto">
          <a:xfrm>
            <a:off x="6013042" y="3258313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7" name="Straight Connector 3"/>
          <p:cNvCxnSpPr>
            <a:cxnSpLocks noChangeShapeType="1"/>
          </p:cNvCxnSpPr>
          <p:nvPr/>
        </p:nvCxnSpPr>
        <p:spPr bwMode="auto">
          <a:xfrm>
            <a:off x="6722654" y="3244025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8" name="Straight Connector 3"/>
          <p:cNvCxnSpPr>
            <a:cxnSpLocks noChangeShapeType="1"/>
          </p:cNvCxnSpPr>
          <p:nvPr/>
        </p:nvCxnSpPr>
        <p:spPr bwMode="auto">
          <a:xfrm>
            <a:off x="7373529" y="32726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50" name="TextBox 40"/>
          <p:cNvSpPr txBox="1">
            <a:spLocks noChangeArrowheads="1"/>
          </p:cNvSpPr>
          <p:nvPr/>
        </p:nvSpPr>
        <p:spPr bwMode="auto">
          <a:xfrm>
            <a:off x="1788704" y="3578988"/>
            <a:ext cx="954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600">
                <a:solidFill>
                  <a:schemeClr val="bg1"/>
                </a:solidFill>
                <a:latin typeface="Arial Narrow" charset="0"/>
                <a:cs typeface="Arial Narrow" charset="0"/>
              </a:rPr>
              <a:t>Enterprise</a:t>
            </a:r>
          </a:p>
        </p:txBody>
      </p:sp>
      <p:sp>
        <p:nvSpPr>
          <p:cNvPr id="60451" name="TextBox 40"/>
          <p:cNvSpPr txBox="1">
            <a:spLocks noChangeArrowheads="1"/>
          </p:cNvSpPr>
          <p:nvPr/>
        </p:nvSpPr>
        <p:spPr bwMode="auto">
          <a:xfrm>
            <a:off x="2749142" y="3453575"/>
            <a:ext cx="6794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Agent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Addr</a:t>
            </a:r>
          </a:p>
        </p:txBody>
      </p:sp>
      <p:sp>
        <p:nvSpPr>
          <p:cNvPr id="60452" name="TextBox 40"/>
          <p:cNvSpPr txBox="1">
            <a:spLocks noChangeArrowheads="1"/>
          </p:cNvSpPr>
          <p:nvPr/>
        </p:nvSpPr>
        <p:spPr bwMode="auto">
          <a:xfrm>
            <a:off x="3563529" y="3317050"/>
            <a:ext cx="59531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Trap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(0-7)</a:t>
            </a:r>
          </a:p>
        </p:txBody>
      </p:sp>
      <p:sp>
        <p:nvSpPr>
          <p:cNvPr id="60453" name="TextBox 40"/>
          <p:cNvSpPr txBox="1">
            <a:spLocks noChangeArrowheads="1"/>
          </p:cNvSpPr>
          <p:nvPr/>
        </p:nvSpPr>
        <p:spPr bwMode="auto">
          <a:xfrm>
            <a:off x="4330292" y="3458338"/>
            <a:ext cx="8477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Specific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code</a:t>
            </a:r>
          </a:p>
        </p:txBody>
      </p:sp>
      <p:sp>
        <p:nvSpPr>
          <p:cNvPr id="60454" name="TextBox 40"/>
          <p:cNvSpPr txBox="1">
            <a:spLocks noChangeArrowheads="1"/>
          </p:cNvSpPr>
          <p:nvPr/>
        </p:nvSpPr>
        <p:spPr bwMode="auto">
          <a:xfrm>
            <a:off x="5249454" y="3467863"/>
            <a:ext cx="7000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Time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stamp</a:t>
            </a:r>
          </a:p>
        </p:txBody>
      </p:sp>
      <p:sp>
        <p:nvSpPr>
          <p:cNvPr id="60455" name="TextBox 40"/>
          <p:cNvSpPr txBox="1">
            <a:spLocks noChangeArrowheads="1"/>
          </p:cNvSpPr>
          <p:nvPr/>
        </p:nvSpPr>
        <p:spPr bwMode="auto">
          <a:xfrm>
            <a:off x="6032092" y="3591688"/>
            <a:ext cx="6889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56" name="TextBox 40"/>
          <p:cNvSpPr txBox="1">
            <a:spLocks noChangeArrowheads="1"/>
          </p:cNvSpPr>
          <p:nvPr/>
        </p:nvSpPr>
        <p:spPr bwMode="auto">
          <a:xfrm>
            <a:off x="6713129" y="3601213"/>
            <a:ext cx="6556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34" name="Straight Connector 33"/>
          <p:cNvCxnSpPr/>
          <p:nvPr/>
        </p:nvCxnSpPr>
        <p:spPr bwMode="auto">
          <a:xfrm>
            <a:off x="1836329" y="4482692"/>
            <a:ext cx="4170363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8" name="Straight Connector 77"/>
          <p:cNvCxnSpPr/>
          <p:nvPr/>
        </p:nvCxnSpPr>
        <p:spPr bwMode="auto">
          <a:xfrm>
            <a:off x="6016217" y="4479517"/>
            <a:ext cx="181768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1831567" y="1537463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3" name="Straight Connector 82"/>
          <p:cNvCxnSpPr/>
          <p:nvPr/>
        </p:nvCxnSpPr>
        <p:spPr bwMode="auto">
          <a:xfrm>
            <a:off x="4533492" y="1553338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461" name="TextBox 68612"/>
          <p:cNvSpPr txBox="1">
            <a:spLocks noChangeArrowheads="1"/>
          </p:cNvSpPr>
          <p:nvPr/>
        </p:nvSpPr>
        <p:spPr bwMode="auto">
          <a:xfrm>
            <a:off x="2401479" y="1345375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0462" name="TextBox 85"/>
          <p:cNvSpPr txBox="1">
            <a:spLocks noChangeArrowheads="1"/>
          </p:cNvSpPr>
          <p:nvPr/>
        </p:nvSpPr>
        <p:spPr bwMode="auto">
          <a:xfrm>
            <a:off x="5104992" y="1342200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Variables to get/set</a:t>
            </a:r>
          </a:p>
        </p:txBody>
      </p:sp>
      <p:sp>
        <p:nvSpPr>
          <p:cNvPr id="60463" name="TextBox 87"/>
          <p:cNvSpPr txBox="1">
            <a:spLocks noChangeArrowheads="1"/>
          </p:cNvSpPr>
          <p:nvPr/>
        </p:nvSpPr>
        <p:spPr bwMode="auto">
          <a:xfrm>
            <a:off x="3246029" y="4290604"/>
            <a:ext cx="1433513" cy="368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Trap header</a:t>
            </a:r>
          </a:p>
        </p:txBody>
      </p:sp>
      <p:sp>
        <p:nvSpPr>
          <p:cNvPr id="60464" name="TextBox 88"/>
          <p:cNvSpPr txBox="1">
            <a:spLocks noChangeArrowheads="1"/>
          </p:cNvSpPr>
          <p:nvPr/>
        </p:nvSpPr>
        <p:spPr bwMode="auto">
          <a:xfrm>
            <a:off x="6282917" y="4279492"/>
            <a:ext cx="108743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Trap info</a:t>
            </a:r>
          </a:p>
        </p:txBody>
      </p:sp>
      <p:cxnSp>
        <p:nvCxnSpPr>
          <p:cNvPr id="90" name="Straight Connector 89"/>
          <p:cNvCxnSpPr/>
          <p:nvPr/>
        </p:nvCxnSpPr>
        <p:spPr bwMode="auto">
          <a:xfrm>
            <a:off x="913992" y="5083938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466" name="TextBox 91"/>
          <p:cNvSpPr txBox="1">
            <a:spLocks noChangeArrowheads="1"/>
          </p:cNvSpPr>
          <p:nvPr/>
        </p:nvSpPr>
        <p:spPr bwMode="auto">
          <a:xfrm>
            <a:off x="3641317" y="4896613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5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87</a:t>
            </a:fld>
            <a:endParaRPr lang="en-US" sz="1200" dirty="0">
              <a:latin typeface="Tahoma" charset="0"/>
            </a:endParaRPr>
          </a:p>
        </p:txBody>
      </p:sp>
      <p:sp>
        <p:nvSpPr>
          <p:cNvPr id="5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55052" y="5708316"/>
            <a:ext cx="6138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More on network management: </a:t>
            </a:r>
            <a:r>
              <a:rPr lang="en-US" dirty="0" smtClean="0"/>
              <a:t>see earlier editions of text!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9853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7" name="Picture 7" descr="underline_base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400" y="866696"/>
            <a:ext cx="4165600" cy="18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68184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Chapter </a:t>
            </a:r>
            <a:r>
              <a:rPr lang="en-US" sz="4000" dirty="0" smtClean="0">
                <a:cs typeface="+mj-cs"/>
              </a:rPr>
              <a:t>5: </a:t>
            </a:r>
            <a:r>
              <a:rPr lang="en-US" sz="3600" dirty="0" smtClean="0">
                <a:cs typeface="+mj-cs"/>
              </a:rPr>
              <a:t>summary</a:t>
            </a:r>
            <a:endParaRPr lang="en-US" sz="3600" dirty="0">
              <a:cs typeface="+mj-cs"/>
            </a:endParaRPr>
          </a:p>
        </p:txBody>
      </p:sp>
      <p:sp>
        <p:nvSpPr>
          <p:cNvPr id="20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0347" y="1199153"/>
            <a:ext cx="8503653" cy="3680326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i="1" dirty="0" smtClean="0">
                <a:solidFill>
                  <a:srgbClr val="CC0000"/>
                </a:solidFill>
                <a:cs typeface="+mn-cs"/>
              </a:rPr>
              <a:t>we’ve learned a lot!</a:t>
            </a: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 smtClean="0">
                <a:cs typeface="+mn-cs"/>
              </a:rPr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</a:t>
            </a:r>
            <a:r>
              <a:rPr lang="en-US" dirty="0" smtClean="0">
                <a:cs typeface="Gill Sans MT"/>
              </a:rPr>
              <a:t>)</a:t>
            </a:r>
            <a:endParaRPr lang="en-US" dirty="0" smtClean="0">
              <a:cs typeface="+mn-cs"/>
            </a:endParaRPr>
          </a:p>
          <a:p>
            <a:pPr>
              <a:defRPr/>
            </a:pPr>
            <a:r>
              <a:rPr lang="en-US" dirty="0" smtClean="0">
                <a:cs typeface="+mn-cs"/>
              </a:rPr>
              <a:t>traditional routing algorithms</a:t>
            </a:r>
          </a:p>
          <a:p>
            <a:pPr lvl="1">
              <a:defRPr/>
            </a:pPr>
            <a:r>
              <a:rPr lang="en-US" dirty="0" smtClean="0">
                <a:cs typeface="+mn-cs"/>
              </a:rPr>
              <a:t>implementation in Internet: OSPF, BGP</a:t>
            </a:r>
          </a:p>
          <a:p>
            <a:pPr>
              <a:defRPr/>
            </a:pPr>
            <a:r>
              <a:rPr lang="en-US" dirty="0" smtClean="0">
                <a:cs typeface="+mn-cs"/>
              </a:rPr>
              <a:t>SDN controllers</a:t>
            </a:r>
          </a:p>
          <a:p>
            <a:pPr lvl="1">
              <a:defRPr/>
            </a:pPr>
            <a:r>
              <a:rPr lang="en-US" dirty="0" smtClean="0">
                <a:cs typeface="+mn-cs"/>
              </a:rPr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</a:t>
            </a:r>
            <a:r>
              <a:rPr lang="en-US" dirty="0" smtClean="0"/>
              <a:t>Protocol</a:t>
            </a: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 smtClean="0">
                <a:cs typeface="+mn-cs"/>
              </a:rPr>
              <a:t>network management</a:t>
            </a:r>
          </a:p>
          <a:p>
            <a:pPr marL="0" indent="0">
              <a:buNone/>
              <a:defRPr/>
            </a:pPr>
            <a:endParaRPr lang="en-US" dirty="0"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08530" y="5721690"/>
            <a:ext cx="35447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 smtClean="0">
                <a:solidFill>
                  <a:srgbClr val="000099"/>
                </a:solidFill>
              </a:rPr>
              <a:t>next stop:  link layer!</a:t>
            </a:r>
            <a:endParaRPr lang="en-US" sz="2800" i="1" dirty="0">
              <a:solidFill>
                <a:srgbClr val="000099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88</a:t>
            </a:fld>
            <a:endParaRPr lang="en-US" sz="1200" dirty="0">
              <a:latin typeface="Tahoma" charset="0"/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0500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847724"/>
            <a:ext cx="6924508" cy="210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2"/>
          <p:cNvGrpSpPr>
            <a:grpSpLocks/>
          </p:cNvGrpSpPr>
          <p:nvPr/>
        </p:nvGrpSpPr>
        <p:grpSpPr bwMode="auto">
          <a:xfrm>
            <a:off x="3200400" y="1406525"/>
            <a:ext cx="3571875" cy="2236788"/>
            <a:chOff x="3162" y="1071"/>
            <a:chExt cx="2250" cy="1409"/>
          </a:xfrm>
        </p:grpSpPr>
        <p:sp>
          <p:nvSpPr>
            <p:cNvPr id="120840" name="Freeform 3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1" name="Freeform 4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2" name="Oval 5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3" name="Line 6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4" name="Line 7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5" name="Rectangle 8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46" name="Oval 9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7" name="Oval 10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8" name="Line 11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2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0" name="Rectangle 13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51" name="Oval 14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2" name="Oval 15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3" name="Line 16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4" name="Line 17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5" name="Rectangle 18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56" name="Oval 19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7" name="Oval 20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8" name="Line 21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9" name="Line 22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0" name="Rectangle 23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61" name="Oval 24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2" name="Oval 25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3" name="Line 26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4" name="Line 27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5" name="Rectangle 28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66" name="Oval 29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7" name="Oval 30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8" name="Line 31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9" name="Line 32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0" name="Rectangle 33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71" name="Oval 34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2" name="Freeform 35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3" name="Freeform 36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4" name="Freeform 37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5" name="Freeform 38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6" name="Freeform 39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7" name="Freeform 40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8" name="Freeform 41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9" name="Freeform 42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80" name="Freeform 43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81" name="Group 44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0907" name="Rectangle 4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8" name="Text Box 46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20882" name="Group 47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0905" name="Rectangle 4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6" name="Text Box 4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20883" name="Group 50"/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20903" name="Rectangle 5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Text Box 52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20884" name="Group 53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0901" name="Rectangle 5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Text Box 55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20885" name="Group 56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0899" name="Rectangle 5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Text Box 58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20886" name="Group 59"/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20897" name="Rectangle 6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8" name="Text Box 61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  <p:sp>
          <p:nvSpPr>
            <p:cNvPr id="120887" name="Text Box 62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0888" name="Text Box 63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0889" name="Text Box 64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0890" name="Text Box 65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0891" name="Text Box 66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0892" name="Text Box 67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20893" name="Text Box 68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20894" name="Text Box 69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20895" name="Text Box 70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20896" name="Text Box 71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</p:grpSp>
      <p:sp>
        <p:nvSpPr>
          <p:cNvPr id="120837" name="Text Box 72"/>
          <p:cNvSpPr txBox="1">
            <a:spLocks noChangeArrowheads="1"/>
          </p:cNvSpPr>
          <p:nvPr/>
        </p:nvSpPr>
        <p:spPr bwMode="auto">
          <a:xfrm>
            <a:off x="939800" y="3263900"/>
            <a:ext cx="739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/>
              <a:t>graph: G = (N,E)</a:t>
            </a:r>
          </a:p>
          <a:p>
            <a:pPr eaLnBrk="1" hangingPunct="1"/>
            <a:endParaRPr lang="en-US" sz="1800"/>
          </a:p>
          <a:p>
            <a:pPr eaLnBrk="1" hangingPunct="1"/>
            <a:r>
              <a:rPr lang="en-US" sz="1800"/>
              <a:t>N = set of routers = { u, v, w, x, y, z }</a:t>
            </a:r>
          </a:p>
          <a:p>
            <a:pPr eaLnBrk="1" hangingPunct="1"/>
            <a:endParaRPr lang="en-US" sz="1800"/>
          </a:p>
          <a:p>
            <a:pPr eaLnBrk="1" hangingPunct="1"/>
            <a:r>
              <a:rPr lang="en-US" sz="1800"/>
              <a:t>E = set of links ={ (u,v), (u,x), (v,x), (v,w), (x,w), (x,y), (w,y), (w,z), (y,z) }</a:t>
            </a:r>
          </a:p>
        </p:txBody>
      </p:sp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3400" y="207963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Graph abstraction of the network</a:t>
            </a:r>
            <a:endParaRPr lang="en-US" sz="4000" dirty="0">
              <a:cs typeface="+mj-cs"/>
            </a:endParaRPr>
          </a:p>
        </p:txBody>
      </p:sp>
      <p:sp>
        <p:nvSpPr>
          <p:cNvPr id="120839" name="Text Box 74"/>
          <p:cNvSpPr txBox="1">
            <a:spLocks noChangeArrowheads="1"/>
          </p:cNvSpPr>
          <p:nvPr/>
        </p:nvSpPr>
        <p:spPr bwMode="auto">
          <a:xfrm>
            <a:off x="1150938" y="5157788"/>
            <a:ext cx="6762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90513" indent="-290513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i="1" dirty="0"/>
              <a:t>aside:</a:t>
            </a:r>
            <a:r>
              <a:rPr lang="en-US" sz="1800" dirty="0"/>
              <a:t> graph abstraction is useful in other network contexts, e.g., </a:t>
            </a:r>
          </a:p>
          <a:p>
            <a:r>
              <a:rPr lang="en-US" sz="1800" dirty="0"/>
              <a:t>P2P, where </a:t>
            </a:r>
            <a:r>
              <a:rPr lang="en-US" sz="1800" i="1" dirty="0"/>
              <a:t>N</a:t>
            </a:r>
            <a:r>
              <a:rPr lang="en-US" sz="1800" dirty="0"/>
              <a:t> is set of peers and </a:t>
            </a:r>
            <a:r>
              <a:rPr lang="en-US" sz="1800" i="1" dirty="0"/>
              <a:t>E</a:t>
            </a:r>
            <a:r>
              <a:rPr lang="en-US" sz="1800" dirty="0"/>
              <a:t> is set of TCP connections</a:t>
            </a:r>
          </a:p>
        </p:txBody>
      </p:sp>
      <p:sp>
        <p:nvSpPr>
          <p:cNvPr id="7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56154" y="6475895"/>
            <a:ext cx="548655" cy="27231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 dirty="0" smtClean="0">
                <a:latin typeface="Tahoma" charset="0"/>
              </a:rPr>
              <a:t>5-</a:t>
            </a:r>
            <a:fld id="{8E8C6E93-DF5B-BC4B-80F9-500DED1EEDCC}" type="slidenum">
              <a:rPr lang="en-US" sz="1200">
                <a:latin typeface="Tahoma" charset="0"/>
              </a:rPr>
              <a:pPr/>
              <a:t>9</a:t>
            </a:fld>
            <a:endParaRPr lang="en-US" sz="1200" dirty="0">
              <a:latin typeface="Tahoma" charset="0"/>
            </a:endParaRPr>
          </a:p>
        </p:txBody>
      </p:sp>
      <p:sp>
        <p:nvSpPr>
          <p:cNvPr id="79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375496" y="6475081"/>
            <a:ext cx="2177473" cy="2415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200" dirty="0">
                <a:solidFill>
                  <a:srgbClr val="000000"/>
                </a:solidFill>
                <a:latin typeface="Tahoma" charset="0"/>
                <a:cs typeface="Arial" charset="0"/>
              </a:rPr>
              <a:t>Network </a:t>
            </a:r>
            <a:r>
              <a:rPr lang="en-US" sz="1200" dirty="0" smtClean="0">
                <a:solidFill>
                  <a:srgbClr val="000000"/>
                </a:solidFill>
                <a:latin typeface="Tahoma" charset="0"/>
                <a:cs typeface="Arial" charset="0"/>
              </a:rPr>
              <a:t>Layer: Control Plane</a:t>
            </a:r>
            <a:endParaRPr lang="en-US" sz="1200" dirty="0">
              <a:solidFill>
                <a:srgbClr val="000000"/>
              </a:solidFill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011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Gill Sans MT"/>
        <a:ea typeface=""/>
        <a:cs typeface=""/>
      </a:majorFont>
      <a:minorFont>
        <a:latin typeface="Gill Sans M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gradFill>
          <a:gsLst>
            <a:gs pos="0">
              <a:schemeClr val="bg1">
                <a:lumMod val="95000"/>
              </a:schemeClr>
            </a:gs>
            <a:gs pos="100000">
              <a:schemeClr val="accent5">
                <a:lumMod val="75000"/>
              </a:schemeClr>
            </a:gs>
          </a:gsLst>
        </a:gradFill>
        <a:ln>
          <a:noFill/>
        </a:ln>
        <a:effectLst/>
      </a:spPr>
      <a:bodyPr anchor="ctr"/>
      <a:lstStyle>
        <a:defPPr algn="ctr">
          <a:defRPr dirty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16467</TotalTime>
  <Words>6949</Words>
  <Application>Microsoft Office PowerPoint</Application>
  <PresentationFormat>如螢幕大小 (4:3)</PresentationFormat>
  <Paragraphs>1932</Paragraphs>
  <Slides>88</Slides>
  <Notes>10</Notes>
  <HiddenSlides>0</HiddenSlides>
  <MMClips>0</MMClips>
  <ScaleCrop>false</ScaleCrop>
  <HeadingPairs>
    <vt:vector size="6" baseType="variant">
      <vt:variant>
        <vt:lpstr>佈景主題</vt:lpstr>
      </vt:variant>
      <vt:variant>
        <vt:i4>2</vt:i4>
      </vt:variant>
      <vt:variant>
        <vt:lpstr>內嵌 OLE 伺服程式</vt:lpstr>
      </vt:variant>
      <vt:variant>
        <vt:i4>2</vt:i4>
      </vt:variant>
      <vt:variant>
        <vt:lpstr>投影片標題</vt:lpstr>
      </vt:variant>
      <vt:variant>
        <vt:i4>88</vt:i4>
      </vt:variant>
    </vt:vector>
  </HeadingPairs>
  <TitlesOfParts>
    <vt:vector size="92" baseType="lpstr">
      <vt:lpstr>Default Design</vt:lpstr>
      <vt:lpstr>1_Default Design</vt:lpstr>
      <vt:lpstr>Clip</vt:lpstr>
      <vt:lpstr>Microsoft Clip Gallery</vt:lpstr>
      <vt:lpstr>PowerPoint 簡報</vt:lpstr>
      <vt:lpstr>Chapter 5: network layer control plane</vt:lpstr>
      <vt:lpstr>PowerPoint 簡報</vt:lpstr>
      <vt:lpstr>Network-layer functions</vt:lpstr>
      <vt:lpstr>PowerPoint 簡報</vt:lpstr>
      <vt:lpstr>PowerPoint 簡報</vt:lpstr>
      <vt:lpstr>PowerPoint 簡報</vt:lpstr>
      <vt:lpstr>Routing protocols</vt:lpstr>
      <vt:lpstr>Graph abstraction of the network</vt:lpstr>
      <vt:lpstr>Graph abstraction: costs</vt:lpstr>
      <vt:lpstr>Routing algorithm classification</vt:lpstr>
      <vt:lpstr>PowerPoint 簡報</vt:lpstr>
      <vt:lpstr>A link-state routing algorithm</vt:lpstr>
      <vt:lpstr>Dijsktra’s algorithm</vt:lpstr>
      <vt:lpstr>PowerPoint 簡報</vt:lpstr>
      <vt:lpstr>Dijkstra’s algorithm: another example</vt:lpstr>
      <vt:lpstr>Dijkstra’s algorithm: example (2) </vt:lpstr>
      <vt:lpstr>Dijkstra’s algorithm, discussion</vt:lpstr>
      <vt:lpstr>PowerPoint 簡報</vt:lpstr>
      <vt:lpstr>Distance vector algorithm </vt:lpstr>
      <vt:lpstr>Bellman-Ford example </vt:lpstr>
      <vt:lpstr>Distance vector algorithm </vt:lpstr>
      <vt:lpstr>Distance vector algorithm </vt:lpstr>
      <vt:lpstr>Distance vector algorithm </vt:lpstr>
      <vt:lpstr>PowerPoint 簡報</vt:lpstr>
      <vt:lpstr>PowerPoint 簡報</vt:lpstr>
      <vt:lpstr>Distance vector: link cost changes</vt:lpstr>
      <vt:lpstr>Distance vector: link cost changes</vt:lpstr>
      <vt:lpstr>Comparison of LS and DV algorithms</vt:lpstr>
      <vt:lpstr>PowerPoint 簡報</vt:lpstr>
      <vt:lpstr>Making routing scalable</vt:lpstr>
      <vt:lpstr>Internet approach to scalable routing</vt:lpstr>
      <vt:lpstr>Intra-AS and Inter-AS routing</vt:lpstr>
      <vt:lpstr>Intra-AS and Inter-AS routing</vt:lpstr>
      <vt:lpstr>Interconnected ASes</vt:lpstr>
      <vt:lpstr>Inter-AS tasks</vt:lpstr>
      <vt:lpstr>Intra-AS Routing</vt:lpstr>
      <vt:lpstr>OSPF (Open Shortest Path First)</vt:lpstr>
      <vt:lpstr>OSPF “advanced” features</vt:lpstr>
      <vt:lpstr>Hierarchical OSPF</vt:lpstr>
      <vt:lpstr>Hierarchical OSPF</vt:lpstr>
      <vt:lpstr>PowerPoint 簡報</vt:lpstr>
      <vt:lpstr>Internet inter-AS routing: BGP</vt:lpstr>
      <vt:lpstr>eBGP, iBGP connections</vt:lpstr>
      <vt:lpstr>BGP basics</vt:lpstr>
      <vt:lpstr>Path attributes and BGP routes</vt:lpstr>
      <vt:lpstr>BGP path advertisement</vt:lpstr>
      <vt:lpstr>BGP path advertisement</vt:lpstr>
      <vt:lpstr>BGP messages</vt:lpstr>
      <vt:lpstr>BGP, OSPF, forwarding table entries</vt:lpstr>
      <vt:lpstr>BGP, OSPF, forwarding table entries</vt:lpstr>
      <vt:lpstr>BGP route selection</vt:lpstr>
      <vt:lpstr>Hot Potato Routing</vt:lpstr>
      <vt:lpstr>BGP: achieving policy via advertisements</vt:lpstr>
      <vt:lpstr>BGP: achieving policy via advertisements</vt:lpstr>
      <vt:lpstr>Why different Intra-, Inter-AS routing ? </vt:lpstr>
      <vt:lpstr>PowerPoint 簡報</vt:lpstr>
      <vt:lpstr>PowerPoint 簡報</vt:lpstr>
      <vt:lpstr>PowerPoint 簡報</vt:lpstr>
      <vt:lpstr>PowerPoint 簡報</vt:lpstr>
      <vt:lpstr>PowerPoint 簡報</vt:lpstr>
      <vt:lpstr>Analogy: mainframe to PC evolution*</vt:lpstr>
      <vt:lpstr>Traffic engineering: difficult traditional routing</vt:lpstr>
      <vt:lpstr>Traffic engineering: difficult</vt:lpstr>
      <vt:lpstr>Traffic engineering: difficult</vt:lpstr>
      <vt:lpstr>PowerPoint 簡報</vt:lpstr>
      <vt:lpstr>PowerPoint 簡報</vt:lpstr>
      <vt:lpstr>PowerPoint 簡報</vt:lpstr>
      <vt:lpstr>PowerPoint 簡報</vt:lpstr>
      <vt:lpstr>PowerPoint 簡報</vt:lpstr>
      <vt:lpstr>OpenFlow protocol</vt:lpstr>
      <vt:lpstr>OpenFlow: controller-to-switch messages</vt:lpstr>
      <vt:lpstr>OpenFlow: switch-to-controller messages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ICMP: internet control message protocol</vt:lpstr>
      <vt:lpstr>Traceroute and ICMP</vt:lpstr>
      <vt:lpstr>PowerPoint 簡報</vt:lpstr>
      <vt:lpstr>What is network management?</vt:lpstr>
      <vt:lpstr>Infrastructure for network management</vt:lpstr>
      <vt:lpstr>SNMP protocol</vt:lpstr>
      <vt:lpstr>SNMP protocol: message types</vt:lpstr>
      <vt:lpstr>SNMP protocol: message formats</vt:lpstr>
      <vt:lpstr>Chapter 5: summary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4</dc:title>
  <dc:creator>Jim Kurose and Keith Ross</dc:creator>
  <cp:lastModifiedBy>csshieh</cp:lastModifiedBy>
  <cp:revision>498</cp:revision>
  <dcterms:created xsi:type="dcterms:W3CDTF">1999-10-08T19:08:27Z</dcterms:created>
  <dcterms:modified xsi:type="dcterms:W3CDTF">2020-05-18T15:07:04Z</dcterms:modified>
</cp:coreProperties>
</file>