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1"/>
  </p:sldMasterIdLst>
  <p:notesMasterIdLst>
    <p:notesMasterId r:id="rId27"/>
  </p:notesMasterIdLst>
  <p:sldIdLst>
    <p:sldId id="257" r:id="rId2"/>
    <p:sldId id="281" r:id="rId3"/>
    <p:sldId id="280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90" r:id="rId13"/>
    <p:sldId id="291" r:id="rId14"/>
    <p:sldId id="292" r:id="rId15"/>
    <p:sldId id="293" r:id="rId16"/>
    <p:sldId id="294" r:id="rId17"/>
    <p:sldId id="295" r:id="rId18"/>
    <p:sldId id="297" r:id="rId19"/>
    <p:sldId id="298" r:id="rId20"/>
    <p:sldId id="296" r:id="rId21"/>
    <p:sldId id="299" r:id="rId22"/>
    <p:sldId id="300" r:id="rId23"/>
    <p:sldId id="301" r:id="rId24"/>
    <p:sldId id="302" r:id="rId25"/>
    <p:sldId id="303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02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B203FE-81CA-45E1-8361-ADEA5E40B638}" type="datetimeFigureOut">
              <a:rPr lang="zh-TW" altLang="en-US" smtClean="0"/>
              <a:t>2022/12/4</a:t>
            </a:fld>
            <a:endParaRPr lang="zh-TW" altLang="en-US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23F704-2703-4626-9706-4BE7914D482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828521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6ED50-489E-471A-9DF2-8700F4D53F24}" type="datetimeFigureOut">
              <a:rPr lang="zh-TW" altLang="en-US" smtClean="0"/>
              <a:t>2022/12/4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EB807-23FB-4C91-B923-35359A5C8E0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226957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標題與輔助字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6ED50-489E-471A-9DF2-8700F4D53F24}" type="datetimeFigureOut">
              <a:rPr lang="zh-TW" altLang="en-US" smtClean="0"/>
              <a:t>2022/12/4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EB807-23FB-4C91-B923-35359A5C8E0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360321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述 (含輔助字幕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6ED50-489E-471A-9DF2-8700F4D53F24}" type="datetimeFigureOut">
              <a:rPr lang="zh-TW" altLang="en-US" smtClean="0"/>
              <a:t>2022/12/4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EB807-23FB-4C91-B923-35359A5C8E03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940566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6ED50-489E-471A-9DF2-8700F4D53F24}" type="datetimeFigureOut">
              <a:rPr lang="zh-TW" altLang="en-US" smtClean="0"/>
              <a:t>2022/12/4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EB807-23FB-4C91-B923-35359A5C8E0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921423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述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6ED50-489E-471A-9DF2-8700F4D53F24}" type="datetimeFigureOut">
              <a:rPr lang="zh-TW" altLang="en-US" smtClean="0"/>
              <a:t>2022/12/4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EB807-23FB-4C91-B923-35359A5C8E03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873002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是非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6ED50-489E-471A-9DF2-8700F4D53F24}" type="datetimeFigureOut">
              <a:rPr lang="zh-TW" altLang="en-US" smtClean="0"/>
              <a:t>2022/12/4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EB807-23FB-4C91-B923-35359A5C8E0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913223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6ED50-489E-471A-9DF2-8700F4D53F24}" type="datetimeFigureOut">
              <a:rPr lang="zh-TW" altLang="en-US" smtClean="0"/>
              <a:t>2022/12/4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EB807-23FB-4C91-B923-35359A5C8E0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188020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6ED50-489E-471A-9DF2-8700F4D53F24}" type="datetimeFigureOut">
              <a:rPr lang="zh-TW" altLang="en-US" smtClean="0"/>
              <a:t>2022/12/4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EB807-23FB-4C91-B923-35359A5C8E0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656492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6ED50-489E-471A-9DF2-8700F4D53F24}" type="datetimeFigureOut">
              <a:rPr lang="zh-TW" altLang="en-US" smtClean="0"/>
              <a:t>2022/12/4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EB807-23FB-4C91-B923-35359A5C8E0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743759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6ED50-489E-471A-9DF2-8700F4D53F24}" type="datetimeFigureOut">
              <a:rPr lang="zh-TW" altLang="en-US" smtClean="0"/>
              <a:t>2022/12/4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EB807-23FB-4C91-B923-35359A5C8E0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521625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6ED50-489E-471A-9DF2-8700F4D53F24}" type="datetimeFigureOut">
              <a:rPr lang="zh-TW" altLang="en-US" smtClean="0"/>
              <a:t>2022/12/4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EB807-23FB-4C91-B923-35359A5C8E0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61443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6ED50-489E-471A-9DF2-8700F4D53F24}" type="datetimeFigureOut">
              <a:rPr lang="zh-TW" altLang="en-US" smtClean="0"/>
              <a:t>2022/12/4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EB807-23FB-4C91-B923-35359A5C8E0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75091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6ED50-489E-471A-9DF2-8700F4D53F24}" type="datetimeFigureOut">
              <a:rPr lang="zh-TW" altLang="en-US" smtClean="0"/>
              <a:t>2022/12/4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EB807-23FB-4C91-B923-35359A5C8E0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744736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6ED50-489E-471A-9DF2-8700F4D53F24}" type="datetimeFigureOut">
              <a:rPr lang="zh-TW" altLang="en-US" smtClean="0"/>
              <a:t>2022/12/4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EB807-23FB-4C91-B923-35359A5C8E0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571801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6ED50-489E-471A-9DF2-8700F4D53F24}" type="datetimeFigureOut">
              <a:rPr lang="zh-TW" altLang="en-US" smtClean="0"/>
              <a:t>2022/12/4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EB807-23FB-4C91-B923-35359A5C8E0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19541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EB807-23FB-4C91-B923-35359A5C8E03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6ED50-489E-471A-9DF2-8700F4D53F24}" type="datetimeFigureOut">
              <a:rPr lang="zh-TW" altLang="en-US" smtClean="0"/>
              <a:t>2022/12/4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685351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36ED50-489E-471A-9DF2-8700F4D53F24}" type="datetimeFigureOut">
              <a:rPr lang="zh-TW" altLang="en-US" smtClean="0"/>
              <a:t>2022/12/4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26EB807-23FB-4C91-B923-35359A5C8E0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28483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  <p:sldLayoutId id="2147483742" r:id="rId12"/>
    <p:sldLayoutId id="2147483743" r:id="rId13"/>
    <p:sldLayoutId id="2147483744" r:id="rId14"/>
    <p:sldLayoutId id="2147483745" r:id="rId15"/>
    <p:sldLayoutId id="214748374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kerong2002/temperature_bluetooth_with_8051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developer.android.com/studio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flutter.dev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pub.dev/packages/flutter_bluetooth_serial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1">
            <a:extLst>
              <a:ext uri="{FF2B5EF4-FFF2-40B4-BE49-F238E27FC236}">
                <a16:creationId xmlns:a16="http://schemas.microsoft.com/office/drawing/2014/main" id="{977E0F1B-8F51-F08A-14D3-4CAD32F7CB16}"/>
              </a:ext>
            </a:extLst>
          </p:cNvPr>
          <p:cNvSpPr txBox="1">
            <a:spLocks/>
          </p:cNvSpPr>
          <p:nvPr/>
        </p:nvSpPr>
        <p:spPr>
          <a:xfrm>
            <a:off x="2414833" y="304682"/>
            <a:ext cx="7362333" cy="357477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zh-TW" altLang="en-US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副標題 2">
            <a:extLst>
              <a:ext uri="{FF2B5EF4-FFF2-40B4-BE49-F238E27FC236}">
                <a16:creationId xmlns:a16="http://schemas.microsoft.com/office/drawing/2014/main" id="{D8A53199-1087-6CC3-2EEB-BC8DB5949936}"/>
              </a:ext>
            </a:extLst>
          </p:cNvPr>
          <p:cNvSpPr txBox="1">
            <a:spLocks/>
          </p:cNvSpPr>
          <p:nvPr/>
        </p:nvSpPr>
        <p:spPr>
          <a:xfrm>
            <a:off x="622169" y="3195687"/>
            <a:ext cx="11283885" cy="387441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TW" altLang="en-US" sz="3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1026" name="Picture 2" descr="Flutter – Medium">
            <a:extLst>
              <a:ext uri="{FF2B5EF4-FFF2-40B4-BE49-F238E27FC236}">
                <a16:creationId xmlns:a16="http://schemas.microsoft.com/office/drawing/2014/main" id="{C1A990C0-3B34-2128-8256-F893102455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169" y="304682"/>
            <a:ext cx="2875545" cy="2875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內容版面配置區 2">
            <a:extLst>
              <a:ext uri="{FF2B5EF4-FFF2-40B4-BE49-F238E27FC236}">
                <a16:creationId xmlns:a16="http://schemas.microsoft.com/office/drawing/2014/main" id="{5EB0BBB3-FFEA-E5F3-4A69-C5C4ADD92A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2169" y="3180227"/>
            <a:ext cx="10710245" cy="3880773"/>
          </a:xfrm>
        </p:spPr>
        <p:txBody>
          <a:bodyPr/>
          <a:lstStyle/>
          <a:p>
            <a:r>
              <a:rPr lang="en-US" altLang="zh-TW" sz="3600" b="1" dirty="0">
                <a:solidFill>
                  <a:srgbClr val="FF0000"/>
                </a:solidFill>
              </a:rPr>
              <a:t>Dart</a:t>
            </a:r>
            <a:r>
              <a:rPr lang="en-US" altLang="zh-TW" sz="3600" dirty="0"/>
              <a:t> </a:t>
            </a:r>
            <a:r>
              <a:rPr lang="zh-TW" altLang="en-US" sz="3600" dirty="0"/>
              <a:t>是編程 </a:t>
            </a:r>
            <a:r>
              <a:rPr lang="en-US" altLang="zh-TW" sz="3600" dirty="0"/>
              <a:t>Flutter</a:t>
            </a:r>
            <a:r>
              <a:rPr lang="zh-TW" altLang="en-US" sz="3600" dirty="0"/>
              <a:t>的程式語言，類似</a:t>
            </a:r>
            <a:r>
              <a:rPr lang="en-US" altLang="zh-TW" sz="3600" dirty="0"/>
              <a:t>JavaScript</a:t>
            </a:r>
            <a:r>
              <a:rPr lang="zh-TW" altLang="en-US" sz="3600" dirty="0"/>
              <a:t>，也是一種 </a:t>
            </a:r>
            <a:r>
              <a:rPr lang="zh-TW" altLang="en-US" sz="3600" b="1" dirty="0"/>
              <a:t>物件導向語言</a:t>
            </a:r>
            <a:r>
              <a:rPr lang="zh-TW" altLang="en-US" sz="3600" dirty="0"/>
              <a:t>。</a:t>
            </a:r>
            <a:endParaRPr lang="en-US" altLang="zh-TW" sz="3600" dirty="0"/>
          </a:p>
          <a:p>
            <a:r>
              <a:rPr lang="en-US" altLang="zh-TW" sz="3600" dirty="0">
                <a:solidFill>
                  <a:srgbClr val="FF0000"/>
                </a:solidFill>
              </a:rPr>
              <a:t>Flutter </a:t>
            </a:r>
            <a:r>
              <a:rPr lang="zh-TW" altLang="en-US" sz="3600" dirty="0"/>
              <a:t>是 </a:t>
            </a:r>
            <a:r>
              <a:rPr lang="en-US" altLang="zh-TW" sz="3600" b="1" dirty="0"/>
              <a:t>Google</a:t>
            </a:r>
            <a:r>
              <a:rPr lang="zh-TW" altLang="en-US" sz="3600" b="1" dirty="0"/>
              <a:t>的移動 </a:t>
            </a:r>
            <a:r>
              <a:rPr lang="en-US" altLang="zh-TW" sz="3600" b="1" dirty="0"/>
              <a:t>SDK (software development kit)</a:t>
            </a:r>
            <a:r>
              <a:rPr lang="zh-TW" altLang="en-US" sz="3600" dirty="0"/>
              <a:t>，是 </a:t>
            </a:r>
            <a:r>
              <a:rPr lang="zh-TW" altLang="en-US" sz="3600" b="1" dirty="0"/>
              <a:t>本機跨平台 </a:t>
            </a:r>
            <a:r>
              <a:rPr lang="en-US" altLang="zh-TW" sz="3600" b="1" dirty="0"/>
              <a:t>(native cross-platform)</a:t>
            </a:r>
            <a:r>
              <a:rPr lang="en-US" altLang="zh-TW" sz="3600" dirty="0"/>
              <a:t> </a:t>
            </a:r>
            <a:r>
              <a:rPr lang="zh-TW" altLang="en-US" sz="3600" dirty="0"/>
              <a:t>的免費、開源 </a:t>
            </a:r>
            <a:r>
              <a:rPr lang="en-US" altLang="zh-TW" sz="3600" dirty="0"/>
              <a:t>UI</a:t>
            </a:r>
            <a:r>
              <a:rPr lang="zh-TW" altLang="en-US" sz="3600" dirty="0"/>
              <a:t>框架，可以快速在 </a:t>
            </a:r>
            <a:r>
              <a:rPr lang="en-US" altLang="zh-TW" sz="3600" dirty="0"/>
              <a:t>iOS</a:t>
            </a:r>
            <a:r>
              <a:rPr lang="zh-TW" altLang="en-US" sz="3600" dirty="0"/>
              <a:t>和 </a:t>
            </a:r>
            <a:r>
              <a:rPr lang="en-US" altLang="zh-TW" sz="3600" dirty="0"/>
              <a:t>Android</a:t>
            </a:r>
            <a:r>
              <a:rPr lang="zh-TW" altLang="en-US" sz="3600" dirty="0"/>
              <a:t>上構建高品質的原生使用者介面上</a:t>
            </a:r>
            <a:endParaRPr lang="zh-TW" altLang="en-US" sz="3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zh-TW" altLang="en-US" dirty="0"/>
          </a:p>
        </p:txBody>
      </p:sp>
      <p:sp>
        <p:nvSpPr>
          <p:cNvPr id="3" name="標題 1">
            <a:extLst>
              <a:ext uri="{FF2B5EF4-FFF2-40B4-BE49-F238E27FC236}">
                <a16:creationId xmlns:a16="http://schemas.microsoft.com/office/drawing/2014/main" id="{9C3A2BC7-17A0-E526-EC01-BF139A53BE88}"/>
              </a:ext>
            </a:extLst>
          </p:cNvPr>
          <p:cNvSpPr txBox="1">
            <a:spLocks/>
          </p:cNvSpPr>
          <p:nvPr/>
        </p:nvSpPr>
        <p:spPr>
          <a:xfrm>
            <a:off x="1797665" y="1190646"/>
            <a:ext cx="8596668" cy="180284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altLang="zh-TW" sz="6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Flutter &amp; Dart</a:t>
            </a:r>
          </a:p>
          <a:p>
            <a:pPr algn="ctr"/>
            <a:r>
              <a:rPr lang="en-US" altLang="zh-TW" sz="6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UART</a:t>
            </a:r>
            <a:endParaRPr lang="zh-TW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8276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E5F0EF0-0C97-BC41-08FF-A97D6671DF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5352" y="177257"/>
            <a:ext cx="7852528" cy="1320800"/>
          </a:xfrm>
        </p:spPr>
        <p:txBody>
          <a:bodyPr/>
          <a:lstStyle/>
          <a:p>
            <a:r>
              <a:rPr lang="en-US" altLang="zh-TW" dirty="0" err="1"/>
              <a:t>main.dart</a:t>
            </a:r>
            <a:r>
              <a:rPr lang="zh-TW" altLang="en-US" dirty="0"/>
              <a:t>編寫</a:t>
            </a:r>
            <a:r>
              <a:rPr lang="en-US" altLang="zh-TW" dirty="0"/>
              <a:t>(</a:t>
            </a:r>
            <a:r>
              <a:rPr lang="zh-TW" altLang="en-US" dirty="0"/>
              <a:t>主題、</a:t>
            </a:r>
            <a:r>
              <a:rPr lang="en-US" altLang="zh-TW" dirty="0"/>
              <a:t>APP</a:t>
            </a:r>
            <a:r>
              <a:rPr lang="zh-TW" altLang="en-US" dirty="0"/>
              <a:t>標題、呼叫</a:t>
            </a:r>
            <a:r>
              <a:rPr lang="en-US" altLang="zh-TW" dirty="0"/>
              <a:t>)</a:t>
            </a:r>
            <a:endParaRPr lang="zh-TW" altLang="en-US" dirty="0"/>
          </a:p>
        </p:txBody>
      </p:sp>
      <p:pic>
        <p:nvPicPr>
          <p:cNvPr id="7" name="圖片 6">
            <a:extLst>
              <a:ext uri="{FF2B5EF4-FFF2-40B4-BE49-F238E27FC236}">
                <a16:creationId xmlns:a16="http://schemas.microsoft.com/office/drawing/2014/main" id="{01A7FB03-A967-3355-C66F-0951B19224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9854" y="899242"/>
            <a:ext cx="9372291" cy="5781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97889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A3C7C08-6633-25C2-0B75-F5614F80EB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31501" y="156238"/>
            <a:ext cx="5328998" cy="1320800"/>
          </a:xfrm>
        </p:spPr>
        <p:txBody>
          <a:bodyPr/>
          <a:lstStyle/>
          <a:p>
            <a:r>
              <a:rPr lang="zh-TW" altLang="en-US" dirty="0"/>
              <a:t>藍牙連線清單</a:t>
            </a:r>
            <a:r>
              <a:rPr lang="en-US" altLang="zh-TW" dirty="0"/>
              <a:t>/</a:t>
            </a:r>
            <a:r>
              <a:rPr lang="zh-TW" altLang="en-US" dirty="0"/>
              <a:t>選擇裝置</a:t>
            </a:r>
          </a:p>
        </p:txBody>
      </p:sp>
      <p:pic>
        <p:nvPicPr>
          <p:cNvPr id="7" name="圖片 6">
            <a:extLst>
              <a:ext uri="{FF2B5EF4-FFF2-40B4-BE49-F238E27FC236}">
                <a16:creationId xmlns:a16="http://schemas.microsoft.com/office/drawing/2014/main" id="{70992766-A7E0-54E1-916C-DDEA1BC6F7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827" y="851236"/>
            <a:ext cx="9830071" cy="5850526"/>
          </a:xfrm>
          <a:prstGeom prst="rect">
            <a:avLst/>
          </a:prstGeom>
        </p:spPr>
      </p:pic>
      <p:pic>
        <p:nvPicPr>
          <p:cNvPr id="9" name="圖片 8">
            <a:extLst>
              <a:ext uri="{FF2B5EF4-FFF2-40B4-BE49-F238E27FC236}">
                <a16:creationId xmlns:a16="http://schemas.microsoft.com/office/drawing/2014/main" id="{F1985A57-6C6D-96F4-BB97-7F58425AAC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90235" y="940964"/>
            <a:ext cx="3819942" cy="2462143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10" name="文字方塊 9">
            <a:extLst>
              <a:ext uri="{FF2B5EF4-FFF2-40B4-BE49-F238E27FC236}">
                <a16:creationId xmlns:a16="http://schemas.microsoft.com/office/drawing/2014/main" id="{4F9BE0FD-1368-54DB-1FB8-6AB5A86D872F}"/>
              </a:ext>
            </a:extLst>
          </p:cNvPr>
          <p:cNvSpPr txBox="1"/>
          <p:nvPr/>
        </p:nvSpPr>
        <p:spPr>
          <a:xfrm>
            <a:off x="8634953" y="3454894"/>
            <a:ext cx="28751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200" dirty="0">
                <a:solidFill>
                  <a:srgbClr val="FF0000"/>
                </a:solidFill>
              </a:rPr>
              <a:t>藍牙裝置清單</a:t>
            </a:r>
          </a:p>
        </p:txBody>
      </p:sp>
    </p:spTree>
    <p:extLst>
      <p:ext uri="{BB962C8B-B14F-4D97-AF65-F5344CB8AC3E}">
        <p14:creationId xmlns:p14="http://schemas.microsoft.com/office/powerpoint/2010/main" val="31854163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C6AE215-6911-8B03-7156-BEFBD6949F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55797" y="307942"/>
            <a:ext cx="5280406" cy="1320800"/>
          </a:xfrm>
        </p:spPr>
        <p:txBody>
          <a:bodyPr/>
          <a:lstStyle/>
          <a:p>
            <a:r>
              <a:rPr lang="zh-TW" altLang="en-US" dirty="0"/>
              <a:t>藍牙連線清單</a:t>
            </a:r>
            <a:r>
              <a:rPr lang="en-US" altLang="zh-TW" dirty="0"/>
              <a:t>/</a:t>
            </a:r>
            <a:r>
              <a:rPr lang="zh-TW" altLang="en-US" dirty="0"/>
              <a:t>選擇裝置</a:t>
            </a: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FE54A4B8-BF05-1A38-4177-1C8024316C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496" y="1234918"/>
            <a:ext cx="9241764" cy="5453433"/>
          </a:xfrm>
          <a:prstGeom prst="rect">
            <a:avLst/>
          </a:prstGeom>
        </p:spPr>
      </p:pic>
      <p:pic>
        <p:nvPicPr>
          <p:cNvPr id="7" name="圖片 6">
            <a:extLst>
              <a:ext uri="{FF2B5EF4-FFF2-40B4-BE49-F238E27FC236}">
                <a16:creationId xmlns:a16="http://schemas.microsoft.com/office/drawing/2014/main" id="{D8DF9DF6-6072-44CB-18B5-855D472B8F2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490" b="6524"/>
          <a:stretch/>
        </p:blipFill>
        <p:spPr>
          <a:xfrm>
            <a:off x="8899062" y="679998"/>
            <a:ext cx="3164950" cy="6102586"/>
          </a:xfrm>
          <a:prstGeom prst="rect">
            <a:avLst/>
          </a:prstGeom>
        </p:spPr>
      </p:pic>
      <p:pic>
        <p:nvPicPr>
          <p:cNvPr id="8" name="圖片 7">
            <a:extLst>
              <a:ext uri="{FF2B5EF4-FFF2-40B4-BE49-F238E27FC236}">
                <a16:creationId xmlns:a16="http://schemas.microsoft.com/office/drawing/2014/main" id="{C6AE2758-BD66-3518-0F7B-BF6B140B8CD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7707" b="93421" l="9784" r="89784">
                        <a14:foregroundMark x1="22878" y1="10338" x2="20576" y2="7707"/>
                        <a14:foregroundMark x1="39424" y1="66729" x2="42590" y2="67857"/>
                        <a14:foregroundMark x1="61151" y1="83647" x2="58417" y2="85338"/>
                        <a14:foregroundMark x1="58849" y1="93421" x2="63309" y2="93233"/>
                        <a14:foregroundMark x1="21727" y1="35150" x2="26475" y2="43233"/>
                        <a14:foregroundMark x1="18705" y1="9774" x2="20576" y2="31203"/>
                        <a14:foregroundMark x1="20576" y1="31203" x2="28201" y2="50752"/>
                        <a14:foregroundMark x1="28201" y1="50752" x2="57698" y2="70489"/>
                        <a14:foregroundMark x1="57698" y1="70489" x2="73094" y2="71241"/>
                        <a14:foregroundMark x1="73094" y1="71241" x2="63741" y2="54511"/>
                        <a14:foregroundMark x1="63741" y1="54511" x2="74964" y2="69549"/>
                        <a14:foregroundMark x1="74964" y1="69549" x2="62734" y2="84774"/>
                        <a14:foregroundMark x1="62734" y1="84774" x2="76259" y2="77632"/>
                        <a14:foregroundMark x1="76259" y1="77632" x2="74820" y2="70113"/>
                        <a14:foregroundMark x1="65468" y1="85714" x2="60000" y2="8966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7715294">
            <a:off x="8230989" y="3891473"/>
            <a:ext cx="1336144" cy="1022775"/>
          </a:xfrm>
          <a:prstGeom prst="rect">
            <a:avLst/>
          </a:prstGeom>
        </p:spPr>
      </p:pic>
      <p:sp>
        <p:nvSpPr>
          <p:cNvPr id="9" name="文字方塊 8">
            <a:extLst>
              <a:ext uri="{FF2B5EF4-FFF2-40B4-BE49-F238E27FC236}">
                <a16:creationId xmlns:a16="http://schemas.microsoft.com/office/drawing/2014/main" id="{89D35082-0E47-2ECB-5A4E-DF15800042B7}"/>
              </a:ext>
            </a:extLst>
          </p:cNvPr>
          <p:cNvSpPr txBox="1"/>
          <p:nvPr/>
        </p:nvSpPr>
        <p:spPr>
          <a:xfrm>
            <a:off x="9812123" y="4093731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dirty="0">
                <a:solidFill>
                  <a:srgbClr val="FF0000"/>
                </a:solidFill>
              </a:rPr>
              <a:t>搜尋裝置中</a:t>
            </a:r>
          </a:p>
        </p:txBody>
      </p:sp>
    </p:spTree>
    <p:extLst>
      <p:ext uri="{BB962C8B-B14F-4D97-AF65-F5344CB8AC3E}">
        <p14:creationId xmlns:p14="http://schemas.microsoft.com/office/powerpoint/2010/main" val="23918620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E550EBC-1599-47E1-4A39-D4BCCF8C94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95746" y="116520"/>
            <a:ext cx="7200508" cy="1320800"/>
          </a:xfrm>
        </p:spPr>
        <p:txBody>
          <a:bodyPr>
            <a:normAutofit/>
          </a:bodyPr>
          <a:lstStyle/>
          <a:p>
            <a:r>
              <a:rPr lang="zh-TW" altLang="en-US" dirty="0"/>
              <a:t>主頁面程式設計 </a:t>
            </a:r>
            <a:r>
              <a:rPr lang="en-US" altLang="zh-TW" dirty="0"/>
              <a:t>(</a:t>
            </a:r>
            <a:r>
              <a:rPr lang="zh-TW" altLang="en-US" dirty="0"/>
              <a:t>藍牙連接部分</a:t>
            </a:r>
            <a:r>
              <a:rPr lang="en-US" altLang="zh-TW" dirty="0"/>
              <a:t>)</a:t>
            </a:r>
            <a:endParaRPr lang="zh-TW" altLang="en-US" dirty="0"/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F966C097-700A-AA38-31F4-B77F7A52CE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937" y="2848729"/>
            <a:ext cx="10982528" cy="3892751"/>
          </a:xfrm>
          <a:prstGeom prst="rect">
            <a:avLst/>
          </a:prstGeom>
        </p:spPr>
      </p:pic>
      <p:sp>
        <p:nvSpPr>
          <p:cNvPr id="6" name="橢圓 5">
            <a:extLst>
              <a:ext uri="{FF2B5EF4-FFF2-40B4-BE49-F238E27FC236}">
                <a16:creationId xmlns:a16="http://schemas.microsoft.com/office/drawing/2014/main" id="{577F7092-E32F-8746-51C5-A033579CBCAA}"/>
              </a:ext>
            </a:extLst>
          </p:cNvPr>
          <p:cNvSpPr/>
          <p:nvPr/>
        </p:nvSpPr>
        <p:spPr>
          <a:xfrm>
            <a:off x="518474" y="748909"/>
            <a:ext cx="2055043" cy="1918355"/>
          </a:xfrm>
          <a:prstGeom prst="ellipse">
            <a:avLst/>
          </a:prstGeom>
          <a:noFill/>
          <a:ln w="76200">
            <a:solidFill>
              <a:srgbClr val="F002B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95C39CFB-B319-F611-3CA6-05E344C5F0AF}"/>
              </a:ext>
            </a:extLst>
          </p:cNvPr>
          <p:cNvSpPr txBox="1"/>
          <p:nvPr/>
        </p:nvSpPr>
        <p:spPr>
          <a:xfrm>
            <a:off x="683442" y="1508031"/>
            <a:ext cx="17251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/>
              <a:t>Disconnected</a:t>
            </a:r>
            <a:endParaRPr lang="zh-TW" altLang="en-US" sz="2000" dirty="0"/>
          </a:p>
        </p:txBody>
      </p:sp>
      <p:sp>
        <p:nvSpPr>
          <p:cNvPr id="8" name="橢圓 7">
            <a:extLst>
              <a:ext uri="{FF2B5EF4-FFF2-40B4-BE49-F238E27FC236}">
                <a16:creationId xmlns:a16="http://schemas.microsoft.com/office/drawing/2014/main" id="{4CD9CAB7-BDF7-35B3-213C-F31D71EA9E45}"/>
              </a:ext>
            </a:extLst>
          </p:cNvPr>
          <p:cNvSpPr/>
          <p:nvPr/>
        </p:nvSpPr>
        <p:spPr>
          <a:xfrm>
            <a:off x="3018148" y="748909"/>
            <a:ext cx="2055043" cy="1918355"/>
          </a:xfrm>
          <a:prstGeom prst="ellipse">
            <a:avLst/>
          </a:prstGeom>
          <a:noFill/>
          <a:ln w="762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27F241D5-B7A2-FB2D-A2DD-B14E318737C7}"/>
              </a:ext>
            </a:extLst>
          </p:cNvPr>
          <p:cNvSpPr txBox="1"/>
          <p:nvPr/>
        </p:nvSpPr>
        <p:spPr>
          <a:xfrm>
            <a:off x="3348086" y="1508031"/>
            <a:ext cx="17251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/>
              <a:t>Connecting</a:t>
            </a:r>
            <a:endParaRPr lang="zh-TW" altLang="en-US" sz="2000" dirty="0"/>
          </a:p>
        </p:txBody>
      </p:sp>
      <p:sp>
        <p:nvSpPr>
          <p:cNvPr id="10" name="橢圓 9">
            <a:extLst>
              <a:ext uri="{FF2B5EF4-FFF2-40B4-BE49-F238E27FC236}">
                <a16:creationId xmlns:a16="http://schemas.microsoft.com/office/drawing/2014/main" id="{3B89FEC6-AC82-5D1B-D0B0-DB60CCEC331E}"/>
              </a:ext>
            </a:extLst>
          </p:cNvPr>
          <p:cNvSpPr/>
          <p:nvPr/>
        </p:nvSpPr>
        <p:spPr>
          <a:xfrm>
            <a:off x="5401559" y="748909"/>
            <a:ext cx="2055043" cy="1918355"/>
          </a:xfrm>
          <a:prstGeom prst="ellipse">
            <a:avLst/>
          </a:prstGeom>
          <a:noFill/>
          <a:ln w="762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130F935B-EB99-DB95-EFBB-F19B4178AD20}"/>
              </a:ext>
            </a:extLst>
          </p:cNvPr>
          <p:cNvSpPr txBox="1"/>
          <p:nvPr/>
        </p:nvSpPr>
        <p:spPr>
          <a:xfrm>
            <a:off x="5731497" y="1508031"/>
            <a:ext cx="17251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/>
              <a:t>Connected</a:t>
            </a:r>
            <a:endParaRPr lang="zh-TW" altLang="en-US" sz="2000" dirty="0"/>
          </a:p>
        </p:txBody>
      </p:sp>
      <p:sp>
        <p:nvSpPr>
          <p:cNvPr id="12" name="橢圓 11">
            <a:extLst>
              <a:ext uri="{FF2B5EF4-FFF2-40B4-BE49-F238E27FC236}">
                <a16:creationId xmlns:a16="http://schemas.microsoft.com/office/drawing/2014/main" id="{5C67C05A-C421-37EF-BE5C-13B807C5259B}"/>
              </a:ext>
            </a:extLst>
          </p:cNvPr>
          <p:cNvSpPr/>
          <p:nvPr/>
        </p:nvSpPr>
        <p:spPr>
          <a:xfrm>
            <a:off x="7784970" y="748909"/>
            <a:ext cx="2055043" cy="19183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E5E310B7-226C-CC73-9047-7A7CEB39276C}"/>
              </a:ext>
            </a:extLst>
          </p:cNvPr>
          <p:cNvSpPr txBox="1"/>
          <p:nvPr/>
        </p:nvSpPr>
        <p:spPr>
          <a:xfrm>
            <a:off x="8458987" y="1508031"/>
            <a:ext cx="7981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/>
              <a:t>Error</a:t>
            </a:r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4379341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B649ABD-AFFA-93B0-A87A-0020CDA181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0007" y="460323"/>
            <a:ext cx="2951986" cy="747860"/>
          </a:xfrm>
        </p:spPr>
        <p:txBody>
          <a:bodyPr/>
          <a:lstStyle/>
          <a:p>
            <a:r>
              <a:rPr lang="zh-TW" altLang="en-US" dirty="0"/>
              <a:t>藍牙傳送資料</a:t>
            </a: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8363DF08-0540-B494-C24A-C98915B7FB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167" y="1650495"/>
            <a:ext cx="11215200" cy="1778505"/>
          </a:xfrm>
          <a:prstGeom prst="rect">
            <a:avLst/>
          </a:prstGeom>
        </p:spPr>
      </p:pic>
      <p:sp>
        <p:nvSpPr>
          <p:cNvPr id="6" name="文字方塊 5">
            <a:extLst>
              <a:ext uri="{FF2B5EF4-FFF2-40B4-BE49-F238E27FC236}">
                <a16:creationId xmlns:a16="http://schemas.microsoft.com/office/drawing/2014/main" id="{69157540-698E-B920-AC5D-3C2452D78B2C}"/>
              </a:ext>
            </a:extLst>
          </p:cNvPr>
          <p:cNvSpPr txBox="1"/>
          <p:nvPr/>
        </p:nvSpPr>
        <p:spPr>
          <a:xfrm>
            <a:off x="735290" y="3871312"/>
            <a:ext cx="102186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200" dirty="0"/>
              <a:t>先偵測</a:t>
            </a:r>
            <a:r>
              <a:rPr lang="en-US" altLang="zh-TW" sz="3200" dirty="0"/>
              <a:t>connection</a:t>
            </a:r>
            <a:r>
              <a:rPr lang="zh-TW" altLang="en-US" sz="3200" dirty="0"/>
              <a:t>是否連接成功，透過</a:t>
            </a:r>
            <a:r>
              <a:rPr lang="en-US" altLang="zh-TW" sz="3200" dirty="0"/>
              <a:t>connection!</a:t>
            </a:r>
            <a:r>
              <a:rPr lang="zh-TW" altLang="en-US" sz="3200" dirty="0"/>
              <a:t>檢測是否為</a:t>
            </a:r>
            <a:r>
              <a:rPr lang="en-US" altLang="zh-TW" sz="3200" dirty="0"/>
              <a:t>NULL</a:t>
            </a:r>
            <a:r>
              <a:rPr lang="zh-TW" altLang="en-US" sz="3200" dirty="0"/>
              <a:t>，將要傳送資料透過經由</a:t>
            </a:r>
            <a:r>
              <a:rPr lang="en-US" altLang="zh-TW" sz="3200" dirty="0"/>
              <a:t>utf8</a:t>
            </a:r>
            <a:r>
              <a:rPr lang="zh-TW" altLang="en-US" sz="3200" dirty="0"/>
              <a:t>編碼，</a:t>
            </a:r>
            <a:br>
              <a:rPr lang="en-US" altLang="zh-TW" sz="3200" dirty="0"/>
            </a:br>
            <a:r>
              <a:rPr lang="zh-TW" altLang="en-US" sz="3200" dirty="0"/>
              <a:t>轉型</a:t>
            </a:r>
            <a:r>
              <a:rPr lang="en-US" altLang="zh-TW" sz="3200" dirty="0"/>
              <a:t>Uint8List</a:t>
            </a:r>
            <a:r>
              <a:rPr lang="zh-TW" altLang="en-US" sz="3200" dirty="0"/>
              <a:t> ，再</a:t>
            </a:r>
            <a:r>
              <a:rPr lang="en-US" altLang="zh-TW" sz="3200" dirty="0"/>
              <a:t>await(</a:t>
            </a:r>
            <a:r>
              <a:rPr lang="zh-TW" altLang="en-US" sz="3200" dirty="0"/>
              <a:t>非同步透過 </a:t>
            </a:r>
            <a:r>
              <a:rPr lang="en-US" altLang="zh-TW" sz="3200" dirty="0"/>
              <a:t>HC-05 </a:t>
            </a:r>
            <a:r>
              <a:rPr lang="zh-TW" altLang="en-US" sz="3200" dirty="0"/>
              <a:t>傳輸出去</a:t>
            </a:r>
            <a:r>
              <a:rPr lang="en-US" altLang="zh-TW" sz="32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8198830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DA8AC8-DF68-D3B8-710F-A0DAA0CBE8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7666" y="600174"/>
            <a:ext cx="8596668" cy="1320800"/>
          </a:xfrm>
        </p:spPr>
        <p:txBody>
          <a:bodyPr/>
          <a:lstStyle/>
          <a:p>
            <a:pPr algn="ctr"/>
            <a:r>
              <a:rPr lang="en-US" altLang="zh-TW" dirty="0"/>
              <a:t>uint8List</a:t>
            </a:r>
            <a:r>
              <a:rPr lang="zh-TW" altLang="en-US" dirty="0"/>
              <a:t>數值</a:t>
            </a:r>
          </a:p>
        </p:txBody>
      </p:sp>
      <p:graphicFrame>
        <p:nvGraphicFramePr>
          <p:cNvPr id="4" name="表格 4">
            <a:extLst>
              <a:ext uri="{FF2B5EF4-FFF2-40B4-BE49-F238E27FC236}">
                <a16:creationId xmlns:a16="http://schemas.microsoft.com/office/drawing/2014/main" id="{AD6068E4-FDA0-CA77-3E7C-F4B7FCBF0F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6113082"/>
              </p:ext>
            </p:extLst>
          </p:nvPr>
        </p:nvGraphicFramePr>
        <p:xfrm>
          <a:off x="355076" y="1470581"/>
          <a:ext cx="11481847" cy="36936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4563">
                  <a:extLst>
                    <a:ext uri="{9D8B030D-6E8A-4147-A177-3AD203B41FA5}">
                      <a16:colId xmlns:a16="http://schemas.microsoft.com/office/drawing/2014/main" val="3340793031"/>
                    </a:ext>
                  </a:extLst>
                </a:gridCol>
                <a:gridCol w="3351520">
                  <a:extLst>
                    <a:ext uri="{9D8B030D-6E8A-4147-A177-3AD203B41FA5}">
                      <a16:colId xmlns:a16="http://schemas.microsoft.com/office/drawing/2014/main" val="142513384"/>
                    </a:ext>
                  </a:extLst>
                </a:gridCol>
                <a:gridCol w="5825764">
                  <a:extLst>
                    <a:ext uri="{9D8B030D-6E8A-4147-A177-3AD203B41FA5}">
                      <a16:colId xmlns:a16="http://schemas.microsoft.com/office/drawing/2014/main" val="68466311"/>
                    </a:ext>
                  </a:extLst>
                </a:gridCol>
              </a:tblGrid>
              <a:tr h="1366887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4400" dirty="0"/>
                        <a:t>String</a:t>
                      </a:r>
                      <a:endParaRPr lang="zh-TW" altLang="en-US" sz="4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4400" dirty="0"/>
                        <a:t>ASCII</a:t>
                      </a:r>
                      <a:endParaRPr lang="zh-TW" altLang="en-US" sz="4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4400" dirty="0"/>
                        <a:t>uint8List</a:t>
                      </a:r>
                      <a:endParaRPr lang="zh-TW" altLang="en-US" sz="4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72595412"/>
                  </a:ext>
                </a:extLst>
              </a:tr>
              <a:tr h="2326740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4400" dirty="0"/>
                        <a:t>“hello”</a:t>
                      </a:r>
                      <a:endParaRPr lang="zh-TW" altLang="en-US" sz="4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dirty="0"/>
                        <a:t>104 101 108 108 111</a:t>
                      </a:r>
                      <a:endParaRPr lang="zh-TW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4400" dirty="0"/>
                        <a:t>[01101000,01100101,</a:t>
                      </a:r>
                    </a:p>
                    <a:p>
                      <a:pPr algn="ctr"/>
                      <a:r>
                        <a:rPr lang="en-US" altLang="zh-TW" sz="4400" dirty="0"/>
                        <a:t>01101100,01101100,</a:t>
                      </a:r>
                    </a:p>
                    <a:p>
                      <a:pPr algn="ctr"/>
                      <a:r>
                        <a:rPr lang="en-US" altLang="zh-TW" sz="4400" dirty="0"/>
                        <a:t>01101111]</a:t>
                      </a:r>
                      <a:endParaRPr lang="zh-TW" altLang="en-US" sz="4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93457595"/>
                  </a:ext>
                </a:extLst>
              </a:tr>
            </a:tbl>
          </a:graphicData>
        </a:graphic>
      </p:graphicFrame>
      <p:sp>
        <p:nvSpPr>
          <p:cNvPr id="9" name="Rectangle 4">
            <a:extLst>
              <a:ext uri="{FF2B5EF4-FFF2-40B4-BE49-F238E27FC236}">
                <a16:creationId xmlns:a16="http://schemas.microsoft.com/office/drawing/2014/main" id="{F1E46C5B-A2DF-E30F-A0D1-0AE659E98C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891" y="5478814"/>
            <a:ext cx="11048215" cy="713024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-12696" rIns="0" bIns="-1269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TW" altLang="zh-TW" sz="24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Arial Unicode MS"/>
                <a:ea typeface="inherit"/>
              </a:rPr>
              <a:t>Uint8List是一個整數的列表，列表中的值每個只有8位，或者說一個字節。 </a:t>
            </a:r>
            <a:endParaRPr kumimoji="0" lang="en-US" altLang="zh-TW" sz="2400" b="0" i="0" u="none" strike="noStrike" cap="none" normalizeH="0" baseline="0" dirty="0">
              <a:ln>
                <a:noFill/>
              </a:ln>
              <a:solidFill>
                <a:srgbClr val="202124"/>
              </a:solidFill>
              <a:effectLst/>
              <a:latin typeface="Arial Unicode MS"/>
              <a:ea typeface="inheri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TW" altLang="zh-TW" sz="24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Arial Unicode MS"/>
                <a:ea typeface="inherit"/>
              </a:rPr>
              <a:t>Uint8List的U表示無符號，所以值的範圍從0到255。這非常適合表示二進制數據!</a:t>
            </a:r>
            <a:r>
              <a:rPr kumimoji="0" lang="zh-TW" altLang="zh-TW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zh-TW" altLang="zh-TW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60647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圖片 6">
            <a:extLst>
              <a:ext uri="{FF2B5EF4-FFF2-40B4-BE49-F238E27FC236}">
                <a16:creationId xmlns:a16="http://schemas.microsoft.com/office/drawing/2014/main" id="{2B831CF1-4ECE-2E05-D59F-8836811A3F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8190" y="586058"/>
            <a:ext cx="8815620" cy="6122213"/>
          </a:xfrm>
          <a:prstGeom prst="rect">
            <a:avLst/>
          </a:prstGeom>
        </p:spPr>
      </p:pic>
      <p:sp>
        <p:nvSpPr>
          <p:cNvPr id="8" name="標題 1">
            <a:extLst>
              <a:ext uri="{FF2B5EF4-FFF2-40B4-BE49-F238E27FC236}">
                <a16:creationId xmlns:a16="http://schemas.microsoft.com/office/drawing/2014/main" id="{C3397099-68A9-B03E-EC7D-0A88AC7562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56194" y="0"/>
            <a:ext cx="2951986" cy="747860"/>
          </a:xfrm>
        </p:spPr>
        <p:txBody>
          <a:bodyPr>
            <a:normAutofit/>
          </a:bodyPr>
          <a:lstStyle/>
          <a:p>
            <a:r>
              <a:rPr lang="zh-TW" altLang="en-US" dirty="0"/>
              <a:t>藍牙接收資料</a:t>
            </a:r>
          </a:p>
        </p:txBody>
      </p:sp>
    </p:spTree>
    <p:extLst>
      <p:ext uri="{BB962C8B-B14F-4D97-AF65-F5344CB8AC3E}">
        <p14:creationId xmlns:p14="http://schemas.microsoft.com/office/powerpoint/2010/main" val="33791371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21D5C00-6725-C593-DBD4-270F26AA8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05511" y="324439"/>
            <a:ext cx="6580975" cy="1320800"/>
          </a:xfrm>
        </p:spPr>
        <p:txBody>
          <a:bodyPr>
            <a:normAutofit/>
          </a:bodyPr>
          <a:lstStyle/>
          <a:p>
            <a:pPr algn="ctr"/>
            <a:r>
              <a:rPr lang="zh-TW" altLang="en-US" dirty="0"/>
              <a:t>直接將</a:t>
            </a:r>
            <a:r>
              <a:rPr lang="en-US" altLang="zh-TW" dirty="0"/>
              <a:t>uint8</a:t>
            </a:r>
            <a:r>
              <a:rPr lang="zh-TW" altLang="en-US" dirty="0"/>
              <a:t>轉型</a:t>
            </a:r>
            <a:r>
              <a:rPr lang="en-US" altLang="zh-TW" dirty="0"/>
              <a:t>string</a:t>
            </a:r>
            <a:br>
              <a:rPr lang="en-US" altLang="zh-TW" dirty="0"/>
            </a:br>
            <a:r>
              <a:rPr lang="zh-TW" altLang="en-US" dirty="0"/>
              <a:t>針對一些特殊指令做處理</a:t>
            </a:r>
          </a:p>
        </p:txBody>
      </p:sp>
      <p:pic>
        <p:nvPicPr>
          <p:cNvPr id="11" name="圖片 10">
            <a:extLst>
              <a:ext uri="{FF2B5EF4-FFF2-40B4-BE49-F238E27FC236}">
                <a16:creationId xmlns:a16="http://schemas.microsoft.com/office/drawing/2014/main" id="{6E13B4AE-7C43-A419-0738-C6A4845FC3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0306" y="1450194"/>
            <a:ext cx="10631384" cy="4658375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id="{564E8C7D-3AEE-0DA7-34A8-48A916995820}"/>
              </a:ext>
            </a:extLst>
          </p:cNvPr>
          <p:cNvSpPr/>
          <p:nvPr/>
        </p:nvSpPr>
        <p:spPr>
          <a:xfrm>
            <a:off x="1442302" y="5693790"/>
            <a:ext cx="707010" cy="30165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14" name="圖片 13">
            <a:extLst>
              <a:ext uri="{FF2B5EF4-FFF2-40B4-BE49-F238E27FC236}">
                <a16:creationId xmlns:a16="http://schemas.microsoft.com/office/drawing/2014/main" id="{7BB4F5F1-EA6E-BB1B-F96E-11AA9F646B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7930" y="6253449"/>
            <a:ext cx="1657581" cy="419158"/>
          </a:xfrm>
          <a:prstGeom prst="rect">
            <a:avLst/>
          </a:prstGeom>
        </p:spPr>
      </p:pic>
      <p:sp>
        <p:nvSpPr>
          <p:cNvPr id="15" name="文字方塊 14">
            <a:extLst>
              <a:ext uri="{FF2B5EF4-FFF2-40B4-BE49-F238E27FC236}">
                <a16:creationId xmlns:a16="http://schemas.microsoft.com/office/drawing/2014/main" id="{7E38577E-2CA7-C4B8-D3EE-37FA70048BA2}"/>
              </a:ext>
            </a:extLst>
          </p:cNvPr>
          <p:cNvSpPr txBox="1"/>
          <p:nvPr/>
        </p:nvSpPr>
        <p:spPr>
          <a:xfrm>
            <a:off x="2805511" y="6232195"/>
            <a:ext cx="78598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400" dirty="0"/>
              <a:t>最後字串資料會放置在</a:t>
            </a:r>
            <a:r>
              <a:rPr lang="en-US" altLang="zh-TW" sz="2400" dirty="0"/>
              <a:t>message</a:t>
            </a:r>
            <a:r>
              <a:rPr lang="zh-TW" altLang="en-US" sz="2400" dirty="0"/>
              <a:t>，透過</a:t>
            </a:r>
            <a:r>
              <a:rPr lang="en-US" altLang="zh-TW" sz="2400" dirty="0"/>
              <a:t>print</a:t>
            </a:r>
            <a:r>
              <a:rPr lang="zh-TW" altLang="en-US" sz="2400" dirty="0"/>
              <a:t>函式方便觀察</a:t>
            </a:r>
          </a:p>
        </p:txBody>
      </p:sp>
    </p:spTree>
    <p:extLst>
      <p:ext uri="{BB962C8B-B14F-4D97-AF65-F5344CB8AC3E}">
        <p14:creationId xmlns:p14="http://schemas.microsoft.com/office/powerpoint/2010/main" val="12921476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2A2690C-0822-B242-FCA2-83D8C193AB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1812" y="468198"/>
            <a:ext cx="1808375" cy="747859"/>
          </a:xfrm>
        </p:spPr>
        <p:txBody>
          <a:bodyPr>
            <a:normAutofit fontScale="90000"/>
          </a:bodyPr>
          <a:lstStyle/>
          <a:p>
            <a:r>
              <a:rPr lang="zh-TW" altLang="en-US" sz="4400" dirty="0"/>
              <a:t>架構圖</a:t>
            </a: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2796574E-4641-E4C4-0548-7C8084C39B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824" y="1310325"/>
            <a:ext cx="11092349" cy="5173745"/>
          </a:xfrm>
          <a:prstGeom prst="rect">
            <a:avLst/>
          </a:prstGeom>
          <a:ln w="57150">
            <a:solidFill>
              <a:schemeClr val="tx1"/>
            </a:solidFill>
          </a:ln>
        </p:spPr>
      </p:pic>
      <p:sp>
        <p:nvSpPr>
          <p:cNvPr id="6" name="標題 1">
            <a:extLst>
              <a:ext uri="{FF2B5EF4-FFF2-40B4-BE49-F238E27FC236}">
                <a16:creationId xmlns:a16="http://schemas.microsoft.com/office/drawing/2014/main" id="{E6D1F8FF-718F-C152-3C2F-9EEFD63A220D}"/>
              </a:ext>
            </a:extLst>
          </p:cNvPr>
          <p:cNvSpPr txBox="1">
            <a:spLocks/>
          </p:cNvSpPr>
          <p:nvPr/>
        </p:nvSpPr>
        <p:spPr>
          <a:xfrm>
            <a:off x="146552" y="197963"/>
            <a:ext cx="4885354" cy="79499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zh-TW" altLang="en-US" dirty="0">
                <a:solidFill>
                  <a:srgbClr val="FF0000"/>
                </a:solidFill>
              </a:rPr>
              <a:t>範例：</a:t>
            </a:r>
            <a:r>
              <a:rPr lang="en-US" altLang="zh-TW" dirty="0">
                <a:solidFill>
                  <a:srgbClr val="FF0000"/>
                </a:solidFill>
              </a:rPr>
              <a:t>temperature</a:t>
            </a:r>
            <a:r>
              <a:rPr lang="zh-TW" altLang="en-US" dirty="0">
                <a:solidFill>
                  <a:srgbClr val="FF0000"/>
                </a:solidFill>
              </a:rPr>
              <a:t> </a:t>
            </a:r>
            <a:r>
              <a:rPr lang="en-US" altLang="zh-TW" dirty="0">
                <a:solidFill>
                  <a:srgbClr val="FF0000"/>
                </a:solidFill>
              </a:rPr>
              <a:t>app</a:t>
            </a:r>
            <a:endParaRPr lang="zh-TW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98116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45769CA-5D59-1D7B-D7D5-927F8B1850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4665" y="383356"/>
            <a:ext cx="8596668" cy="1320800"/>
          </a:xfrm>
        </p:spPr>
        <p:txBody>
          <a:bodyPr/>
          <a:lstStyle/>
          <a:p>
            <a:pPr algn="ctr"/>
            <a:r>
              <a:rPr lang="zh-TW" altLang="en-US" dirty="0"/>
              <a:t>電路圖</a:t>
            </a: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4E1C2316-8A68-2DB7-FB1F-62BAA65CA2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0029" y="1383819"/>
            <a:ext cx="7911942" cy="5187363"/>
          </a:xfrm>
          <a:prstGeom prst="rect">
            <a:avLst/>
          </a:prstGeom>
          <a:ln w="571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4468031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805A658-B5F1-48D3-4EFC-B84496C6C5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5400" dirty="0"/>
              <a:t>Flutter </a:t>
            </a:r>
            <a:r>
              <a:rPr lang="zh-TW" altLang="en-US" sz="5400" dirty="0"/>
              <a:t>開發優勢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941DBF2B-7FC1-2DA9-BCC3-E02401033F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583704"/>
            <a:ext cx="9832157" cy="4996206"/>
          </a:xfrm>
        </p:spPr>
        <p:txBody>
          <a:bodyPr>
            <a:normAutofit fontScale="85000" lnSpcReduction="10000"/>
          </a:bodyPr>
          <a:lstStyle/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zh-TW" altLang="en-US" sz="3000" b="1" i="0" dirty="0">
                <a:solidFill>
                  <a:srgbClr val="303233"/>
                </a:solidFill>
                <a:effectLst/>
                <a:latin typeface="Lato" panose="020F0502020204030203" pitchFamily="34" charset="0"/>
              </a:rPr>
              <a:t>美觀</a:t>
            </a:r>
            <a:r>
              <a:rPr lang="en-US" altLang="zh-TW" sz="3000" b="0" i="0" dirty="0">
                <a:solidFill>
                  <a:srgbClr val="303233"/>
                </a:solidFill>
                <a:effectLst/>
                <a:latin typeface="Lato" panose="020F0502020204030203" pitchFamily="34" charset="0"/>
              </a:rPr>
              <a:t>: </a:t>
            </a:r>
            <a:r>
              <a:rPr lang="zh-TW" altLang="en-US" sz="3000" b="0" i="0" dirty="0">
                <a:solidFill>
                  <a:srgbClr val="303233"/>
                </a:solidFill>
                <a:effectLst/>
                <a:latin typeface="Lato" panose="020F0502020204030203" pitchFamily="34" charset="0"/>
              </a:rPr>
              <a:t>可以精準控制螢幕的每一個像素，讓 </a:t>
            </a:r>
            <a:r>
              <a:rPr lang="en-US" altLang="zh-TW" sz="3000" b="0" i="0" dirty="0">
                <a:solidFill>
                  <a:srgbClr val="303233"/>
                </a:solidFill>
                <a:effectLst/>
                <a:latin typeface="Lato" panose="020F0502020204030203" pitchFamily="34" charset="0"/>
              </a:rPr>
              <a:t>UI</a:t>
            </a:r>
            <a:r>
              <a:rPr lang="zh-TW" altLang="en-US" sz="3000" b="0" i="0" dirty="0">
                <a:solidFill>
                  <a:srgbClr val="303233"/>
                </a:solidFill>
                <a:effectLst/>
                <a:latin typeface="Lato" panose="020F0502020204030203" pitchFamily="34" charset="0"/>
              </a:rPr>
              <a:t>介面更繽紛生動。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zh-TW" altLang="en-US" sz="3000" b="1" i="0" dirty="0">
                <a:solidFill>
                  <a:srgbClr val="303233"/>
                </a:solidFill>
                <a:effectLst/>
                <a:latin typeface="Lato" panose="020F0502020204030203" pitchFamily="34" charset="0"/>
              </a:rPr>
              <a:t>快速</a:t>
            </a:r>
            <a:r>
              <a:rPr lang="en-US" altLang="zh-TW" sz="3000" b="0" i="0" dirty="0">
                <a:solidFill>
                  <a:srgbClr val="303233"/>
                </a:solidFill>
                <a:effectLst/>
                <a:latin typeface="Lato" panose="020F0502020204030203" pitchFamily="34" charset="0"/>
              </a:rPr>
              <a:t>:</a:t>
            </a:r>
          </a:p>
          <a:p>
            <a:pPr marL="1143000" lvl="2" indent="-228600" algn="l">
              <a:buFont typeface="Arial" panose="020B0604020202020204" pitchFamily="34" charset="0"/>
              <a:buChar char="•"/>
            </a:pPr>
            <a:r>
              <a:rPr lang="en-US" altLang="zh-TW" sz="2600" b="0" i="0" dirty="0">
                <a:solidFill>
                  <a:srgbClr val="303233"/>
                </a:solidFill>
                <a:effectLst/>
                <a:latin typeface="Lato" panose="020F0502020204030203" pitchFamily="34" charset="0"/>
              </a:rPr>
              <a:t>UI </a:t>
            </a:r>
            <a:r>
              <a:rPr lang="zh-TW" altLang="en-US" sz="2600" b="0" i="0" dirty="0">
                <a:solidFill>
                  <a:srgbClr val="303233"/>
                </a:solidFill>
                <a:effectLst/>
                <a:latin typeface="Lato" panose="020F0502020204030203" pitchFamily="34" charset="0"/>
              </a:rPr>
              <a:t>渲染性 </a:t>
            </a:r>
            <a:r>
              <a:rPr lang="en-US" altLang="zh-TW" sz="2600" b="0" i="0" dirty="0">
                <a:solidFill>
                  <a:srgbClr val="303233"/>
                </a:solidFill>
                <a:effectLst/>
                <a:latin typeface="Lato" panose="020F0502020204030203" pitchFamily="34" charset="0"/>
              </a:rPr>
              <a:t>(rendering)</a:t>
            </a:r>
            <a:r>
              <a:rPr lang="zh-TW" altLang="en-US" sz="2600" b="0" i="0" dirty="0">
                <a:solidFill>
                  <a:srgbClr val="303233"/>
                </a:solidFill>
                <a:effectLst/>
                <a:latin typeface="Lato" panose="020F0502020204030203" pitchFamily="34" charset="0"/>
              </a:rPr>
              <a:t>好</a:t>
            </a:r>
          </a:p>
          <a:p>
            <a:pPr marL="1143000" lvl="2" indent="-228600" algn="l">
              <a:buFont typeface="Arial" panose="020B0604020202020204" pitchFamily="34" charset="0"/>
              <a:buChar char="•"/>
            </a:pPr>
            <a:r>
              <a:rPr lang="en-US" altLang="zh-TW" sz="2600" b="0" i="0" dirty="0">
                <a:solidFill>
                  <a:srgbClr val="303233"/>
                </a:solidFill>
                <a:effectLst/>
                <a:latin typeface="Lato" panose="020F0502020204030203" pitchFamily="34" charset="0"/>
              </a:rPr>
              <a:t>60 fps + GPU </a:t>
            </a:r>
            <a:r>
              <a:rPr lang="zh-TW" altLang="en-US" sz="2600" b="0" i="0" dirty="0">
                <a:solidFill>
                  <a:srgbClr val="303233"/>
                </a:solidFill>
                <a:effectLst/>
                <a:latin typeface="Lato" panose="020F0502020204030203" pitchFamily="34" charset="0"/>
              </a:rPr>
              <a:t>加速 </a:t>
            </a:r>
            <a:r>
              <a:rPr lang="en-US" altLang="zh-TW" sz="2600" b="0" i="0" dirty="0">
                <a:solidFill>
                  <a:srgbClr val="303233"/>
                </a:solidFill>
                <a:effectLst/>
                <a:latin typeface="Lato" panose="020F0502020204030203" pitchFamily="34" charset="0"/>
              </a:rPr>
              <a:t>(</a:t>
            </a:r>
            <a:r>
              <a:rPr lang="zh-TW" altLang="en-US" sz="2600" b="0" i="0" dirty="0">
                <a:solidFill>
                  <a:srgbClr val="303233"/>
                </a:solidFill>
                <a:effectLst/>
                <a:latin typeface="Lato" panose="020F0502020204030203" pitchFamily="34" charset="0"/>
              </a:rPr>
              <a:t>充分使用手機的</a:t>
            </a:r>
            <a:r>
              <a:rPr lang="en-US" altLang="zh-TW" sz="2600" b="0" i="0" dirty="0">
                <a:solidFill>
                  <a:srgbClr val="303233"/>
                </a:solidFill>
                <a:effectLst/>
                <a:latin typeface="Lato" panose="020F0502020204030203" pitchFamily="34" charset="0"/>
              </a:rPr>
              <a:t>GPI</a:t>
            </a:r>
            <a:r>
              <a:rPr lang="zh-TW" altLang="en-US" sz="2600" b="0" i="0" dirty="0">
                <a:solidFill>
                  <a:srgbClr val="303233"/>
                </a:solidFill>
                <a:effectLst/>
                <a:latin typeface="Lato" panose="020F0502020204030203" pitchFamily="34" charset="0"/>
              </a:rPr>
              <a:t>、</a:t>
            </a:r>
            <a:r>
              <a:rPr lang="en-US" altLang="zh-TW" sz="2600" b="0" i="0" dirty="0">
                <a:solidFill>
                  <a:srgbClr val="303233"/>
                </a:solidFill>
                <a:effectLst/>
                <a:latin typeface="Lato" panose="020F0502020204030203" pitchFamily="34" charset="0"/>
              </a:rPr>
              <a:t>GPU </a:t>
            </a:r>
            <a:r>
              <a:rPr lang="zh-TW" altLang="en-US" sz="2600" b="0" i="0" dirty="0">
                <a:solidFill>
                  <a:srgbClr val="303233"/>
                </a:solidFill>
                <a:effectLst/>
                <a:latin typeface="Lato" panose="020F0502020204030203" pitchFamily="34" charset="0"/>
              </a:rPr>
              <a:t>性能</a:t>
            </a:r>
            <a:r>
              <a:rPr lang="en-US" altLang="zh-TW" sz="2600" b="0" i="0" dirty="0">
                <a:solidFill>
                  <a:srgbClr val="303233"/>
                </a:solidFill>
                <a:effectLst/>
                <a:latin typeface="Lato" panose="020F0502020204030203" pitchFamily="34" charset="0"/>
              </a:rPr>
              <a:t>)</a:t>
            </a:r>
            <a:r>
              <a:rPr lang="zh-TW" altLang="en-US" sz="2600" b="0" i="0" dirty="0">
                <a:solidFill>
                  <a:srgbClr val="303233"/>
                </a:solidFill>
                <a:effectLst/>
                <a:latin typeface="Lato" panose="020F0502020204030203" pitchFamily="34" charset="0"/>
              </a:rPr>
              <a:t>。</a:t>
            </a:r>
            <a:br>
              <a:rPr lang="zh-TW" altLang="en-US" sz="2600" b="0" i="0" dirty="0">
                <a:solidFill>
                  <a:srgbClr val="303233"/>
                </a:solidFill>
                <a:effectLst/>
                <a:latin typeface="Lato" panose="020F0502020204030203" pitchFamily="34" charset="0"/>
              </a:rPr>
            </a:br>
            <a:r>
              <a:rPr lang="en-US" altLang="zh-TW" sz="2600" b="0" i="0" dirty="0">
                <a:solidFill>
                  <a:srgbClr val="303233"/>
                </a:solidFill>
                <a:effectLst/>
                <a:latin typeface="Lato" panose="020F0502020204030203" pitchFamily="34" charset="0"/>
              </a:rPr>
              <a:t>[</a:t>
            </a:r>
            <a:r>
              <a:rPr lang="zh-TW" altLang="en-US" sz="2600" b="0" i="0" dirty="0">
                <a:solidFill>
                  <a:srgbClr val="303233"/>
                </a:solidFill>
                <a:effectLst/>
                <a:latin typeface="Lato" panose="020F0502020204030203" pitchFamily="34" charset="0"/>
              </a:rPr>
              <a:t>補充</a:t>
            </a:r>
            <a:r>
              <a:rPr lang="en-US" altLang="zh-TW" sz="2600" b="0" i="0" dirty="0">
                <a:solidFill>
                  <a:srgbClr val="303233"/>
                </a:solidFill>
                <a:effectLst/>
                <a:latin typeface="Lato" panose="020F0502020204030203" pitchFamily="34" charset="0"/>
              </a:rPr>
              <a:t>] fps</a:t>
            </a:r>
            <a:r>
              <a:rPr lang="zh-TW" altLang="en-US" sz="2600" b="0" i="0" dirty="0">
                <a:solidFill>
                  <a:srgbClr val="303233"/>
                </a:solidFill>
                <a:effectLst/>
                <a:latin typeface="Lato" panose="020F0502020204030203" pitchFamily="34" charset="0"/>
              </a:rPr>
              <a:t>：</a:t>
            </a:r>
            <a:r>
              <a:rPr lang="en-US" altLang="zh-TW" sz="2600" b="0" i="0" dirty="0">
                <a:solidFill>
                  <a:srgbClr val="303233"/>
                </a:solidFill>
                <a:effectLst/>
                <a:latin typeface="Lato" panose="020F0502020204030203" pitchFamily="34" charset="0"/>
              </a:rPr>
              <a:t>Frames per second</a:t>
            </a:r>
            <a:r>
              <a:rPr lang="zh-TW" altLang="en-US" sz="2600" b="0" i="0" dirty="0">
                <a:solidFill>
                  <a:srgbClr val="303233"/>
                </a:solidFill>
                <a:effectLst/>
                <a:latin typeface="Lato" panose="020F0502020204030203" pitchFamily="34" charset="0"/>
              </a:rPr>
              <a:t>，</a:t>
            </a:r>
            <a:r>
              <a:rPr lang="en-US" altLang="zh-TW" sz="2600" b="0" i="0" dirty="0">
                <a:solidFill>
                  <a:srgbClr val="303233"/>
                </a:solidFill>
                <a:effectLst/>
                <a:latin typeface="Lato" panose="020F0502020204030203" pitchFamily="34" charset="0"/>
              </a:rPr>
              <a:t>(</a:t>
            </a:r>
            <a:r>
              <a:rPr lang="zh-TW" altLang="en-US" sz="2600" b="0" i="0" dirty="0">
                <a:solidFill>
                  <a:srgbClr val="303233"/>
                </a:solidFill>
                <a:effectLst/>
                <a:latin typeface="Lato" panose="020F0502020204030203" pitchFamily="34" charset="0"/>
              </a:rPr>
              <a:t>又稱 </a:t>
            </a:r>
            <a:r>
              <a:rPr lang="en-US" altLang="zh-TW" sz="2600" b="0" i="0" dirty="0">
                <a:solidFill>
                  <a:srgbClr val="303233"/>
                </a:solidFill>
                <a:effectLst/>
                <a:latin typeface="Lato" panose="020F0502020204030203" pitchFamily="34" charset="0"/>
              </a:rPr>
              <a:t>Frame rate, </a:t>
            </a:r>
            <a:r>
              <a:rPr lang="zh-TW" altLang="en-US" sz="2600" b="0" i="0" dirty="0">
                <a:solidFill>
                  <a:srgbClr val="303233"/>
                </a:solidFill>
                <a:effectLst/>
                <a:latin typeface="Lato" panose="020F0502020204030203" pitchFamily="34" charset="0"/>
              </a:rPr>
              <a:t>幀率</a:t>
            </a:r>
            <a:r>
              <a:rPr lang="en-US" altLang="zh-TW" sz="2600" b="0" i="0" dirty="0">
                <a:solidFill>
                  <a:srgbClr val="303233"/>
                </a:solidFill>
                <a:effectLst/>
                <a:latin typeface="Lato" panose="020F0502020204030203" pitchFamily="34" charset="0"/>
              </a:rPr>
              <a:t>)</a:t>
            </a:r>
            <a:r>
              <a:rPr lang="zh-TW" altLang="en-US" sz="2600" b="0" i="0" dirty="0">
                <a:solidFill>
                  <a:srgbClr val="303233"/>
                </a:solidFill>
                <a:effectLst/>
                <a:latin typeface="Lato" panose="020F0502020204030203" pitchFamily="34" charset="0"/>
              </a:rPr>
              <a:t>，每秒傳輸幀數，每秒畫面數。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zh-TW" altLang="en-US" sz="3000" b="1" i="0" dirty="0">
                <a:solidFill>
                  <a:srgbClr val="303233"/>
                </a:solidFill>
                <a:effectLst/>
                <a:latin typeface="Lato" panose="020F0502020204030203" pitchFamily="34" charset="0"/>
              </a:rPr>
              <a:t>高效</a:t>
            </a:r>
            <a:r>
              <a:rPr lang="en-US" altLang="zh-TW" sz="3000" b="0" i="0" dirty="0">
                <a:solidFill>
                  <a:srgbClr val="303233"/>
                </a:solidFill>
                <a:effectLst/>
                <a:latin typeface="Lato" panose="020F0502020204030203" pitchFamily="34" charset="0"/>
              </a:rPr>
              <a:t>:</a:t>
            </a:r>
          </a:p>
          <a:p>
            <a:pPr marL="1143000" lvl="2" indent="-228600" algn="l">
              <a:buFont typeface="Arial" panose="020B0604020202020204" pitchFamily="34" charset="0"/>
              <a:buChar char="•"/>
            </a:pPr>
            <a:r>
              <a:rPr lang="zh-TW" altLang="en-US" sz="2600" b="1" i="0" dirty="0">
                <a:solidFill>
                  <a:srgbClr val="303233"/>
                </a:solidFill>
                <a:effectLst/>
                <a:latin typeface="Lato" panose="020F0502020204030203" pitchFamily="34" charset="0"/>
              </a:rPr>
              <a:t>熱重載 </a:t>
            </a:r>
            <a:r>
              <a:rPr lang="en-US" altLang="zh-TW" sz="2600" b="1" i="0" dirty="0">
                <a:solidFill>
                  <a:srgbClr val="303233"/>
                </a:solidFill>
                <a:effectLst/>
                <a:latin typeface="Lato" panose="020F0502020204030203" pitchFamily="34" charset="0"/>
              </a:rPr>
              <a:t>(Hot Reload)</a:t>
            </a:r>
            <a:r>
              <a:rPr lang="zh-TW" altLang="en-US" sz="2600" b="0" i="0" dirty="0">
                <a:solidFill>
                  <a:srgbClr val="303233"/>
                </a:solidFill>
                <a:effectLst/>
                <a:latin typeface="Lato" panose="020F0502020204030203" pitchFamily="34" charset="0"/>
              </a:rPr>
              <a:t>，</a:t>
            </a:r>
            <a:r>
              <a:rPr lang="en-US" altLang="zh-TW" sz="2600" b="0" i="0" dirty="0">
                <a:solidFill>
                  <a:srgbClr val="303233"/>
                </a:solidFill>
                <a:effectLst/>
                <a:latin typeface="Lato" panose="020F0502020204030203" pitchFamily="34" charset="0"/>
              </a:rPr>
              <a:t>Flutter</a:t>
            </a:r>
            <a:r>
              <a:rPr lang="zh-TW" altLang="en-US" sz="2600" b="0" i="0" dirty="0">
                <a:solidFill>
                  <a:srgbClr val="303233"/>
                </a:solidFill>
                <a:effectLst/>
                <a:latin typeface="Lato" panose="020F0502020204030203" pitchFamily="34" charset="0"/>
              </a:rPr>
              <a:t>的特殊功能，可以一邊編程，手機虛擬機的 </a:t>
            </a:r>
            <a:r>
              <a:rPr lang="en-US" altLang="zh-TW" sz="2600" b="0" i="0" dirty="0">
                <a:solidFill>
                  <a:srgbClr val="303233"/>
                </a:solidFill>
                <a:effectLst/>
                <a:latin typeface="Lato" panose="020F0502020204030203" pitchFamily="34" charset="0"/>
              </a:rPr>
              <a:t>UI</a:t>
            </a:r>
            <a:r>
              <a:rPr lang="zh-TW" altLang="en-US" sz="2600" b="0" i="0" dirty="0">
                <a:solidFill>
                  <a:srgbClr val="303233"/>
                </a:solidFill>
                <a:effectLst/>
                <a:latin typeface="Lato" panose="020F0502020204030203" pitchFamily="34" charset="0"/>
              </a:rPr>
              <a:t>頁面會只針對修改的部分，進行同步的即時更新。</a:t>
            </a:r>
          </a:p>
          <a:p>
            <a:pPr marL="1143000" lvl="2" indent="-228600" algn="l">
              <a:buFont typeface="Arial" panose="020B0604020202020204" pitchFamily="34" charset="0"/>
              <a:buChar char="•"/>
            </a:pPr>
            <a:r>
              <a:rPr lang="zh-TW" altLang="en-US" sz="2600" b="0" i="0" dirty="0">
                <a:solidFill>
                  <a:srgbClr val="303233"/>
                </a:solidFill>
                <a:effectLst/>
                <a:latin typeface="Lato" panose="020F0502020204030203" pitchFamily="34" charset="0"/>
              </a:rPr>
              <a:t>更高效的迭代自己寫的程式碼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zh-TW" altLang="en-US" sz="3000" b="1" i="0" dirty="0">
                <a:solidFill>
                  <a:srgbClr val="303233"/>
                </a:solidFill>
                <a:effectLst/>
                <a:latin typeface="Lato" panose="020F0502020204030203" pitchFamily="34" charset="0"/>
              </a:rPr>
              <a:t>開放</a:t>
            </a:r>
            <a:r>
              <a:rPr lang="en-US" altLang="zh-TW" sz="3000" b="0" i="0" dirty="0">
                <a:solidFill>
                  <a:srgbClr val="303233"/>
                </a:solidFill>
                <a:effectLst/>
                <a:latin typeface="Lato" panose="020F0502020204030203" pitchFamily="34" charset="0"/>
              </a:rPr>
              <a:t>: </a:t>
            </a:r>
            <a:r>
              <a:rPr lang="zh-TW" altLang="en-US" sz="3000" b="0" i="0" dirty="0">
                <a:solidFill>
                  <a:srgbClr val="303233"/>
                </a:solidFill>
                <a:effectLst/>
                <a:latin typeface="Lato" panose="020F0502020204030203" pitchFamily="34" charset="0"/>
              </a:rPr>
              <a:t>所有代碼皆免費、開源</a:t>
            </a:r>
            <a:r>
              <a:rPr lang="en-US" altLang="zh-TW" sz="3000" b="0" i="0" dirty="0">
                <a:solidFill>
                  <a:srgbClr val="303233"/>
                </a:solidFill>
                <a:effectLst/>
                <a:latin typeface="Lato" panose="020F0502020204030203" pitchFamily="34" charset="0"/>
              </a:rPr>
              <a:t>!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zh-TW" altLang="en-US" sz="2800" b="1" i="0" dirty="0">
                <a:solidFill>
                  <a:srgbClr val="303233"/>
                </a:solidFill>
                <a:effectLst/>
                <a:latin typeface="Lato" panose="020F0502020204030203" pitchFamily="34" charset="0"/>
              </a:rPr>
              <a:t>跨平台</a:t>
            </a:r>
            <a:r>
              <a:rPr lang="zh-TW" altLang="en-US" sz="2800" b="0" i="0" dirty="0">
                <a:solidFill>
                  <a:srgbClr val="303233"/>
                </a:solidFill>
                <a:effectLst/>
                <a:latin typeface="Lato" panose="020F0502020204030203" pitchFamily="34" charset="0"/>
              </a:rPr>
              <a:t>：</a:t>
            </a:r>
            <a:r>
              <a:rPr lang="en-US" altLang="zh-TW" sz="2800" i="0" dirty="0">
                <a:solidFill>
                  <a:srgbClr val="303233"/>
                </a:solidFill>
                <a:effectLst/>
                <a:latin typeface="Lato" panose="020F0502020204030203" pitchFamily="34" charset="0"/>
              </a:rPr>
              <a:t>Linux</a:t>
            </a:r>
            <a:r>
              <a:rPr lang="zh-TW" altLang="en-US" sz="2800" i="0" dirty="0">
                <a:solidFill>
                  <a:srgbClr val="303233"/>
                </a:solidFill>
                <a:effectLst/>
                <a:latin typeface="Lato" panose="020F0502020204030203" pitchFamily="34" charset="0"/>
              </a:rPr>
              <a:t>、</a:t>
            </a:r>
            <a:r>
              <a:rPr lang="en-US" altLang="zh-TW" sz="2800" i="0" dirty="0">
                <a:solidFill>
                  <a:srgbClr val="303233"/>
                </a:solidFill>
                <a:effectLst/>
                <a:latin typeface="Lato" panose="020F0502020204030203" pitchFamily="34" charset="0"/>
              </a:rPr>
              <a:t>Android</a:t>
            </a:r>
            <a:r>
              <a:rPr lang="zh-TW" altLang="en-US" sz="2800" i="0" dirty="0">
                <a:solidFill>
                  <a:srgbClr val="303233"/>
                </a:solidFill>
                <a:effectLst/>
                <a:latin typeface="Lato" panose="020F0502020204030203" pitchFamily="34" charset="0"/>
              </a:rPr>
              <a:t>、</a:t>
            </a:r>
            <a:r>
              <a:rPr lang="en-US" altLang="zh-TW" sz="2800" i="0" dirty="0">
                <a:solidFill>
                  <a:srgbClr val="303233"/>
                </a:solidFill>
                <a:effectLst/>
                <a:latin typeface="Lato" panose="020F0502020204030203" pitchFamily="34" charset="0"/>
              </a:rPr>
              <a:t>iOS</a:t>
            </a: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6822843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3">
            <a:extLst>
              <a:ext uri="{FF2B5EF4-FFF2-40B4-BE49-F238E27FC236}">
                <a16:creationId xmlns:a16="http://schemas.microsoft.com/office/drawing/2014/main" id="{03E1E4B1-61BF-3E76-282D-4C5AE25F60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2648" y="1012018"/>
            <a:ext cx="2663894" cy="5771769"/>
          </a:xfrm>
          <a:prstGeom prst="rect">
            <a:avLst/>
          </a:prstGeom>
        </p:spPr>
      </p:pic>
      <p:sp>
        <p:nvSpPr>
          <p:cNvPr id="2" name="標題 1">
            <a:extLst>
              <a:ext uri="{FF2B5EF4-FFF2-40B4-BE49-F238E27FC236}">
                <a16:creationId xmlns:a16="http://schemas.microsoft.com/office/drawing/2014/main" id="{5C832043-54A6-EDE1-9A3B-AD1DE389ED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37990" y="217024"/>
            <a:ext cx="4885354" cy="794994"/>
          </a:xfrm>
        </p:spPr>
        <p:txBody>
          <a:bodyPr>
            <a:normAutofit/>
          </a:bodyPr>
          <a:lstStyle/>
          <a:p>
            <a:pPr algn="ctr"/>
            <a:r>
              <a:rPr lang="en-US" altLang="zh-TW" dirty="0"/>
              <a:t>APP</a:t>
            </a:r>
            <a:r>
              <a:rPr lang="zh-TW" altLang="en-US" dirty="0"/>
              <a:t> 主畫面</a:t>
            </a:r>
          </a:p>
        </p:txBody>
      </p:sp>
      <p:cxnSp>
        <p:nvCxnSpPr>
          <p:cNvPr id="8" name="直線單箭頭接點 7">
            <a:extLst>
              <a:ext uri="{FF2B5EF4-FFF2-40B4-BE49-F238E27FC236}">
                <a16:creationId xmlns:a16="http://schemas.microsoft.com/office/drawing/2014/main" id="{F72A3D42-63BF-FF34-8D07-FE485C51CB6A}"/>
              </a:ext>
            </a:extLst>
          </p:cNvPr>
          <p:cNvCxnSpPr>
            <a:cxnSpLocks/>
          </p:cNvCxnSpPr>
          <p:nvPr/>
        </p:nvCxnSpPr>
        <p:spPr>
          <a:xfrm>
            <a:off x="4298623" y="1473438"/>
            <a:ext cx="1193143" cy="10555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id="{40F25AD3-88C8-7B73-4E96-687CBFD85F5D}"/>
              </a:ext>
            </a:extLst>
          </p:cNvPr>
          <p:cNvSpPr/>
          <p:nvPr/>
        </p:nvSpPr>
        <p:spPr>
          <a:xfrm>
            <a:off x="5448692" y="1194268"/>
            <a:ext cx="3857517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TW" altLang="en-US" sz="4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搜尋藍牙功能</a:t>
            </a:r>
          </a:p>
        </p:txBody>
      </p:sp>
      <p:cxnSp>
        <p:nvCxnSpPr>
          <p:cNvPr id="14" name="直線單箭頭接點 13">
            <a:extLst>
              <a:ext uri="{FF2B5EF4-FFF2-40B4-BE49-F238E27FC236}">
                <a16:creationId xmlns:a16="http://schemas.microsoft.com/office/drawing/2014/main" id="{CEAEC319-882E-6FA0-A82E-EA6F1C76E0DA}"/>
              </a:ext>
            </a:extLst>
          </p:cNvPr>
          <p:cNvCxnSpPr>
            <a:cxnSpLocks/>
          </p:cNvCxnSpPr>
          <p:nvPr/>
        </p:nvCxnSpPr>
        <p:spPr>
          <a:xfrm>
            <a:off x="3751868" y="2588525"/>
            <a:ext cx="1696824" cy="11440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>
            <a:extLst>
              <a:ext uri="{FF2B5EF4-FFF2-40B4-BE49-F238E27FC236}">
                <a16:creationId xmlns:a16="http://schemas.microsoft.com/office/drawing/2014/main" id="{DA40D5FC-023F-1788-8B3B-37C55BC8247F}"/>
              </a:ext>
            </a:extLst>
          </p:cNvPr>
          <p:cNvSpPr/>
          <p:nvPr/>
        </p:nvSpPr>
        <p:spPr>
          <a:xfrm>
            <a:off x="5448692" y="2345909"/>
            <a:ext cx="3857517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TW" altLang="en-US" sz="4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顯示是否連線</a:t>
            </a:r>
          </a:p>
        </p:txBody>
      </p:sp>
      <p:cxnSp>
        <p:nvCxnSpPr>
          <p:cNvPr id="17" name="直線單箭頭接點 16">
            <a:extLst>
              <a:ext uri="{FF2B5EF4-FFF2-40B4-BE49-F238E27FC236}">
                <a16:creationId xmlns:a16="http://schemas.microsoft.com/office/drawing/2014/main" id="{72DB33AD-7FE7-F612-DA80-91256935E40F}"/>
              </a:ext>
            </a:extLst>
          </p:cNvPr>
          <p:cNvCxnSpPr>
            <a:cxnSpLocks/>
          </p:cNvCxnSpPr>
          <p:nvPr/>
        </p:nvCxnSpPr>
        <p:spPr>
          <a:xfrm>
            <a:off x="3733755" y="3712469"/>
            <a:ext cx="1758011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橢圓 5">
            <a:extLst>
              <a:ext uri="{FF2B5EF4-FFF2-40B4-BE49-F238E27FC236}">
                <a16:creationId xmlns:a16="http://schemas.microsoft.com/office/drawing/2014/main" id="{2430BB47-22D8-BD41-F1E4-3A6C3E39F2B5}"/>
              </a:ext>
            </a:extLst>
          </p:cNvPr>
          <p:cNvSpPr/>
          <p:nvPr/>
        </p:nvSpPr>
        <p:spPr>
          <a:xfrm>
            <a:off x="3621527" y="1200853"/>
            <a:ext cx="558451" cy="47485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D68EA677-35F2-D0D4-131C-F9A43BBAFEAB}"/>
              </a:ext>
            </a:extLst>
          </p:cNvPr>
          <p:cNvSpPr/>
          <p:nvPr/>
        </p:nvSpPr>
        <p:spPr>
          <a:xfrm>
            <a:off x="5448692" y="3251049"/>
            <a:ext cx="4920793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TW" altLang="en-US" sz="4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建置開關馬達按鈕</a:t>
            </a:r>
          </a:p>
        </p:txBody>
      </p:sp>
    </p:spTree>
    <p:extLst>
      <p:ext uri="{BB962C8B-B14F-4D97-AF65-F5344CB8AC3E}">
        <p14:creationId xmlns:p14="http://schemas.microsoft.com/office/powerpoint/2010/main" val="644638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3A92EE2-5AC2-0764-CDE5-8CB0A247AB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1382" y="648485"/>
            <a:ext cx="8596668" cy="1320800"/>
          </a:xfrm>
        </p:spPr>
        <p:txBody>
          <a:bodyPr/>
          <a:lstStyle/>
          <a:p>
            <a:pPr algn="ctr"/>
            <a:r>
              <a:rPr lang="zh-TW" altLang="en-US" dirty="0"/>
              <a:t>四種藍牙連線狀況</a:t>
            </a:r>
            <a:br>
              <a:rPr lang="en-US" altLang="zh-TW" dirty="0"/>
            </a:br>
            <a:r>
              <a:rPr lang="zh-TW" altLang="en-US" dirty="0"/>
              <a:t>未連線、連線中、連結成功、錯誤</a:t>
            </a:r>
          </a:p>
        </p:txBody>
      </p:sp>
      <p:sp>
        <p:nvSpPr>
          <p:cNvPr id="20" name="橢圓 19">
            <a:extLst>
              <a:ext uri="{FF2B5EF4-FFF2-40B4-BE49-F238E27FC236}">
                <a16:creationId xmlns:a16="http://schemas.microsoft.com/office/drawing/2014/main" id="{A5728837-BCC3-DD9B-47BF-AE8EC154B58D}"/>
              </a:ext>
            </a:extLst>
          </p:cNvPr>
          <p:cNvSpPr/>
          <p:nvPr/>
        </p:nvSpPr>
        <p:spPr>
          <a:xfrm>
            <a:off x="1498862" y="2330516"/>
            <a:ext cx="2055043" cy="1918355"/>
          </a:xfrm>
          <a:prstGeom prst="ellipse">
            <a:avLst/>
          </a:prstGeom>
          <a:noFill/>
          <a:ln w="76200">
            <a:solidFill>
              <a:srgbClr val="F002B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F2B27C23-4CB6-7A67-E4BD-C311B416B4B6}"/>
              </a:ext>
            </a:extLst>
          </p:cNvPr>
          <p:cNvSpPr txBox="1"/>
          <p:nvPr/>
        </p:nvSpPr>
        <p:spPr>
          <a:xfrm>
            <a:off x="1663830" y="3089638"/>
            <a:ext cx="17251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/>
              <a:t>Disconnected</a:t>
            </a:r>
            <a:endParaRPr lang="zh-TW" altLang="en-US" sz="2000" dirty="0"/>
          </a:p>
        </p:txBody>
      </p:sp>
      <p:sp>
        <p:nvSpPr>
          <p:cNvPr id="22" name="橢圓 21">
            <a:extLst>
              <a:ext uri="{FF2B5EF4-FFF2-40B4-BE49-F238E27FC236}">
                <a16:creationId xmlns:a16="http://schemas.microsoft.com/office/drawing/2014/main" id="{222E1B05-67F3-3D2B-D3F0-C73F365D34C1}"/>
              </a:ext>
            </a:extLst>
          </p:cNvPr>
          <p:cNvSpPr/>
          <p:nvPr/>
        </p:nvSpPr>
        <p:spPr>
          <a:xfrm>
            <a:off x="3998536" y="2330516"/>
            <a:ext cx="2055043" cy="1918355"/>
          </a:xfrm>
          <a:prstGeom prst="ellipse">
            <a:avLst/>
          </a:prstGeom>
          <a:noFill/>
          <a:ln w="762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3" name="文字方塊 22">
            <a:extLst>
              <a:ext uri="{FF2B5EF4-FFF2-40B4-BE49-F238E27FC236}">
                <a16:creationId xmlns:a16="http://schemas.microsoft.com/office/drawing/2014/main" id="{8A1E3A9D-5560-7A0B-9F60-D64809C7B2AC}"/>
              </a:ext>
            </a:extLst>
          </p:cNvPr>
          <p:cNvSpPr txBox="1"/>
          <p:nvPr/>
        </p:nvSpPr>
        <p:spPr>
          <a:xfrm>
            <a:off x="4328474" y="3089638"/>
            <a:ext cx="17251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/>
              <a:t>Connecting</a:t>
            </a:r>
            <a:endParaRPr lang="zh-TW" altLang="en-US" sz="2000" dirty="0"/>
          </a:p>
        </p:txBody>
      </p:sp>
      <p:sp>
        <p:nvSpPr>
          <p:cNvPr id="24" name="橢圓 23">
            <a:extLst>
              <a:ext uri="{FF2B5EF4-FFF2-40B4-BE49-F238E27FC236}">
                <a16:creationId xmlns:a16="http://schemas.microsoft.com/office/drawing/2014/main" id="{E847908F-E09B-DCCB-CB07-B59463C129F6}"/>
              </a:ext>
            </a:extLst>
          </p:cNvPr>
          <p:cNvSpPr/>
          <p:nvPr/>
        </p:nvSpPr>
        <p:spPr>
          <a:xfrm>
            <a:off x="6381947" y="2330516"/>
            <a:ext cx="2055043" cy="1918355"/>
          </a:xfrm>
          <a:prstGeom prst="ellipse">
            <a:avLst/>
          </a:prstGeom>
          <a:noFill/>
          <a:ln w="762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E30F64E6-2740-7D6F-47AE-6C8DE993A97F}"/>
              </a:ext>
            </a:extLst>
          </p:cNvPr>
          <p:cNvSpPr txBox="1"/>
          <p:nvPr/>
        </p:nvSpPr>
        <p:spPr>
          <a:xfrm>
            <a:off x="6711885" y="3089638"/>
            <a:ext cx="17251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/>
              <a:t>Connected</a:t>
            </a:r>
            <a:endParaRPr lang="zh-TW" altLang="en-US" sz="2000" dirty="0"/>
          </a:p>
        </p:txBody>
      </p:sp>
      <p:sp>
        <p:nvSpPr>
          <p:cNvPr id="26" name="橢圓 25">
            <a:extLst>
              <a:ext uri="{FF2B5EF4-FFF2-40B4-BE49-F238E27FC236}">
                <a16:creationId xmlns:a16="http://schemas.microsoft.com/office/drawing/2014/main" id="{538DFA00-182E-2598-4C5D-C4136B641995}"/>
              </a:ext>
            </a:extLst>
          </p:cNvPr>
          <p:cNvSpPr/>
          <p:nvPr/>
        </p:nvSpPr>
        <p:spPr>
          <a:xfrm>
            <a:off x="8765358" y="2330516"/>
            <a:ext cx="2055043" cy="19183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7" name="文字方塊 26">
            <a:extLst>
              <a:ext uri="{FF2B5EF4-FFF2-40B4-BE49-F238E27FC236}">
                <a16:creationId xmlns:a16="http://schemas.microsoft.com/office/drawing/2014/main" id="{A31728C3-F4CB-EBE3-E87E-A7F8D0BA21EE}"/>
              </a:ext>
            </a:extLst>
          </p:cNvPr>
          <p:cNvSpPr txBox="1"/>
          <p:nvPr/>
        </p:nvSpPr>
        <p:spPr>
          <a:xfrm>
            <a:off x="9439375" y="3089638"/>
            <a:ext cx="7981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/>
              <a:t>Error</a:t>
            </a:r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6588012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6EC9E35-FF62-3102-7400-7057D9C801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9938" y="319987"/>
            <a:ext cx="9311709" cy="1320800"/>
          </a:xfrm>
        </p:spPr>
        <p:txBody>
          <a:bodyPr/>
          <a:lstStyle/>
          <a:p>
            <a:r>
              <a:rPr lang="zh-TW" altLang="en-US" dirty="0"/>
              <a:t>連線成功後將獲取</a:t>
            </a:r>
            <a:r>
              <a:rPr lang="en-US" altLang="zh-TW" dirty="0"/>
              <a:t>HC-05</a:t>
            </a:r>
            <a:r>
              <a:rPr lang="zh-TW" altLang="en-US" dirty="0"/>
              <a:t>傳輸來自</a:t>
            </a:r>
            <a:r>
              <a:rPr lang="en-US" altLang="zh-TW" dirty="0"/>
              <a:t>DHT11</a:t>
            </a:r>
            <a:r>
              <a:rPr lang="zh-TW" altLang="en-US" dirty="0"/>
              <a:t>資料</a:t>
            </a:r>
          </a:p>
        </p:txBody>
      </p:sp>
      <p:pic>
        <p:nvPicPr>
          <p:cNvPr id="5" name="圖片 4" descr="一張含有 文字 的圖片&#10;&#10;自動產生的描述">
            <a:extLst>
              <a:ext uri="{FF2B5EF4-FFF2-40B4-BE49-F238E27FC236}">
                <a16:creationId xmlns:a16="http://schemas.microsoft.com/office/drawing/2014/main" id="{CCF84EAA-79AD-C1F3-F5AD-4211C7AE7A6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0"/>
          <a:stretch/>
        </p:blipFill>
        <p:spPr>
          <a:xfrm>
            <a:off x="1501188" y="980387"/>
            <a:ext cx="2833619" cy="5698503"/>
          </a:xfrm>
          <a:prstGeom prst="rect">
            <a:avLst/>
          </a:prstGeom>
        </p:spPr>
      </p:pic>
      <p:cxnSp>
        <p:nvCxnSpPr>
          <p:cNvPr id="6" name="直線單箭頭接點 5">
            <a:extLst>
              <a:ext uri="{FF2B5EF4-FFF2-40B4-BE49-F238E27FC236}">
                <a16:creationId xmlns:a16="http://schemas.microsoft.com/office/drawing/2014/main" id="{04C8C561-CEC7-010C-4637-4C0C5390E38B}"/>
              </a:ext>
            </a:extLst>
          </p:cNvPr>
          <p:cNvCxnSpPr>
            <a:cxnSpLocks/>
          </p:cNvCxnSpPr>
          <p:nvPr/>
        </p:nvCxnSpPr>
        <p:spPr>
          <a:xfrm>
            <a:off x="3799002" y="2427402"/>
            <a:ext cx="1178351" cy="3770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>
            <a:extLst>
              <a:ext uri="{FF2B5EF4-FFF2-40B4-BE49-F238E27FC236}">
                <a16:creationId xmlns:a16="http://schemas.microsoft.com/office/drawing/2014/main" id="{610562B6-0484-1D0E-7539-DF91AB3A95ED}"/>
              </a:ext>
            </a:extLst>
          </p:cNvPr>
          <p:cNvSpPr/>
          <p:nvPr/>
        </p:nvSpPr>
        <p:spPr>
          <a:xfrm>
            <a:off x="4845377" y="2080388"/>
            <a:ext cx="6485642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TW" altLang="en-US" sz="4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溫度</a:t>
            </a:r>
            <a:r>
              <a:rPr lang="en-US" altLang="zh-TW" sz="4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%</a:t>
            </a:r>
            <a:r>
              <a:rPr lang="zh-TW" altLang="en-US" sz="4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數顯示</a:t>
            </a:r>
            <a:r>
              <a:rPr lang="en-US" altLang="zh-TW" sz="4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(0~100</a:t>
            </a:r>
            <a:r>
              <a:rPr lang="en-US" altLang="zh-TW" sz="4400" b="0" i="0" dirty="0">
                <a:effectLst/>
                <a:latin typeface="arial" panose="020B0604020202020204" pitchFamily="34" charset="0"/>
              </a:rPr>
              <a:t>°C)</a:t>
            </a:r>
            <a:endParaRPr lang="zh-TW" altLang="en-US" sz="4400" b="0" cap="none" spc="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8" name="直線單箭頭接點 7">
            <a:extLst>
              <a:ext uri="{FF2B5EF4-FFF2-40B4-BE49-F238E27FC236}">
                <a16:creationId xmlns:a16="http://schemas.microsoft.com/office/drawing/2014/main" id="{5B394B9F-DFFC-7074-22F4-8C391493E335}"/>
              </a:ext>
            </a:extLst>
          </p:cNvPr>
          <p:cNvCxnSpPr>
            <a:cxnSpLocks/>
          </p:cNvCxnSpPr>
          <p:nvPr/>
        </p:nvCxnSpPr>
        <p:spPr>
          <a:xfrm>
            <a:off x="3678025" y="5181600"/>
            <a:ext cx="1178351" cy="3770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:a16="http://schemas.microsoft.com/office/drawing/2014/main" id="{E323556E-23D1-942E-F579-9BD3EC273D77}"/>
              </a:ext>
            </a:extLst>
          </p:cNvPr>
          <p:cNvSpPr/>
          <p:nvPr/>
        </p:nvSpPr>
        <p:spPr>
          <a:xfrm>
            <a:off x="4845377" y="4834586"/>
            <a:ext cx="6485642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TW" sz="4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lottie</a:t>
            </a:r>
            <a:r>
              <a:rPr lang="en-US" altLang="zh-TW" sz="4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(.</a:t>
            </a:r>
            <a:r>
              <a:rPr lang="en-US" altLang="zh-TW" sz="4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json</a:t>
            </a:r>
            <a:r>
              <a:rPr lang="zh-TW" altLang="en-US" sz="4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文字型動圖</a:t>
            </a:r>
            <a:r>
              <a:rPr lang="en-US" altLang="zh-TW" sz="4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)</a:t>
            </a:r>
            <a:endParaRPr lang="zh-TW" altLang="en-US" sz="4400" b="0" cap="none" spc="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930375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73C5F2C-2AA8-3850-589A-3F4DCBBCE1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9373" y="552971"/>
            <a:ext cx="8596668" cy="1320800"/>
          </a:xfrm>
        </p:spPr>
        <p:txBody>
          <a:bodyPr/>
          <a:lstStyle/>
          <a:p>
            <a:pPr algn="ctr"/>
            <a:r>
              <a:rPr lang="zh-TW" altLang="en-US" dirty="0"/>
              <a:t>按鈕開關馬達</a:t>
            </a:r>
            <a:r>
              <a:rPr lang="en-US" altLang="zh-TW" dirty="0"/>
              <a:t>(</a:t>
            </a:r>
            <a:r>
              <a:rPr lang="zh-TW" altLang="en-US" dirty="0"/>
              <a:t>風扇</a:t>
            </a:r>
            <a:r>
              <a:rPr lang="en-US" altLang="zh-TW" dirty="0"/>
              <a:t>)</a:t>
            </a:r>
            <a:endParaRPr lang="zh-TW" altLang="en-US" dirty="0"/>
          </a:p>
        </p:txBody>
      </p:sp>
      <p:pic>
        <p:nvPicPr>
          <p:cNvPr id="5" name="圖片 4" descr="一張含有 文字, 電子用品, 名片 的圖片&#10;&#10;自動產生的描述">
            <a:extLst>
              <a:ext uri="{FF2B5EF4-FFF2-40B4-BE49-F238E27FC236}">
                <a16:creationId xmlns:a16="http://schemas.microsoft.com/office/drawing/2014/main" id="{F26DB357-6CC0-59C9-98A3-262C90645A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6682" y="1517402"/>
            <a:ext cx="2303553" cy="4654193"/>
          </a:xfrm>
          <a:prstGeom prst="rect">
            <a:avLst/>
          </a:prstGeom>
        </p:spPr>
      </p:pic>
      <p:pic>
        <p:nvPicPr>
          <p:cNvPr id="7" name="圖片 6">
            <a:extLst>
              <a:ext uri="{FF2B5EF4-FFF2-40B4-BE49-F238E27FC236}">
                <a16:creationId xmlns:a16="http://schemas.microsoft.com/office/drawing/2014/main" id="{037373CE-0498-D07C-77E3-ED325EB5A5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1571" y="1517402"/>
            <a:ext cx="2303552" cy="4677442"/>
          </a:xfrm>
          <a:prstGeom prst="rect">
            <a:avLst/>
          </a:prstGeom>
        </p:spPr>
      </p:pic>
      <p:sp>
        <p:nvSpPr>
          <p:cNvPr id="8" name="文字方塊 7">
            <a:extLst>
              <a:ext uri="{FF2B5EF4-FFF2-40B4-BE49-F238E27FC236}">
                <a16:creationId xmlns:a16="http://schemas.microsoft.com/office/drawing/2014/main" id="{F2DE13D3-CB91-5E47-7A53-FA9FADCF8BDB}"/>
              </a:ext>
            </a:extLst>
          </p:cNvPr>
          <p:cNvSpPr txBox="1"/>
          <p:nvPr/>
        </p:nvSpPr>
        <p:spPr>
          <a:xfrm>
            <a:off x="2044642" y="797873"/>
            <a:ext cx="9803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800" dirty="0"/>
              <a:t>關</a:t>
            </a: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9B85375D-14FA-496B-D67A-41849C8ECBB5}"/>
              </a:ext>
            </a:extLst>
          </p:cNvPr>
          <p:cNvSpPr txBox="1"/>
          <p:nvPr/>
        </p:nvSpPr>
        <p:spPr>
          <a:xfrm>
            <a:off x="8678264" y="797873"/>
            <a:ext cx="9803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800" dirty="0"/>
              <a:t>開</a:t>
            </a:r>
          </a:p>
        </p:txBody>
      </p:sp>
      <p:pic>
        <p:nvPicPr>
          <p:cNvPr id="1026" name="Picture 2" descr="Buy FairOnly DIY Electric Fan-Making Material Set Scientific Educational  Toys for Children - for Child Gift Online at Low Prices in India - Amazon.in">
            <a:extLst>
              <a:ext uri="{FF2B5EF4-FFF2-40B4-BE49-F238E27FC236}">
                <a16:creationId xmlns:a16="http://schemas.microsoft.com/office/drawing/2014/main" id="{2E309297-4509-24C5-7B03-EC584AFAB7C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87" t="-30" r="14244" b="-3738"/>
          <a:stretch/>
        </p:blipFill>
        <p:spPr bwMode="auto">
          <a:xfrm>
            <a:off x="4845377" y="2696066"/>
            <a:ext cx="1964661" cy="3498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箭號: 向右 2">
            <a:extLst>
              <a:ext uri="{FF2B5EF4-FFF2-40B4-BE49-F238E27FC236}">
                <a16:creationId xmlns:a16="http://schemas.microsoft.com/office/drawing/2014/main" id="{DB509BD0-3D89-F268-E6F9-192D7E3264DA}"/>
              </a:ext>
            </a:extLst>
          </p:cNvPr>
          <p:cNvSpPr/>
          <p:nvPr/>
        </p:nvSpPr>
        <p:spPr>
          <a:xfrm>
            <a:off x="3843173" y="5194168"/>
            <a:ext cx="1217547" cy="4734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" name="箭號: 向右 3">
            <a:extLst>
              <a:ext uri="{FF2B5EF4-FFF2-40B4-BE49-F238E27FC236}">
                <a16:creationId xmlns:a16="http://schemas.microsoft.com/office/drawing/2014/main" id="{64246CA6-12AE-7432-0DFD-D90CA775D37D}"/>
              </a:ext>
            </a:extLst>
          </p:cNvPr>
          <p:cNvSpPr/>
          <p:nvPr/>
        </p:nvSpPr>
        <p:spPr>
          <a:xfrm rot="10800000">
            <a:off x="6810038" y="5194167"/>
            <a:ext cx="1096472" cy="4734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557682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CC2A81A-5B7C-3055-4E64-1B3FADEC3A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7085" y="307943"/>
            <a:ext cx="8596668" cy="729006"/>
          </a:xfrm>
        </p:spPr>
        <p:txBody>
          <a:bodyPr>
            <a:normAutofit fontScale="90000"/>
          </a:bodyPr>
          <a:lstStyle/>
          <a:p>
            <a:pPr algn="ctr"/>
            <a:r>
              <a:rPr lang="zh-TW" altLang="en-US" dirty="0"/>
              <a:t>建置的</a:t>
            </a:r>
            <a:r>
              <a:rPr lang="en-US" altLang="zh-TW" dirty="0"/>
              <a:t>APK(</a:t>
            </a:r>
            <a:r>
              <a:rPr lang="en-US" altLang="zh-TW" b="0" i="0" dirty="0">
                <a:effectLst/>
                <a:latin typeface="arial" panose="020B0604020202020204" pitchFamily="34" charset="0"/>
              </a:rPr>
              <a:t>Android application package)</a:t>
            </a:r>
            <a:r>
              <a:rPr lang="zh-TW" altLang="en-US" b="0" i="0" dirty="0">
                <a:effectLst/>
                <a:latin typeface="arial" panose="020B0604020202020204" pitchFamily="34" charset="0"/>
              </a:rPr>
              <a:t>位置</a:t>
            </a:r>
            <a:endParaRPr lang="zh-TW" altLang="en-US" dirty="0"/>
          </a:p>
        </p:txBody>
      </p:sp>
      <p:pic>
        <p:nvPicPr>
          <p:cNvPr id="7" name="圖片 6">
            <a:extLst>
              <a:ext uri="{FF2B5EF4-FFF2-40B4-BE49-F238E27FC236}">
                <a16:creationId xmlns:a16="http://schemas.microsoft.com/office/drawing/2014/main" id="{7C0D87A8-3D48-A08E-12F2-EC8E7FCB88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9141" y="1788699"/>
            <a:ext cx="7133718" cy="4657663"/>
          </a:xfrm>
          <a:prstGeom prst="rect">
            <a:avLst/>
          </a:prstGeom>
        </p:spPr>
      </p:pic>
      <p:sp>
        <p:nvSpPr>
          <p:cNvPr id="9" name="標題 1">
            <a:extLst>
              <a:ext uri="{FF2B5EF4-FFF2-40B4-BE49-F238E27FC236}">
                <a16:creationId xmlns:a16="http://schemas.microsoft.com/office/drawing/2014/main" id="{2E59A3B8-6226-B68A-8B0F-44E303BCA9A2}"/>
              </a:ext>
            </a:extLst>
          </p:cNvPr>
          <p:cNvSpPr txBox="1">
            <a:spLocks/>
          </p:cNvSpPr>
          <p:nvPr/>
        </p:nvSpPr>
        <p:spPr>
          <a:xfrm>
            <a:off x="327085" y="1036949"/>
            <a:ext cx="8596668" cy="729006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850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altLang="zh-TW" dirty="0"/>
              <a:t>build/app/outputs/</a:t>
            </a:r>
            <a:r>
              <a:rPr lang="en-US" altLang="zh-TW" dirty="0" err="1"/>
              <a:t>apk</a:t>
            </a:r>
            <a:r>
              <a:rPr lang="en-US" altLang="zh-TW" dirty="0"/>
              <a:t>/debug/app-</a:t>
            </a:r>
            <a:r>
              <a:rPr lang="en-US" altLang="zh-TW" dirty="0" err="1"/>
              <a:t>debug.apk</a:t>
            </a:r>
            <a:endParaRPr lang="zh-TW" altLang="en-US" dirty="0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23D3C897-9EC6-147D-8A19-0E9B29DA72C4}"/>
              </a:ext>
            </a:extLst>
          </p:cNvPr>
          <p:cNvSpPr/>
          <p:nvPr/>
        </p:nvSpPr>
        <p:spPr>
          <a:xfrm>
            <a:off x="4779390" y="5646656"/>
            <a:ext cx="1923068" cy="424206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469076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D6FB1E9-3CF7-1553-C3B5-FA09C2B44A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2817" y="769855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en-US" altLang="zh-TW" sz="6000" dirty="0" err="1"/>
              <a:t>Github</a:t>
            </a:r>
            <a:r>
              <a:rPr lang="zh-TW" altLang="en-US" sz="6000" dirty="0"/>
              <a:t>：作品連結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6C3D6D1E-14C7-1E5A-D238-71BA7D9270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1761" y="2537309"/>
            <a:ext cx="10898781" cy="3880773"/>
          </a:xfrm>
        </p:spPr>
        <p:txBody>
          <a:bodyPr>
            <a:normAutofit/>
          </a:bodyPr>
          <a:lstStyle/>
          <a:p>
            <a:r>
              <a:rPr lang="en-US" altLang="zh-TW" sz="4400" dirty="0">
                <a:solidFill>
                  <a:srgbClr val="FF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https://github.com/kerong2002/temperature_bluetooth_with_8051</a:t>
            </a:r>
            <a:endParaRPr lang="zh-TW" altLang="en-US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37985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>
            <a:extLst>
              <a:ext uri="{FF2B5EF4-FFF2-40B4-BE49-F238E27FC236}">
                <a16:creationId xmlns:a16="http://schemas.microsoft.com/office/drawing/2014/main" id="{E4A901F8-B7EE-EF4E-2122-D9597FA3B8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6242" y="2083826"/>
            <a:ext cx="9639515" cy="4610911"/>
          </a:xfrm>
          <a:prstGeom prst="rect">
            <a:avLst/>
          </a:prstGeom>
        </p:spPr>
      </p:pic>
      <p:sp>
        <p:nvSpPr>
          <p:cNvPr id="9" name="標題 1">
            <a:extLst>
              <a:ext uri="{FF2B5EF4-FFF2-40B4-BE49-F238E27FC236}">
                <a16:creationId xmlns:a16="http://schemas.microsoft.com/office/drawing/2014/main" id="{A2CC5163-7DB0-2CA6-48EE-10367731A4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1769" y="336364"/>
            <a:ext cx="8596668" cy="1320800"/>
          </a:xfrm>
        </p:spPr>
        <p:txBody>
          <a:bodyPr>
            <a:normAutofit/>
          </a:bodyPr>
          <a:lstStyle/>
          <a:p>
            <a:r>
              <a:rPr lang="zh-TW" altLang="en-US" sz="5400" dirty="0"/>
              <a:t>下載安裝</a:t>
            </a:r>
            <a:r>
              <a:rPr lang="en-US" altLang="zh-TW" sz="5400" dirty="0"/>
              <a:t>Android Studio</a:t>
            </a:r>
            <a:endParaRPr lang="zh-TW" altLang="en-US" sz="5400" dirty="0"/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8EDC0802-5E36-86A9-B0BF-CBF229899E22}"/>
              </a:ext>
            </a:extLst>
          </p:cNvPr>
          <p:cNvSpPr txBox="1"/>
          <p:nvPr/>
        </p:nvSpPr>
        <p:spPr>
          <a:xfrm>
            <a:off x="666946" y="1118555"/>
            <a:ext cx="809998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3200" dirty="0">
                <a:solidFill>
                  <a:srgbClr val="FF00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https://developer.android.com/studio</a:t>
            </a:r>
            <a:endParaRPr lang="zh-TW" alt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7865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790F1B6-B655-83B1-E158-B356BB483A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402211"/>
            <a:ext cx="8596668" cy="860981"/>
          </a:xfrm>
        </p:spPr>
        <p:txBody>
          <a:bodyPr>
            <a:normAutofit/>
          </a:bodyPr>
          <a:lstStyle/>
          <a:p>
            <a:r>
              <a:rPr lang="zh-TW" altLang="en-US" sz="4000" dirty="0"/>
              <a:t>下載安裝</a:t>
            </a:r>
            <a:r>
              <a:rPr lang="en-US" altLang="zh-TW" sz="4000" dirty="0"/>
              <a:t>Flutter</a:t>
            </a:r>
            <a:endParaRPr lang="zh-TW" altLang="en-US" sz="4000" dirty="0"/>
          </a:p>
        </p:txBody>
      </p:sp>
      <p:sp>
        <p:nvSpPr>
          <p:cNvPr id="4" name="標題 1">
            <a:extLst>
              <a:ext uri="{FF2B5EF4-FFF2-40B4-BE49-F238E27FC236}">
                <a16:creationId xmlns:a16="http://schemas.microsoft.com/office/drawing/2014/main" id="{A8AEC929-2C95-FEB1-0C2A-EAB2CE7C0519}"/>
              </a:ext>
            </a:extLst>
          </p:cNvPr>
          <p:cNvSpPr txBox="1">
            <a:spLocks/>
          </p:cNvSpPr>
          <p:nvPr/>
        </p:nvSpPr>
        <p:spPr>
          <a:xfrm>
            <a:off x="677334" y="1122714"/>
            <a:ext cx="8596668" cy="625311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altLang="zh-TW" dirty="0">
                <a:solidFill>
                  <a:srgbClr val="FF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https://www.flutter.dev/</a:t>
            </a:r>
            <a:endParaRPr lang="zh-TW" altLang="en-US" dirty="0">
              <a:solidFill>
                <a:srgbClr val="FF0000"/>
              </a:solidFill>
            </a:endParaRPr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3A28E869-7E8D-203A-4709-B711EACC02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478" y="1861148"/>
            <a:ext cx="10032907" cy="4674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5736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0CAAE94-7F7F-E311-9554-31E71C2A8E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498" y="348277"/>
            <a:ext cx="9305652" cy="1320800"/>
          </a:xfrm>
        </p:spPr>
        <p:txBody>
          <a:bodyPr>
            <a:normAutofit fontScale="90000"/>
          </a:bodyPr>
          <a:lstStyle/>
          <a:p>
            <a:r>
              <a:rPr lang="zh-TW" altLang="en-US" dirty="0"/>
              <a:t>安裝完畢開啟</a:t>
            </a:r>
            <a:r>
              <a:rPr lang="en-US" altLang="zh-TW" dirty="0"/>
              <a:t>flutter_console.bat</a:t>
            </a:r>
            <a:br>
              <a:rPr lang="en-US" altLang="zh-TW" dirty="0"/>
            </a:br>
            <a:r>
              <a:rPr lang="zh-TW" altLang="en-US" dirty="0"/>
              <a:t>執行</a:t>
            </a:r>
            <a:r>
              <a:rPr lang="en-US" altLang="zh-TW" dirty="0"/>
              <a:t>flutter doctor</a:t>
            </a:r>
            <a:r>
              <a:rPr lang="zh-TW" altLang="en-US" dirty="0"/>
              <a:t>檢測使否有需要更新的部分</a:t>
            </a:r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EA2CC9BF-BC99-14DF-B63E-39EABC61E53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517757" y="233072"/>
            <a:ext cx="4206107" cy="504733"/>
          </a:xfrm>
          <a:ln w="76200">
            <a:solidFill>
              <a:srgbClr val="FF0000"/>
            </a:solidFill>
          </a:ln>
        </p:spPr>
      </p:pic>
      <p:pic>
        <p:nvPicPr>
          <p:cNvPr id="10" name="圖片 9">
            <a:extLst>
              <a:ext uri="{FF2B5EF4-FFF2-40B4-BE49-F238E27FC236}">
                <a16:creationId xmlns:a16="http://schemas.microsoft.com/office/drawing/2014/main" id="{0E3540D5-12D7-CD7C-11D5-A67B974790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302" y="1518658"/>
            <a:ext cx="7207409" cy="4985124"/>
          </a:xfrm>
          <a:prstGeom prst="rect">
            <a:avLst/>
          </a:prstGeom>
        </p:spPr>
      </p:pic>
      <p:pic>
        <p:nvPicPr>
          <p:cNvPr id="12" name="圖片 11">
            <a:extLst>
              <a:ext uri="{FF2B5EF4-FFF2-40B4-BE49-F238E27FC236}">
                <a16:creationId xmlns:a16="http://schemas.microsoft.com/office/drawing/2014/main" id="{714A3CD8-B398-E6AD-F503-D3C9D2EF46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65972" y="4483684"/>
            <a:ext cx="8238044" cy="2181922"/>
          </a:xfrm>
          <a:prstGeom prst="rect">
            <a:avLst/>
          </a:prstGeom>
        </p:spPr>
      </p:pic>
      <p:pic>
        <p:nvPicPr>
          <p:cNvPr id="13" name="圖片 12">
            <a:extLst>
              <a:ext uri="{FF2B5EF4-FFF2-40B4-BE49-F238E27FC236}">
                <a16:creationId xmlns:a16="http://schemas.microsoft.com/office/drawing/2014/main" id="{04895EBE-D520-7708-C7E4-E1BCFC6C7E4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7707" b="93421" l="9784" r="89784">
                        <a14:foregroundMark x1="22878" y1="10338" x2="20576" y2="7707"/>
                        <a14:foregroundMark x1="39424" y1="66729" x2="42590" y2="67857"/>
                        <a14:foregroundMark x1="61151" y1="83647" x2="58417" y2="85338"/>
                        <a14:foregroundMark x1="58849" y1="93421" x2="63309" y2="93233"/>
                        <a14:foregroundMark x1="21727" y1="35150" x2="26475" y2="43233"/>
                        <a14:foregroundMark x1="18705" y1="9774" x2="20576" y2="31203"/>
                        <a14:foregroundMark x1="20576" y1="31203" x2="28201" y2="50752"/>
                        <a14:foregroundMark x1="28201" y1="50752" x2="57698" y2="70489"/>
                        <a14:foregroundMark x1="57698" y1="70489" x2="73094" y2="71241"/>
                        <a14:foregroundMark x1="73094" y1="71241" x2="63741" y2="54511"/>
                        <a14:foregroundMark x1="63741" y1="54511" x2="74964" y2="69549"/>
                        <a14:foregroundMark x1="74964" y1="69549" x2="62734" y2="84774"/>
                        <a14:foregroundMark x1="62734" y1="84774" x2="76259" y2="77632"/>
                        <a14:foregroundMark x1="76259" y1="77632" x2="74820" y2="70113"/>
                        <a14:foregroundMark x1="65468" y1="85714" x2="60000" y2="8966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794484" y="4289196"/>
            <a:ext cx="2321196" cy="1776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4810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7AD90FB-2F9D-2FFA-5288-6197BE0EEE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639" y="543612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zh-TW" altLang="en-US" sz="4000" dirty="0"/>
              <a:t>請在</a:t>
            </a:r>
            <a:r>
              <a:rPr lang="en-US" altLang="zh-TW" sz="4000" dirty="0"/>
              <a:t>File-&gt;Settings-&gt;Plugins</a:t>
            </a:r>
            <a:r>
              <a:rPr lang="zh-TW" altLang="en-US" sz="4000" dirty="0"/>
              <a:t>安裝</a:t>
            </a:r>
            <a:br>
              <a:rPr lang="en-US" altLang="zh-TW" sz="4000" dirty="0"/>
            </a:br>
            <a:r>
              <a:rPr lang="en-US" altLang="zh-TW" sz="4000" dirty="0"/>
              <a:t>Dart </a:t>
            </a:r>
            <a:r>
              <a:rPr lang="zh-TW" altLang="en-US" sz="4000" dirty="0"/>
              <a:t>、</a:t>
            </a:r>
            <a:r>
              <a:rPr lang="en-US" altLang="zh-TW" sz="4000" dirty="0"/>
              <a:t>Flutter</a:t>
            </a:r>
            <a:endParaRPr lang="zh-TW" altLang="en-US" sz="4000" dirty="0"/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EBD1E8C9-1406-7DD0-AF22-BAA8A488F3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972" y="2163543"/>
            <a:ext cx="11189420" cy="3673874"/>
          </a:xfrm>
          <a:prstGeom prst="rect">
            <a:avLst/>
          </a:prstGeom>
        </p:spPr>
      </p:pic>
      <p:sp>
        <p:nvSpPr>
          <p:cNvPr id="7" name="橢圓 6">
            <a:extLst>
              <a:ext uri="{FF2B5EF4-FFF2-40B4-BE49-F238E27FC236}">
                <a16:creationId xmlns:a16="http://schemas.microsoft.com/office/drawing/2014/main" id="{7C06FCAD-9EFB-6CF8-98F0-F93C458789A6}"/>
              </a:ext>
            </a:extLst>
          </p:cNvPr>
          <p:cNvSpPr/>
          <p:nvPr/>
        </p:nvSpPr>
        <p:spPr>
          <a:xfrm>
            <a:off x="737730" y="4350471"/>
            <a:ext cx="1015656" cy="41098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橢圓 7">
            <a:extLst>
              <a:ext uri="{FF2B5EF4-FFF2-40B4-BE49-F238E27FC236}">
                <a16:creationId xmlns:a16="http://schemas.microsoft.com/office/drawing/2014/main" id="{2CE11958-8B36-A767-9A4A-CE8995292285}"/>
              </a:ext>
            </a:extLst>
          </p:cNvPr>
          <p:cNvSpPr/>
          <p:nvPr/>
        </p:nvSpPr>
        <p:spPr>
          <a:xfrm>
            <a:off x="573639" y="2163543"/>
            <a:ext cx="501017" cy="37420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1" name="矩形: 圓角 10">
            <a:extLst>
              <a:ext uri="{FF2B5EF4-FFF2-40B4-BE49-F238E27FC236}">
                <a16:creationId xmlns:a16="http://schemas.microsoft.com/office/drawing/2014/main" id="{9E3F8A76-E74A-BB2F-F2C4-CB288ED3A4E0}"/>
              </a:ext>
            </a:extLst>
          </p:cNvPr>
          <p:cNvSpPr/>
          <p:nvPr/>
        </p:nvSpPr>
        <p:spPr>
          <a:xfrm>
            <a:off x="3271102" y="3987538"/>
            <a:ext cx="3733014" cy="1692388"/>
          </a:xfrm>
          <a:prstGeom prst="roundRect">
            <a:avLst/>
          </a:prstGeom>
          <a:noFill/>
          <a:ln w="762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378661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153150F-5B63-2137-93B2-6BCBD46162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1297757"/>
            <a:ext cx="11049610" cy="1320800"/>
          </a:xfrm>
        </p:spPr>
        <p:txBody>
          <a:bodyPr/>
          <a:lstStyle/>
          <a:p>
            <a:r>
              <a:rPr lang="en-US" altLang="zh-TW" dirty="0">
                <a:solidFill>
                  <a:srgbClr val="FF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https://pub.dev/packages/flutter_bluetooth_serial</a:t>
            </a:r>
            <a:endParaRPr lang="zh-TW" altLang="en-US" dirty="0">
              <a:solidFill>
                <a:srgbClr val="FF0000"/>
              </a:solidFill>
            </a:endParaRPr>
          </a:p>
        </p:txBody>
      </p:sp>
      <p:sp>
        <p:nvSpPr>
          <p:cNvPr id="4" name="標題 1">
            <a:extLst>
              <a:ext uri="{FF2B5EF4-FFF2-40B4-BE49-F238E27FC236}">
                <a16:creationId xmlns:a16="http://schemas.microsoft.com/office/drawing/2014/main" id="{2B1F5555-EDBF-6BA9-78A4-3C5312EF1AE9}"/>
              </a:ext>
            </a:extLst>
          </p:cNvPr>
          <p:cNvSpPr txBox="1">
            <a:spLocks/>
          </p:cNvSpPr>
          <p:nvPr/>
        </p:nvSpPr>
        <p:spPr>
          <a:xfrm>
            <a:off x="446202" y="156238"/>
            <a:ext cx="11049610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zh-TW" altLang="en-US" dirty="0">
                <a:solidFill>
                  <a:schemeClr val="accent2"/>
                </a:solidFill>
              </a:rPr>
              <a:t>透過</a:t>
            </a:r>
            <a:r>
              <a:rPr lang="en-US" altLang="zh-TW" dirty="0">
                <a:solidFill>
                  <a:schemeClr val="accent2"/>
                </a:solidFill>
              </a:rPr>
              <a:t>HC-05</a:t>
            </a:r>
            <a:r>
              <a:rPr lang="zh-TW" altLang="en-US" dirty="0">
                <a:solidFill>
                  <a:schemeClr val="accent2"/>
                </a:solidFill>
              </a:rPr>
              <a:t>藍牙模組與</a:t>
            </a:r>
            <a:r>
              <a:rPr lang="en-US" altLang="zh-TW" dirty="0">
                <a:solidFill>
                  <a:schemeClr val="accent2"/>
                </a:solidFill>
              </a:rPr>
              <a:t>8051</a:t>
            </a:r>
            <a:r>
              <a:rPr lang="zh-TW" altLang="en-US" dirty="0">
                <a:solidFill>
                  <a:schemeClr val="accent2"/>
                </a:solidFill>
              </a:rPr>
              <a:t>傳輸</a:t>
            </a:r>
            <a:br>
              <a:rPr lang="en-US" altLang="zh-TW" dirty="0">
                <a:solidFill>
                  <a:schemeClr val="accent2"/>
                </a:solidFill>
              </a:rPr>
            </a:br>
            <a:r>
              <a:rPr lang="zh-TW" altLang="en-US" dirty="0">
                <a:solidFill>
                  <a:schemeClr val="accent2"/>
                </a:solidFill>
              </a:rPr>
              <a:t>所需套件為 </a:t>
            </a:r>
            <a:r>
              <a:rPr lang="en-US" altLang="zh-TW" b="0" i="0" dirty="0" err="1">
                <a:solidFill>
                  <a:schemeClr val="accent2"/>
                </a:solidFill>
                <a:effectLst/>
                <a:latin typeface="Google Sans Display"/>
              </a:rPr>
              <a:t>flutter_bluetooth_serial</a:t>
            </a:r>
            <a:r>
              <a:rPr lang="en-US" altLang="zh-TW" b="0" i="0" dirty="0">
                <a:solidFill>
                  <a:schemeClr val="accent2"/>
                </a:solidFill>
                <a:effectLst/>
                <a:latin typeface="Google Sans Display"/>
              </a:rPr>
              <a:t> 0.4.0</a:t>
            </a:r>
          </a:p>
          <a:p>
            <a:endParaRPr lang="zh-TW" altLang="en-US" dirty="0">
              <a:solidFill>
                <a:schemeClr val="accent2"/>
              </a:solidFill>
            </a:endParaRPr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2F6D37CA-6A09-2242-DB87-ACE0F6777A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6439" y="2040553"/>
            <a:ext cx="8346332" cy="4661209"/>
          </a:xfrm>
          <a:prstGeom prst="rect">
            <a:avLst/>
          </a:prstGeom>
          <a:ln w="76200">
            <a:solidFill>
              <a:schemeClr val="accent2"/>
            </a:solidFill>
          </a:ln>
        </p:spPr>
      </p:pic>
    </p:spTree>
    <p:extLst>
      <p:ext uri="{BB962C8B-B14F-4D97-AF65-F5344CB8AC3E}">
        <p14:creationId xmlns:p14="http://schemas.microsoft.com/office/powerpoint/2010/main" val="10134515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12581AA-69D0-F8B6-7F6E-919EC8DD7C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9053" y="326796"/>
            <a:ext cx="9135970" cy="1320800"/>
          </a:xfrm>
        </p:spPr>
        <p:txBody>
          <a:bodyPr>
            <a:normAutofit/>
          </a:bodyPr>
          <a:lstStyle/>
          <a:p>
            <a:r>
              <a:rPr lang="zh-TW" altLang="en-US" dirty="0"/>
              <a:t>請在專案中</a:t>
            </a:r>
            <a:r>
              <a:rPr lang="en-US" altLang="zh-TW" dirty="0" err="1"/>
              <a:t>pubspec.yaml</a:t>
            </a:r>
            <a:r>
              <a:rPr lang="zh-TW" altLang="en-US" dirty="0"/>
              <a:t>檔案中</a:t>
            </a:r>
            <a:br>
              <a:rPr lang="en-US" altLang="zh-TW" dirty="0"/>
            </a:br>
            <a:r>
              <a:rPr lang="zh-TW" altLang="en-US" dirty="0"/>
              <a:t>在此為置中新增內容，並且執行</a:t>
            </a:r>
            <a:r>
              <a:rPr lang="en-US" altLang="zh-TW" dirty="0"/>
              <a:t>Pub upgrade</a:t>
            </a:r>
            <a:endParaRPr lang="zh-TW" altLang="en-US" dirty="0"/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0F09E5E1-FBEE-7A5F-EA6D-BBD3F34732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5684" y="1486244"/>
            <a:ext cx="8935697" cy="5268060"/>
          </a:xfrm>
          <a:prstGeom prst="rect">
            <a:avLst/>
          </a:prstGeom>
        </p:spPr>
      </p:pic>
      <p:sp>
        <p:nvSpPr>
          <p:cNvPr id="6" name="矩形: 圓角 5">
            <a:extLst>
              <a:ext uri="{FF2B5EF4-FFF2-40B4-BE49-F238E27FC236}">
                <a16:creationId xmlns:a16="http://schemas.microsoft.com/office/drawing/2014/main" id="{D512DA5C-D92B-4811-64CB-63720C70ADCA}"/>
              </a:ext>
            </a:extLst>
          </p:cNvPr>
          <p:cNvSpPr/>
          <p:nvPr/>
        </p:nvSpPr>
        <p:spPr>
          <a:xfrm>
            <a:off x="1385743" y="5740924"/>
            <a:ext cx="1574274" cy="26395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rgbClr val="FF0000"/>
              </a:solidFill>
            </a:endParaRPr>
          </a:p>
        </p:txBody>
      </p:sp>
      <p:sp>
        <p:nvSpPr>
          <p:cNvPr id="7" name="矩形: 圓角 6">
            <a:extLst>
              <a:ext uri="{FF2B5EF4-FFF2-40B4-BE49-F238E27FC236}">
                <a16:creationId xmlns:a16="http://schemas.microsoft.com/office/drawing/2014/main" id="{7C58AE46-B439-3F32-2587-E2E266F8E5AA}"/>
              </a:ext>
            </a:extLst>
          </p:cNvPr>
          <p:cNvSpPr/>
          <p:nvPr/>
        </p:nvSpPr>
        <p:spPr>
          <a:xfrm>
            <a:off x="5533532" y="5002587"/>
            <a:ext cx="3469064" cy="273378"/>
          </a:xfrm>
          <a:prstGeom prst="roundRect">
            <a:avLst>
              <a:gd name="adj" fmla="val 50000"/>
            </a:avLst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rgbClr val="FF0000"/>
              </a:solidFill>
            </a:endParaRPr>
          </a:p>
        </p:txBody>
      </p:sp>
      <p:sp>
        <p:nvSpPr>
          <p:cNvPr id="8" name="矩形: 圓角 7">
            <a:extLst>
              <a:ext uri="{FF2B5EF4-FFF2-40B4-BE49-F238E27FC236}">
                <a16:creationId xmlns:a16="http://schemas.microsoft.com/office/drawing/2014/main" id="{2A6AA5D2-2514-783B-C81A-8C6FFC23164C}"/>
              </a:ext>
            </a:extLst>
          </p:cNvPr>
          <p:cNvSpPr/>
          <p:nvPr/>
        </p:nvSpPr>
        <p:spPr>
          <a:xfrm>
            <a:off x="6023727" y="1904215"/>
            <a:ext cx="1112363" cy="273378"/>
          </a:xfrm>
          <a:prstGeom prst="roundRect">
            <a:avLst>
              <a:gd name="adj" fmla="val 50000"/>
            </a:avLst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rgbClr val="FF0000"/>
              </a:solidFill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9629AE9C-C4DA-0A26-D5A4-5B1FF1C73CA0}"/>
              </a:ext>
            </a:extLst>
          </p:cNvPr>
          <p:cNvSpPr/>
          <p:nvPr/>
        </p:nvSpPr>
        <p:spPr>
          <a:xfrm>
            <a:off x="228318" y="5349857"/>
            <a:ext cx="11673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TW" sz="5400" b="0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1-&gt;</a:t>
            </a:r>
            <a:endParaRPr lang="zh-TW" altLang="en-US" sz="54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AA111505-801B-BD71-9EBB-6EB1A8278AAE}"/>
              </a:ext>
            </a:extLst>
          </p:cNvPr>
          <p:cNvSpPr/>
          <p:nvPr/>
        </p:nvSpPr>
        <p:spPr>
          <a:xfrm>
            <a:off x="4363733" y="4677611"/>
            <a:ext cx="11673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TW" sz="5400" b="0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2-&gt;</a:t>
            </a:r>
            <a:endParaRPr lang="zh-TW" altLang="en-US" sz="54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FD8F9547-C8BA-1FC5-D703-1C69E1BAD6C5}"/>
              </a:ext>
            </a:extLst>
          </p:cNvPr>
          <p:cNvSpPr/>
          <p:nvPr/>
        </p:nvSpPr>
        <p:spPr>
          <a:xfrm>
            <a:off x="4856420" y="1582035"/>
            <a:ext cx="11673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TW" sz="5400" b="0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3-&gt;</a:t>
            </a:r>
            <a:endParaRPr lang="zh-TW" altLang="en-US" sz="54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592421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E620AF1-0C81-8BC3-3EF8-7D503747E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353" y="255560"/>
            <a:ext cx="8596668" cy="1320800"/>
          </a:xfrm>
        </p:spPr>
        <p:txBody>
          <a:bodyPr/>
          <a:lstStyle/>
          <a:p>
            <a:r>
              <a:rPr lang="zh-TW" altLang="en-US" dirty="0"/>
              <a:t>請在</a:t>
            </a:r>
            <a:r>
              <a:rPr lang="en-US" altLang="zh-TW" dirty="0"/>
              <a:t>android/app/</a:t>
            </a:r>
            <a:r>
              <a:rPr lang="en-US" altLang="zh-TW" dirty="0" err="1"/>
              <a:t>build.gradle</a:t>
            </a:r>
            <a:r>
              <a:rPr lang="zh-TW" altLang="en-US" dirty="0"/>
              <a:t>中，</a:t>
            </a:r>
            <a:br>
              <a:rPr lang="en-US" altLang="zh-TW" dirty="0"/>
            </a:br>
            <a:r>
              <a:rPr lang="zh-TW" altLang="en-US" dirty="0"/>
              <a:t>修改</a:t>
            </a:r>
            <a:r>
              <a:rPr lang="en-US" altLang="zh-TW" dirty="0" err="1"/>
              <a:t>midSdkVersion</a:t>
            </a:r>
            <a:r>
              <a:rPr lang="zh-TW" altLang="en-US" dirty="0"/>
              <a:t>版本為</a:t>
            </a:r>
            <a:r>
              <a:rPr lang="en-US" altLang="zh-TW" dirty="0"/>
              <a:t>19</a:t>
            </a:r>
            <a:endParaRPr lang="zh-TW" altLang="en-US" dirty="0"/>
          </a:p>
        </p:txBody>
      </p:sp>
      <p:pic>
        <p:nvPicPr>
          <p:cNvPr id="9" name="圖片 8">
            <a:extLst>
              <a:ext uri="{FF2B5EF4-FFF2-40B4-BE49-F238E27FC236}">
                <a16:creationId xmlns:a16="http://schemas.microsoft.com/office/drawing/2014/main" id="{38CE6739-A9D4-6A58-65D4-6FB30FA40A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290" y="1576360"/>
            <a:ext cx="11177081" cy="4909872"/>
          </a:xfrm>
          <a:prstGeom prst="rect">
            <a:avLst/>
          </a:prstGeom>
        </p:spPr>
      </p:pic>
      <p:sp>
        <p:nvSpPr>
          <p:cNvPr id="10" name="矩形: 圓角 9">
            <a:extLst>
              <a:ext uri="{FF2B5EF4-FFF2-40B4-BE49-F238E27FC236}">
                <a16:creationId xmlns:a16="http://schemas.microsoft.com/office/drawing/2014/main" id="{7BFB0FE8-5D88-FAE7-A9E0-A137A92D6178}"/>
              </a:ext>
            </a:extLst>
          </p:cNvPr>
          <p:cNvSpPr/>
          <p:nvPr/>
        </p:nvSpPr>
        <p:spPr>
          <a:xfrm>
            <a:off x="1216061" y="3685880"/>
            <a:ext cx="1451725" cy="273377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rgbClr val="FF0000"/>
              </a:solidFill>
            </a:endParaRPr>
          </a:p>
        </p:txBody>
      </p:sp>
      <p:sp>
        <p:nvSpPr>
          <p:cNvPr id="11" name="矩形: 圓角 10">
            <a:extLst>
              <a:ext uri="{FF2B5EF4-FFF2-40B4-BE49-F238E27FC236}">
                <a16:creationId xmlns:a16="http://schemas.microsoft.com/office/drawing/2014/main" id="{EC9861E5-12B7-F4FB-4815-84B0BE066D7C}"/>
              </a:ext>
            </a:extLst>
          </p:cNvPr>
          <p:cNvSpPr/>
          <p:nvPr/>
        </p:nvSpPr>
        <p:spPr>
          <a:xfrm>
            <a:off x="3909768" y="3271101"/>
            <a:ext cx="1661473" cy="237241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7523056"/>
      </p:ext>
    </p:extLst>
  </p:cSld>
  <p:clrMapOvr>
    <a:masterClrMapping/>
  </p:clrMapOvr>
</p:sld>
</file>

<file path=ppt/theme/theme1.xml><?xml version="1.0" encoding="utf-8"?>
<a:theme xmlns:a="http://schemas.openxmlformats.org/drawingml/2006/main" name="多面向">
  <a:themeElements>
    <a:clrScheme name="多面向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多面向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多面向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394</TotalTime>
  <Words>661</Words>
  <Application>Microsoft Office PowerPoint</Application>
  <PresentationFormat>寬螢幕</PresentationFormat>
  <Paragraphs>75</Paragraphs>
  <Slides>25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10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25</vt:i4>
      </vt:variant>
    </vt:vector>
  </HeadingPairs>
  <TitlesOfParts>
    <vt:vector size="36" baseType="lpstr">
      <vt:lpstr>Arial Unicode MS</vt:lpstr>
      <vt:lpstr>Google Sans Display</vt:lpstr>
      <vt:lpstr>微軟正黑體</vt:lpstr>
      <vt:lpstr>Arial</vt:lpstr>
      <vt:lpstr>Arial</vt:lpstr>
      <vt:lpstr>Calibri</vt:lpstr>
      <vt:lpstr>Lato</vt:lpstr>
      <vt:lpstr>Times New Roman</vt:lpstr>
      <vt:lpstr>Trebuchet MS</vt:lpstr>
      <vt:lpstr>Wingdings 3</vt:lpstr>
      <vt:lpstr>多面向</vt:lpstr>
      <vt:lpstr>PowerPoint 簡報</vt:lpstr>
      <vt:lpstr>Flutter 開發優勢</vt:lpstr>
      <vt:lpstr>下載安裝Android Studio</vt:lpstr>
      <vt:lpstr>下載安裝Flutter</vt:lpstr>
      <vt:lpstr>安裝完畢開啟flutter_console.bat 執行flutter doctor檢測使否有需要更新的部分</vt:lpstr>
      <vt:lpstr>請在File-&gt;Settings-&gt;Plugins安裝 Dart 、Flutter</vt:lpstr>
      <vt:lpstr>https://pub.dev/packages/flutter_bluetooth_serial</vt:lpstr>
      <vt:lpstr>請在專案中pubspec.yaml檔案中 在此為置中新增內容，並且執行Pub upgrade</vt:lpstr>
      <vt:lpstr>請在android/app/build.gradle中， 修改midSdkVersion版本為19</vt:lpstr>
      <vt:lpstr>main.dart編寫(主題、APP標題、呼叫)</vt:lpstr>
      <vt:lpstr>藍牙連線清單/選擇裝置</vt:lpstr>
      <vt:lpstr>藍牙連線清單/選擇裝置</vt:lpstr>
      <vt:lpstr>主頁面程式設計 (藍牙連接部分)</vt:lpstr>
      <vt:lpstr>藍牙傳送資料</vt:lpstr>
      <vt:lpstr>uint8List數值</vt:lpstr>
      <vt:lpstr>藍牙接收資料</vt:lpstr>
      <vt:lpstr>直接將uint8轉型string 針對一些特殊指令做處理</vt:lpstr>
      <vt:lpstr>架構圖</vt:lpstr>
      <vt:lpstr>電路圖</vt:lpstr>
      <vt:lpstr>APP 主畫面</vt:lpstr>
      <vt:lpstr>四種藍牙連線狀況 未連線、連線中、連結成功、錯誤</vt:lpstr>
      <vt:lpstr>連線成功後將獲取HC-05傳輸來自DHT11資料</vt:lpstr>
      <vt:lpstr>按鈕開關馬達(風扇)</vt:lpstr>
      <vt:lpstr>建置的APK(Android application package)位置</vt:lpstr>
      <vt:lpstr>Github：作品連結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C110152338</dc:creator>
  <cp:lastModifiedBy>C110152338</cp:lastModifiedBy>
  <cp:revision>69</cp:revision>
  <dcterms:created xsi:type="dcterms:W3CDTF">2022-05-29T02:02:51Z</dcterms:created>
  <dcterms:modified xsi:type="dcterms:W3CDTF">2022-12-04T11:06:09Z</dcterms:modified>
</cp:coreProperties>
</file>