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5" autoAdjust="0"/>
    <p:restoredTop sz="80908" autoAdjust="0"/>
  </p:normalViewPr>
  <p:slideViewPr>
    <p:cSldViewPr snapToGrid="0">
      <p:cViewPr varScale="1">
        <p:scale>
          <a:sx n="93" d="100"/>
          <a:sy n="93" d="100"/>
        </p:scale>
        <p:origin x="2904" y="84"/>
      </p:cViewPr>
      <p:guideLst/>
    </p:cSldViewPr>
  </p:slideViewPr>
  <p:notesTextViewPr>
    <p:cViewPr>
      <p:scale>
        <a:sx n="1" d="1"/>
        <a:sy n="1" d="1"/>
      </p:scale>
      <p:origin x="0" y="-312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85173-84E3-4569-A3B6-2D50AE2AA26B}" type="datetimeFigureOut">
              <a:rPr lang="zh-TW" altLang="en-US" smtClean="0"/>
              <a:t>2019/12/09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401DD-AC9F-4F59-8C65-EF0B692513F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94656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microsoft.com/zh-tw/dotnet/visual-basic/programming-guide/program-structure/me-my-mybase-and-myclass" TargetMode="External"/><Relationship Id="rId3" Type="http://schemas.openxmlformats.org/officeDocument/2006/relationships/hyperlink" Target="https://docs.microsoft.com/zh-tw/dotnet/api/system.windows.forms.control.invokerequired?view=netframework-4.8" TargetMode="External"/><Relationship Id="rId7" Type="http://schemas.openxmlformats.org/officeDocument/2006/relationships/hyperlink" Target="https://docs.microsoft.com/zh-tw/dotnet/visual-basic/programming-guide/language-features/delegates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docs.microsoft.com/zh-tw/dotnet/visual-basic/language-reference/operators/addressof-operator" TargetMode="External"/><Relationship Id="rId5" Type="http://schemas.openxmlformats.org/officeDocument/2006/relationships/hyperlink" Target="https://docs.microsoft.com/zh-tw/dotnet/api/system.windows.forms.control.invoke?view=netframework-4.8" TargetMode="External"/><Relationship Id="rId4" Type="http://schemas.openxmlformats.org/officeDocument/2006/relationships/hyperlink" Target="https://docs.microsoft.com/zh-tw/dotnet/framework/winforms/controls/how-to-make-thread-safe-calls-to-windows-forms-controls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使用多線程原因是當我在接收時使用到</a:t>
            </a:r>
            <a:r>
              <a:rPr lang="en-US" altLang="zh-TW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While(</a:t>
            </a: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變數</a:t>
            </a:r>
            <a:r>
              <a:rPr lang="en-US" altLang="zh-TW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){}</a:t>
            </a: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就是持續接收，會一直卡住，所以使用多線程讓他可以執行而且不影響送出的動作。</a:t>
            </a:r>
            <a:endParaRPr lang="en-US" altLang="zh-TW" dirty="0">
              <a:solidFill>
                <a:schemeClr val="bg1">
                  <a:lumMod val="75000"/>
                </a:schemeClr>
              </a:solidFill>
              <a:latin typeface="Taipei Sans TC Beta" pitchFamily="2" charset="-120"/>
              <a:ea typeface="Taipei Sans TC Beta" pitchFamily="2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9401DD-AC9F-4F59-8C65-EF0B692513FC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38268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Control.InvokeRequired</a:t>
            </a:r>
            <a:r>
              <a:rPr lang="en-US" altLang="zh-TW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zh-TW" alt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屬性</a:t>
            </a:r>
            <a:endParaRPr lang="en-US" altLang="zh-TW" dirty="0">
              <a:hlinkClick r:id="rId3"/>
            </a:endParaRPr>
          </a:p>
          <a:p>
            <a:r>
              <a:rPr lang="en-US" altLang="zh-TW" dirty="0">
                <a:hlinkClick r:id="rId3"/>
              </a:rPr>
              <a:t>https://docs.microsoft.com/zh-tw/dotnet/api/system.windows.forms.control.invokerequired?view=netframework-4.8</a:t>
            </a:r>
            <a:endParaRPr lang="en-US" altLang="zh-TW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對 </a:t>
            </a:r>
            <a:r>
              <a:rPr lang="en-US" altLang="zh-TW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Windows Forms </a:t>
            </a:r>
            <a:r>
              <a:rPr lang="zh-TW" alt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控制項進行安全線程呼叫</a:t>
            </a:r>
            <a:endParaRPr lang="en-US" altLang="zh-TW" dirty="0"/>
          </a:p>
          <a:p>
            <a:r>
              <a:rPr lang="en-US" altLang="zh-TW" dirty="0">
                <a:hlinkClick r:id="rId4"/>
              </a:rPr>
              <a:t>https://docs.microsoft.com/zh-tw/dotnet/framework/winforms/controls/how-to-make-thread-safe-calls-to-windows-forms-controls</a:t>
            </a:r>
            <a:endParaRPr lang="en-US" altLang="zh-TW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Control.Invoke</a:t>
            </a:r>
            <a:r>
              <a:rPr lang="en-US" altLang="zh-TW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zh-TW" alt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方法</a:t>
            </a:r>
          </a:p>
          <a:p>
            <a:r>
              <a:rPr lang="en-US" altLang="zh-TW" dirty="0">
                <a:hlinkClick r:id="rId5"/>
              </a:rPr>
              <a:t>https://docs.microsoft.com/zh-tw/dotnet/api/system.windows.forms.control.invoke?view=netframework-4.8</a:t>
            </a:r>
            <a:endParaRPr lang="en-US" altLang="zh-TW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AddressOf</a:t>
            </a:r>
            <a:r>
              <a:rPr lang="en-US" altLang="zh-TW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zh-TW" alt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運算子</a:t>
            </a:r>
          </a:p>
          <a:p>
            <a:r>
              <a:rPr lang="en-US" altLang="zh-TW" dirty="0">
                <a:hlinkClick r:id="rId6"/>
              </a:rPr>
              <a:t>https://docs.microsoft.com/zh-tw/dotnet/visual-basic/language-reference/operators/addressof-operator</a:t>
            </a:r>
            <a:endParaRPr lang="en-US" altLang="zh-TW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委派</a:t>
            </a:r>
          </a:p>
          <a:p>
            <a:r>
              <a:rPr lang="en-US" altLang="zh-TW" dirty="0">
                <a:hlinkClick r:id="rId7"/>
              </a:rPr>
              <a:t>https://docs.microsoft.com/zh-tw/dotnet/visual-basic/programming-guide/language-features/delegates/</a:t>
            </a:r>
            <a:endParaRPr lang="en-US" altLang="zh-TW" dirty="0"/>
          </a:p>
          <a:p>
            <a:r>
              <a:rPr lang="en-US" altLang="zh-TW" dirty="0"/>
              <a:t>Me (</a:t>
            </a:r>
            <a:r>
              <a:rPr lang="zh-TW" altLang="en-US"/>
              <a:t>程式內可加可不加</a:t>
            </a:r>
            <a:r>
              <a:rPr lang="en-US" altLang="zh-TW"/>
              <a:t>)</a:t>
            </a:r>
            <a:endParaRPr lang="en-US" altLang="zh-TW" dirty="0"/>
          </a:p>
          <a:p>
            <a:r>
              <a:rPr lang="en-US" altLang="zh-TW" dirty="0">
                <a:hlinkClick r:id="rId8"/>
              </a:rPr>
              <a:t>https://docs.microsoft.com/zh-tw/dotnet/visual-basic/programming-guide/program-structure/me-my-mybase-and-myclass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9401DD-AC9F-4F59-8C65-EF0B692513FC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1212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275DFF-B9B9-4B7F-BC31-114FB4209E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AB572CF1-515A-4220-97F6-56B8239D02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49B39C9-D5A6-4626-9C66-FC342CE42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3CAA9-015C-4ECD-9C0B-59A626692251}" type="datetimeFigureOut">
              <a:rPr lang="zh-TW" altLang="en-US" smtClean="0"/>
              <a:t>2019/12/09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CBF48A0-6728-42D5-8896-3D2C39843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8BD4DC4-D9D9-434E-8AD0-466F58D49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88CE-D02A-46BE-8D52-EE60C9504AD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0400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BDE7023-DF68-4E07-9447-439B3BABA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D9247281-F99D-4ED7-85A7-4048B7CCE1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9EC194E-D082-4C9D-AFB1-D70042FD4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3CAA9-015C-4ECD-9C0B-59A626692251}" type="datetimeFigureOut">
              <a:rPr lang="zh-TW" altLang="en-US" smtClean="0"/>
              <a:t>2019/12/09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470C73F-E923-4633-9859-0E6F0E540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8BEEFA6-B209-43B5-AB90-06DF80157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88CE-D02A-46BE-8D52-EE60C9504AD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8509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BCB1F092-4C7D-4192-AC27-6524A3F920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3059CC89-070C-4E65-B914-A1FDC7FDDB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CBAFE53-7FFA-4E41-B6EC-32C4B9071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3CAA9-015C-4ECD-9C0B-59A626692251}" type="datetimeFigureOut">
              <a:rPr lang="zh-TW" altLang="en-US" smtClean="0"/>
              <a:t>2019/12/09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B32FC4-6150-4284-BAB5-5C90FDD98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8869D5-1C46-4C95-BD7A-B2507005D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88CE-D02A-46BE-8D52-EE60C9504AD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04483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D0340E-3A6A-413B-AD2B-7463A0E81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BE7AE5C-9DD2-4447-BDF3-D7D425572C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E63806E-E347-4EDB-9E7C-B91DB3303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3CAA9-015C-4ECD-9C0B-59A626692251}" type="datetimeFigureOut">
              <a:rPr lang="zh-TW" altLang="en-US" smtClean="0"/>
              <a:t>2019/12/09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46ED88E-A551-41B9-B79C-D1EF523CE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DDEF591-31CE-42C4-B2EF-5EB4917FD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88CE-D02A-46BE-8D52-EE60C9504AD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914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1F0AA66-BE2D-4BBE-8338-1B624994F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19960DF-C6AB-4B0A-8B70-28DD36FEF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337D81-A31E-417A-9A5A-BCD41928C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3CAA9-015C-4ECD-9C0B-59A626692251}" type="datetimeFigureOut">
              <a:rPr lang="zh-TW" altLang="en-US" smtClean="0"/>
              <a:t>2019/12/09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9A35FF-513B-4A92-A9FE-0DE3982FD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F6700F0-E9FE-46E7-926B-2B9896653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88CE-D02A-46BE-8D52-EE60C9504AD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1949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E83D6B1-637A-4458-93F4-13535DBB9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FB3CC31-6A52-4347-A038-DDF4FD9DF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4F356DB-3C7C-469F-976B-052E4ECB53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93405690-F467-4A77-935F-D2F1202B5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3CAA9-015C-4ECD-9C0B-59A626692251}" type="datetimeFigureOut">
              <a:rPr lang="zh-TW" altLang="en-US" smtClean="0"/>
              <a:t>2019/12/09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6DF1828-5657-4C52-9280-10569C197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FC768B-4713-43BB-B4E2-217838F5D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88CE-D02A-46BE-8D52-EE60C9504AD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1528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5A08BEE-AB09-48E8-926E-9B11FC2A9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038ABBB-3AB7-4180-94E9-357F2DA5E8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92F4D57-D5C1-40A3-A363-B6E7A9F4A2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6A1B01E6-FEC6-49FF-8CD8-CE3F495E2C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0699CA43-7D0B-4D91-9045-B216FAD74C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7028424E-7D6F-4C3E-B974-89A9924F3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3CAA9-015C-4ECD-9C0B-59A626692251}" type="datetimeFigureOut">
              <a:rPr lang="zh-TW" altLang="en-US" smtClean="0"/>
              <a:t>2019/12/09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111D9AE1-1B41-4C01-A8EA-A7D874B1D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05523F05-FFAF-4BB8-AC3A-EA6D28D60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88CE-D02A-46BE-8D52-EE60C9504AD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75485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D08F62-4CF6-49F1-AE98-200C91CF8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05240065-506A-4AEE-920A-1530E9C5B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3CAA9-015C-4ECD-9C0B-59A626692251}" type="datetimeFigureOut">
              <a:rPr lang="zh-TW" altLang="en-US" smtClean="0"/>
              <a:t>2019/12/09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0022ED1B-9184-4927-B129-7EEA62279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F3EA9BF2-A11A-4B04-A986-979ADB151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88CE-D02A-46BE-8D52-EE60C9504AD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5728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D4911232-A72E-4A81-BB2E-4C3CD38A9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3CAA9-015C-4ECD-9C0B-59A626692251}" type="datetimeFigureOut">
              <a:rPr lang="zh-TW" altLang="en-US" smtClean="0"/>
              <a:t>2019/12/09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B449B3AA-085A-4276-A34E-A7CCF6D6C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0F22948-2ECE-4006-956F-BF71C0690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88CE-D02A-46BE-8D52-EE60C9504AD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57140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16312C1-2A62-401A-B914-AEE4996A8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56FA1FE-9B9A-471B-8A57-10A5B9EF2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3F5F55B-BA44-4624-8C5A-E955DCD545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4066F01-1ED8-4879-B3B7-AD8F92C07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3CAA9-015C-4ECD-9C0B-59A626692251}" type="datetimeFigureOut">
              <a:rPr lang="zh-TW" altLang="en-US" smtClean="0"/>
              <a:t>2019/12/09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3BA55BB0-47A9-488E-A076-AD6E41AA4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11ED881-4DC2-4333-A884-9C3637613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88CE-D02A-46BE-8D52-EE60C9504AD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054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4A093D2-774A-486D-8473-7B89565A7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CAFF4F9F-1223-410F-90F5-C921D4D206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EB56984-1F78-4A43-8AFC-305ED76101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105C282-37B2-4CD4-B7F1-233849E89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3CAA9-015C-4ECD-9C0B-59A626692251}" type="datetimeFigureOut">
              <a:rPr lang="zh-TW" altLang="en-US" smtClean="0"/>
              <a:t>2019/12/09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9F24C01-5EFD-47E6-A182-7E42F9CE4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63BB7474-05A3-4338-AE8E-F64E995A2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88CE-D02A-46BE-8D52-EE60C9504AD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55745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584F1002-E2BB-4A0D-B21D-B14DBD3F9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17F5346-B810-46F0-9152-A2FDCF2927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11C8BC2-02A4-4A1C-81C5-D7BE0EFDF2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3CAA9-015C-4ECD-9C0B-59A626692251}" type="datetimeFigureOut">
              <a:rPr lang="zh-TW" altLang="en-US" smtClean="0"/>
              <a:t>2019/12/09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029D592-28EF-4694-BEBA-C0DC2613F3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7A1A5B5-791C-468C-9100-CB3998FD61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088CE-D02A-46BE-8D52-EE60C9504AD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8575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icrosoft.com/zh-tw/dotnet/api/system.windows.forms.control.invokerequired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s://docs.microsoft.com/zh-tw/dotnet/api/system.windows.forms.control.invok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icrosoft.com/zh-tw/dotnet/api/system.io.ports?view=netframework-4.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s://docs.microsoft.com/zh-tw/dotnet/api/system.componentmodel?view=netframework-4.8" TargetMode="External"/><Relationship Id="rId4" Type="http://schemas.openxmlformats.org/officeDocument/2006/relationships/hyperlink" Target="https://docs.microsoft.com/zh-tw/dotnet/api/system.threading?view=netframework-4.8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725928C-AF45-4A3D-A144-F6761539C8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/>
              <a:t>Visual Basic UART</a:t>
            </a:r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82F7BEB7-2726-4B80-8349-33D161858E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/>
              <a:t>本篇使用</a:t>
            </a:r>
            <a:r>
              <a:rPr lang="en-US" altLang="zh-TW"/>
              <a:t>Visual Studio 2019,</a:t>
            </a:r>
            <a:r>
              <a:rPr lang="zh-TW" altLang="en-US"/>
              <a:t>範例程式跟本教學有所出入</a:t>
            </a:r>
          </a:p>
        </p:txBody>
      </p:sp>
    </p:spTree>
    <p:extLst>
      <p:ext uri="{BB962C8B-B14F-4D97-AF65-F5344CB8AC3E}">
        <p14:creationId xmlns:p14="http://schemas.microsoft.com/office/powerpoint/2010/main" val="2252649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07B4562-5D43-48E9-8662-749944E8F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6950"/>
          </a:xfrm>
        </p:spPr>
        <p:txBody>
          <a:bodyPr anchor="t">
            <a:normAutofit/>
          </a:bodyPr>
          <a:lstStyle/>
          <a:p>
            <a:r>
              <a:rPr lang="en-US" altLang="zh-TW" sz="3600" dirty="0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Serial Port </a:t>
            </a:r>
            <a:r>
              <a:rPr lang="zh-TW" altLang="en-US" sz="3600" dirty="0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觸發事件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BC650FC-81E1-45E1-A323-DF1545BD0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9061"/>
            <a:ext cx="10515600" cy="5087902"/>
          </a:xfrm>
        </p:spPr>
        <p:txBody>
          <a:bodyPr>
            <a:normAutofit/>
          </a:bodyPr>
          <a:lstStyle/>
          <a:p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當有資料進來時</a:t>
            </a:r>
            <a:r>
              <a:rPr lang="en-US" altLang="zh-TW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,Serial Port </a:t>
            </a: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會觸發</a:t>
            </a:r>
            <a:r>
              <a:rPr lang="en-US" altLang="zh-TW" dirty="0" err="1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DataReceived</a:t>
            </a: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函式 </a:t>
            </a:r>
            <a:endParaRPr lang="en-US" altLang="zh-TW" dirty="0">
              <a:solidFill>
                <a:schemeClr val="bg1">
                  <a:lumMod val="75000"/>
                </a:schemeClr>
              </a:solidFill>
              <a:latin typeface="Taipei Sans TC Beta" pitchFamily="2" charset="-120"/>
              <a:ea typeface="Taipei Sans TC Beta" pitchFamily="2" charset="-120"/>
            </a:endParaRPr>
          </a:p>
          <a:p>
            <a:pPr marL="0" indent="0">
              <a:buNone/>
            </a:pP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    可以在程式程式撰寫的頁面最上方找到</a:t>
            </a:r>
            <a:endParaRPr lang="en-US" altLang="zh-TW" dirty="0">
              <a:solidFill>
                <a:schemeClr val="bg1">
                  <a:lumMod val="75000"/>
                </a:schemeClr>
              </a:solidFill>
              <a:latin typeface="Taipei Sans TC Beta" pitchFamily="2" charset="-120"/>
              <a:ea typeface="Taipei Sans TC Beta" pitchFamily="2" charset="-12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4F405648-6265-4A16-88FC-FBE9E28CF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019" y="2255894"/>
            <a:ext cx="9573961" cy="476316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93C7B3CA-1B82-49E5-BA4E-C29B381F0B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229" y="3323406"/>
            <a:ext cx="9059539" cy="61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816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9F4715D-A8C4-40EC-A123-791E81FE2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1468"/>
          </a:xfrm>
        </p:spPr>
        <p:txBody>
          <a:bodyPr anchor="t">
            <a:normAutofit/>
          </a:bodyPr>
          <a:lstStyle/>
          <a:p>
            <a:r>
              <a:rPr lang="en-US" altLang="zh-TW" sz="3600" dirty="0" err="1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ReceivedText</a:t>
            </a:r>
            <a:r>
              <a:rPr lang="zh-TW" altLang="en-US" sz="3600" dirty="0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函式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E8E9F85-E1A2-48E8-A18D-30F9DA6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96594"/>
            <a:ext cx="10515600" cy="5180369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en-US" altLang="zh-TW" sz="2200" dirty="0" err="1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RxTextBox.InvokeRequired</a:t>
            </a:r>
            <a:r>
              <a:rPr lang="zh-TW" altLang="en-US" sz="2200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 回傳 </a:t>
            </a:r>
            <a:r>
              <a:rPr lang="en-US" altLang="zh-TW" sz="2200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true </a:t>
            </a:r>
            <a:r>
              <a:rPr lang="zh-TW" altLang="en-US" sz="2200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代表是在呼叫執行緒以外的執行緒上建立</a:t>
            </a:r>
            <a:endParaRPr lang="en-US" altLang="zh-TW" sz="2200" dirty="0">
              <a:solidFill>
                <a:schemeClr val="bg1">
                  <a:lumMod val="75000"/>
                </a:schemeClr>
              </a:solidFill>
              <a:latin typeface="Taipei Sans TC Beta" pitchFamily="2" charset="-120"/>
              <a:ea typeface="Taipei Sans TC Beta" pitchFamily="2" charset="-120"/>
            </a:endParaRPr>
          </a:p>
          <a:p>
            <a:pPr marL="0" indent="0">
              <a:lnSpc>
                <a:spcPct val="105000"/>
              </a:lnSpc>
              <a:buNone/>
            </a:pPr>
            <a:r>
              <a:rPr lang="zh-TW" altLang="en-US" sz="2400" dirty="0"/>
              <a:t>   </a:t>
            </a:r>
            <a:r>
              <a:rPr lang="zh-TW" altLang="en-US" sz="2200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它會查詢</a:t>
            </a:r>
            <a:r>
              <a:rPr lang="en-US" altLang="zh-TW" sz="2200" dirty="0" err="1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System.Windows.Forms.Control.InvokeRequired</a:t>
            </a:r>
            <a:r>
              <a:rPr lang="zh-TW" altLang="en-US" sz="2200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屬性，其會將控制項的建立執行緒識別碼與呼叫執行緒識別碼進行比較。 </a:t>
            </a:r>
            <a:endParaRPr lang="en-US" altLang="zh-TW" sz="2200" dirty="0">
              <a:solidFill>
                <a:schemeClr val="bg1">
                  <a:lumMod val="75000"/>
                </a:schemeClr>
              </a:solidFill>
              <a:latin typeface="Taipei Sans TC Beta" pitchFamily="2" charset="-120"/>
              <a:ea typeface="Taipei Sans TC Beta" pitchFamily="2" charset="-120"/>
            </a:endParaRPr>
          </a:p>
          <a:p>
            <a:pPr marL="0" indent="0">
              <a:lnSpc>
                <a:spcPct val="105000"/>
              </a:lnSpc>
              <a:buNone/>
            </a:pPr>
            <a:r>
              <a:rPr lang="zh-TW" altLang="en-US" sz="2200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   如果執行緒識別碼相同</a:t>
            </a:r>
            <a:r>
              <a:rPr lang="en-US" altLang="zh-TW" sz="2200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(</a:t>
            </a:r>
            <a:r>
              <a:rPr lang="zh-TW" altLang="en-US" sz="2200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回傳</a:t>
            </a:r>
            <a:r>
              <a:rPr lang="en-US" altLang="zh-TW" sz="2200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false)</a:t>
            </a:r>
            <a:r>
              <a:rPr lang="zh-TW" altLang="en-US" sz="2200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，直接呼叫控制項。</a:t>
            </a:r>
            <a:endParaRPr lang="en-US" altLang="zh-TW" sz="2200" dirty="0">
              <a:solidFill>
                <a:schemeClr val="bg1">
                  <a:lumMod val="75000"/>
                </a:schemeClr>
              </a:solidFill>
              <a:latin typeface="Taipei Sans TC Beta" pitchFamily="2" charset="-120"/>
              <a:ea typeface="Taipei Sans TC Beta" pitchFamily="2" charset="-120"/>
            </a:endParaRPr>
          </a:p>
          <a:p>
            <a:pPr marL="0" indent="0">
              <a:lnSpc>
                <a:spcPct val="105000"/>
              </a:lnSpc>
              <a:buNone/>
            </a:pPr>
            <a:r>
              <a:rPr lang="zh-TW" altLang="en-US" sz="2200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   如果執行緒識別碼不同</a:t>
            </a:r>
            <a:r>
              <a:rPr lang="en-US" altLang="zh-TW" sz="2200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(</a:t>
            </a:r>
            <a:r>
              <a:rPr lang="zh-TW" altLang="en-US" sz="2200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回傳</a:t>
            </a:r>
            <a:r>
              <a:rPr lang="en-US" altLang="zh-TW" sz="2200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true )</a:t>
            </a:r>
            <a:r>
              <a:rPr lang="zh-TW" altLang="en-US" sz="2200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，則會使用主執行緒</a:t>
            </a:r>
            <a:r>
              <a:rPr lang="en-US" altLang="zh-TW" sz="2200" u="sng" dirty="0" err="1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Control.Invoke</a:t>
            </a:r>
            <a:r>
              <a:rPr lang="zh-TW" altLang="en-US" sz="2200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的委派來呼叫方法，這會對控制項進行實際的呼叫</a:t>
            </a: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FF192EC0-08CC-4272-BE8F-8BF5A4BB77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863607"/>
            <a:ext cx="9278645" cy="262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193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730FFB8-58E6-4827-A07C-F989D0634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2279"/>
          </a:xfrm>
        </p:spPr>
        <p:txBody>
          <a:bodyPr anchor="t">
            <a:normAutofit/>
          </a:bodyPr>
          <a:lstStyle/>
          <a:p>
            <a:r>
              <a:rPr lang="zh-TW" altLang="en-US" sz="3600" dirty="0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新增專案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F18F491-5EE9-4BAD-A16E-A3B1C3B1B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8720"/>
            <a:ext cx="10515600" cy="4988243"/>
          </a:xfrm>
        </p:spPr>
        <p:txBody>
          <a:bodyPr/>
          <a:lstStyle/>
          <a:p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開啟 </a:t>
            </a:r>
            <a:r>
              <a:rPr lang="en-US" altLang="zh-TW" dirty="0">
                <a:solidFill>
                  <a:schemeClr val="bg1">
                    <a:lumMod val="75000"/>
                  </a:schemeClr>
                </a:solidFill>
                <a:latin typeface="Agency FB" panose="020B0503020202020204" pitchFamily="34" charset="0"/>
                <a:ea typeface="Taipei Sans TC Beta" pitchFamily="2" charset="-120"/>
              </a:rPr>
              <a:t>Visual Studio </a:t>
            </a: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選擇新建專案並選取 </a:t>
            </a:r>
            <a:r>
              <a:rPr lang="en-US" altLang="zh-TW" dirty="0">
                <a:solidFill>
                  <a:schemeClr val="bg1">
                    <a:lumMod val="75000"/>
                  </a:schemeClr>
                </a:solidFill>
                <a:latin typeface="Agency FB" panose="020B0503020202020204" pitchFamily="34" charset="0"/>
                <a:ea typeface="Taipei Sans TC Beta" pitchFamily="2" charset="-120"/>
              </a:rPr>
              <a:t>Windows Forms App (.NET Framework)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FCBDA2F4-8404-4DB8-84B5-02AB504E3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950" y="1848462"/>
            <a:ext cx="6876100" cy="4761698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204355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87454B-839A-4625-8FF9-F2171678C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028"/>
          </a:xfrm>
        </p:spPr>
        <p:txBody>
          <a:bodyPr anchor="t">
            <a:normAutofit/>
          </a:bodyPr>
          <a:lstStyle/>
          <a:p>
            <a:r>
              <a:rPr lang="zh-TW" altLang="en-US" sz="3600" dirty="0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布局視窗介面物件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26411C3-A5F6-4365-9B07-270DC90213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6597"/>
            <a:ext cx="10515600" cy="4351338"/>
          </a:xfrm>
        </p:spPr>
        <p:txBody>
          <a:bodyPr/>
          <a:lstStyle/>
          <a:p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從工具箱 新增必要物件</a:t>
            </a:r>
            <a:endParaRPr lang="en-US" altLang="zh-TW" dirty="0">
              <a:solidFill>
                <a:schemeClr val="bg1">
                  <a:lumMod val="75000"/>
                </a:schemeClr>
              </a:solidFill>
              <a:latin typeface="Taipei Sans TC Beta" pitchFamily="2" charset="-120"/>
              <a:ea typeface="Taipei Sans TC Beta" pitchFamily="2" charset="-120"/>
            </a:endParaRPr>
          </a:p>
          <a:p>
            <a:pPr marL="0" indent="0">
              <a:buNone/>
            </a:pP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   記得到屬性去更改名子</a:t>
            </a:r>
            <a:br>
              <a:rPr lang="en-US" altLang="zh-TW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</a:b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   不然會報錯哦</a:t>
            </a:r>
            <a:r>
              <a:rPr lang="en-US" altLang="zh-TW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~~</a:t>
            </a:r>
          </a:p>
        </p:txBody>
      </p:sp>
      <p:pic>
        <p:nvPicPr>
          <p:cNvPr id="15" name="圖片 14">
            <a:extLst>
              <a:ext uri="{FF2B5EF4-FFF2-40B4-BE49-F238E27FC236}">
                <a16:creationId xmlns:a16="http://schemas.microsoft.com/office/drawing/2014/main" id="{096C3F34-C076-4F80-8F7D-4228438C0B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546" y="1014154"/>
            <a:ext cx="6637580" cy="5813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07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60D947-BB75-44ED-B1F7-4A1C274AA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1742"/>
          </a:xfrm>
        </p:spPr>
        <p:txBody>
          <a:bodyPr anchor="t">
            <a:normAutofit/>
          </a:bodyPr>
          <a:lstStyle/>
          <a:p>
            <a:r>
              <a:rPr lang="zh-TW" altLang="en-US" sz="3600" dirty="0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設定鮑率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95FCBE1-8CB2-4816-98C9-6E8BBDAF8F2E}"/>
              </a:ext>
            </a:extLst>
          </p:cNvPr>
          <p:cNvSpPr>
            <a:spLocks noGrp="1" noChangeAspect="1"/>
          </p:cNvSpPr>
          <p:nvPr>
            <p:ph idx="1"/>
          </p:nvPr>
        </p:nvSpPr>
        <p:spPr>
          <a:xfrm>
            <a:off x="838200" y="1006868"/>
            <a:ext cx="10515600" cy="5170095"/>
          </a:xfrm>
        </p:spPr>
        <p:txBody>
          <a:bodyPr/>
          <a:lstStyle/>
          <a:p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選取</a:t>
            </a:r>
            <a:r>
              <a:rPr lang="en-US" altLang="zh-TW" dirty="0" err="1">
                <a:solidFill>
                  <a:schemeClr val="bg1">
                    <a:lumMod val="75000"/>
                  </a:schemeClr>
                </a:solidFill>
                <a:latin typeface="Agency FB" panose="020B0503020202020204" pitchFamily="34" charset="0"/>
                <a:ea typeface="Taipei Sans TC Beta" pitchFamily="2" charset="-120"/>
              </a:rPr>
              <a:t>BaudComboBox</a:t>
            </a: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Agency FB" panose="020B0503020202020204" pitchFamily="34" charset="0"/>
                <a:ea typeface="Taipei Sans TC Beta" pitchFamily="2" charset="-120"/>
              </a:rPr>
              <a:t>點選右上角箭頭，點擊編輯項目裡面可以直接設定</a:t>
            </a:r>
            <a:r>
              <a:rPr lang="en-US" altLang="zh-TW" dirty="0" err="1">
                <a:solidFill>
                  <a:schemeClr val="bg1">
                    <a:lumMod val="75000"/>
                  </a:schemeClr>
                </a:solidFill>
                <a:latin typeface="Agency FB" panose="020B0503020202020204" pitchFamily="34" charset="0"/>
                <a:ea typeface="Taipei Sans TC Beta" pitchFamily="2" charset="-120"/>
              </a:rPr>
              <a:t>ComboBox</a:t>
            </a: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Agency FB" panose="020B0503020202020204" pitchFamily="34" charset="0"/>
                <a:ea typeface="Taipei Sans TC Beta" pitchFamily="2" charset="-120"/>
              </a:rPr>
              <a:t>資料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E51120B5-DCDB-4939-962A-928DAF2AC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638" y="2239766"/>
            <a:ext cx="5983936" cy="4090196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D643C423-484D-44AB-B26B-63C814DB5B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045" y="2910010"/>
            <a:ext cx="5410955" cy="3419952"/>
          </a:xfrm>
          <a:prstGeom prst="rect">
            <a:avLst/>
          </a:prstGeom>
        </p:spPr>
      </p:pic>
      <p:sp>
        <p:nvSpPr>
          <p:cNvPr id="8" name="箭號: 向右 7">
            <a:extLst>
              <a:ext uri="{FF2B5EF4-FFF2-40B4-BE49-F238E27FC236}">
                <a16:creationId xmlns:a16="http://schemas.microsoft.com/office/drawing/2014/main" id="{255E379A-B4AA-4AD1-AEC7-10D653AC3E2A}"/>
              </a:ext>
            </a:extLst>
          </p:cNvPr>
          <p:cNvSpPr/>
          <p:nvPr/>
        </p:nvSpPr>
        <p:spPr>
          <a:xfrm>
            <a:off x="5849524" y="4623370"/>
            <a:ext cx="1239645" cy="210065"/>
          </a:xfrm>
          <a:prstGeom prst="rightArrow">
            <a:avLst/>
          </a:prstGeom>
          <a:solidFill>
            <a:schemeClr val="accent2"/>
          </a:solidFill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6963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60A27D6-89B0-4C12-9E78-2A5404A95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5653"/>
          </a:xfrm>
        </p:spPr>
        <p:txBody>
          <a:bodyPr>
            <a:normAutofit/>
          </a:bodyPr>
          <a:lstStyle/>
          <a:p>
            <a:r>
              <a:rPr lang="zh-TW" altLang="en-US" sz="3600" dirty="0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引入函式庫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D6777D9-0D81-4C0E-B78D-D55321CE5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8967"/>
            <a:ext cx="10515600" cy="5403908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VB</a:t>
            </a: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引入函式庫的方式跟 </a:t>
            </a:r>
            <a:r>
              <a:rPr lang="en-US" altLang="zh-TW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Python</a:t>
            </a: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差不多</a:t>
            </a:r>
            <a:endParaRPr lang="en-US" altLang="zh-TW" dirty="0">
              <a:solidFill>
                <a:schemeClr val="bg1">
                  <a:lumMod val="75000"/>
                </a:schemeClr>
              </a:solidFill>
              <a:latin typeface="Taipei Sans TC Beta" pitchFamily="2" charset="-120"/>
              <a:ea typeface="Taipei Sans TC Beta" pitchFamily="2" charset="-120"/>
            </a:endParaRPr>
          </a:p>
          <a:p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首先要用</a:t>
            </a:r>
            <a:r>
              <a:rPr lang="en-US" altLang="zh-TW" dirty="0" err="1">
                <a:solidFill>
                  <a:schemeClr val="bg1">
                    <a:lumMod val="75000"/>
                  </a:schemeClr>
                </a:solidFill>
                <a:latin typeface="Agency FB" panose="020B0503020202020204" pitchFamily="34" charset="0"/>
                <a:ea typeface="Taipei Sans TC Beta" pitchFamily="2" charset="-120"/>
              </a:rPr>
              <a:t>SerialPort</a:t>
            </a: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這個物件就必須</a:t>
            </a: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Agency FB" panose="020B0503020202020204" pitchFamily="34" charset="0"/>
                <a:ea typeface="Taipei Sans TC Beta" pitchFamily="2" charset="-120"/>
              </a:rPr>
              <a:t>要 </a:t>
            </a:r>
            <a:r>
              <a:rPr lang="en-US" altLang="zh-TW" dirty="0">
                <a:solidFill>
                  <a:schemeClr val="bg1">
                    <a:lumMod val="85000"/>
                  </a:schemeClr>
                </a:solidFill>
                <a:latin typeface="Agency FB" panose="020B0503020202020204" pitchFamily="34" charset="0"/>
                <a:ea typeface="Taipei Sans TC Beta" pitchFamily="2" charset="-12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System.IO.Ports</a:t>
            </a:r>
            <a:endParaRPr lang="en-US" altLang="zh-TW" dirty="0">
              <a:solidFill>
                <a:schemeClr val="bg1">
                  <a:lumMod val="85000"/>
                </a:schemeClr>
              </a:solidFill>
              <a:latin typeface="Agency FB" panose="020B0503020202020204" pitchFamily="34" charset="0"/>
              <a:ea typeface="Taipei Sans TC Beta" pitchFamily="2" charset="-120"/>
            </a:endParaRPr>
          </a:p>
          <a:p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之後會用到多線程的動作，要用</a:t>
            </a:r>
            <a:r>
              <a:rPr lang="en-US" altLang="zh-TW" dirty="0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 </a:t>
            </a:r>
            <a:r>
              <a:rPr lang="en-US" altLang="zh-TW" dirty="0" err="1">
                <a:solidFill>
                  <a:schemeClr val="bg1">
                    <a:lumMod val="85000"/>
                  </a:schemeClr>
                </a:solidFill>
                <a:latin typeface="Agency FB" panose="020B0503020202020204" pitchFamily="34" charset="0"/>
                <a:ea typeface="Taipei Sans TC Beta" pitchFamily="2" charset="-12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System.Threading</a:t>
            </a:r>
            <a:endParaRPr lang="en-US" altLang="zh-TW" dirty="0">
              <a:solidFill>
                <a:schemeClr val="bg1">
                  <a:lumMod val="85000"/>
                </a:schemeClr>
              </a:solidFill>
              <a:latin typeface="Agency FB" panose="020B0503020202020204" pitchFamily="34" charset="0"/>
              <a:ea typeface="Taipei Sans TC Beta" pitchFamily="2" charset="-120"/>
            </a:endParaRPr>
          </a:p>
          <a:p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因為要跨執行續去更改物件，所以要用</a:t>
            </a:r>
            <a:r>
              <a:rPr lang="en-US" altLang="zh-TW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altLang="zh-TW" dirty="0" err="1">
                <a:solidFill>
                  <a:schemeClr val="bg1">
                    <a:lumMod val="85000"/>
                  </a:schemeClr>
                </a:solidFill>
                <a:latin typeface="Agency FB" panose="020B0503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System.ComponentModel</a:t>
            </a:r>
            <a:endParaRPr lang="en-US" altLang="zh-TW" dirty="0">
              <a:solidFill>
                <a:schemeClr val="bg1">
                  <a:lumMod val="85000"/>
                </a:schemeClr>
              </a:solidFill>
              <a:latin typeface="Agency FB" panose="020B0503020202020204" pitchFamily="34" charset="0"/>
            </a:endParaRPr>
          </a:p>
          <a:p>
            <a:endParaRPr lang="en-US" altLang="zh-TW" dirty="0">
              <a:solidFill>
                <a:schemeClr val="bg1"/>
              </a:solidFill>
              <a:latin typeface="Agency FB" panose="020B0503020202020204" pitchFamily="34" charset="0"/>
              <a:ea typeface="Taipei Sans TC Beta" pitchFamily="2" charset="-12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9CF313A4-687C-42C6-8F33-6E4B9E513A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150" y="3429000"/>
            <a:ext cx="9501700" cy="2766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738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E68A237-6C7A-4571-870C-192BE00B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2565"/>
          </a:xfrm>
        </p:spPr>
        <p:txBody>
          <a:bodyPr anchor="t">
            <a:normAutofit/>
          </a:bodyPr>
          <a:lstStyle/>
          <a:p>
            <a:r>
              <a:rPr lang="zh-TW" altLang="en-US" sz="3600" dirty="0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初始化設定</a:t>
            </a:r>
          </a:p>
        </p:txBody>
      </p:sp>
      <p:sp>
        <p:nvSpPr>
          <p:cNvPr id="14" name="內容版面配置區 13">
            <a:extLst>
              <a:ext uri="{FF2B5EF4-FFF2-40B4-BE49-F238E27FC236}">
                <a16:creationId xmlns:a16="http://schemas.microsoft.com/office/drawing/2014/main" id="{B1D31EE6-5EEE-4F2B-8524-E8039B42A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7690"/>
            <a:ext cx="10515600" cy="5139273"/>
          </a:xfrm>
        </p:spPr>
        <p:txBody>
          <a:bodyPr/>
          <a:lstStyle/>
          <a:p>
            <a:r>
              <a:rPr lang="zh-TW" altLang="en-US" dirty="0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設定執行程式時初始化設定</a:t>
            </a:r>
            <a:endParaRPr lang="zh-TW" altLang="en-US" dirty="0"/>
          </a:p>
        </p:txBody>
      </p:sp>
      <p:pic>
        <p:nvPicPr>
          <p:cNvPr id="16" name="圖片 15">
            <a:extLst>
              <a:ext uri="{FF2B5EF4-FFF2-40B4-BE49-F238E27FC236}">
                <a16:creationId xmlns:a16="http://schemas.microsoft.com/office/drawing/2014/main" id="{37BB74C6-CCD6-4689-9C89-C3151DE706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49" y="2506895"/>
            <a:ext cx="11351702" cy="222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071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82B12E8-A994-4713-A30A-3BAC95F19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3936"/>
          </a:xfrm>
        </p:spPr>
        <p:txBody>
          <a:bodyPr anchor="t">
            <a:normAutofit/>
          </a:bodyPr>
          <a:lstStyle/>
          <a:p>
            <a:r>
              <a:rPr lang="en-US" altLang="zh-TW" sz="3600" dirty="0" err="1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ConnectButton</a:t>
            </a:r>
            <a:endParaRPr lang="zh-TW" altLang="en-US" sz="3600" dirty="0">
              <a:solidFill>
                <a:schemeClr val="bg1">
                  <a:lumMod val="85000"/>
                </a:schemeClr>
              </a:solidFill>
              <a:latin typeface="Taipei Sans TC Beta" pitchFamily="2" charset="-120"/>
              <a:ea typeface="Taipei Sans TC Beta" pitchFamily="2" charset="-120"/>
            </a:endParaRPr>
          </a:p>
        </p:txBody>
      </p:sp>
      <p:sp>
        <p:nvSpPr>
          <p:cNvPr id="7" name="內容版面配置區 6">
            <a:extLst>
              <a:ext uri="{FF2B5EF4-FFF2-40B4-BE49-F238E27FC236}">
                <a16:creationId xmlns:a16="http://schemas.microsoft.com/office/drawing/2014/main" id="{BF3A8E35-566D-44BA-8A72-3633BC2AC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9062"/>
            <a:ext cx="10515600" cy="5087901"/>
          </a:xfrm>
        </p:spPr>
        <p:txBody>
          <a:bodyPr/>
          <a:lstStyle/>
          <a:p>
            <a:r>
              <a:rPr lang="zh-TW" altLang="en-US" dirty="0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設定</a:t>
            </a:r>
            <a:r>
              <a:rPr lang="en-US" altLang="zh-TW" dirty="0" err="1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ConnectButton</a:t>
            </a:r>
            <a:r>
              <a:rPr lang="en-US" altLang="zh-TW" dirty="0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 </a:t>
            </a:r>
            <a:r>
              <a:rPr lang="zh-TW" altLang="en-US" dirty="0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按下後執行的動作</a:t>
            </a:r>
            <a:endParaRPr lang="zh-TW" altLang="en-US" dirty="0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A94BDAFD-59AE-4537-981D-272C33EEFC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69" y="2314253"/>
            <a:ext cx="11274862" cy="222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688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7FF4D00-848E-47EF-9170-CBC7DF551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0920"/>
          </a:xfrm>
        </p:spPr>
        <p:txBody>
          <a:bodyPr anchor="t">
            <a:normAutofit/>
          </a:bodyPr>
          <a:lstStyle/>
          <a:p>
            <a:r>
              <a:rPr lang="en-US" altLang="zh-TW" sz="3600" dirty="0" err="1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TxButton</a:t>
            </a:r>
            <a:endParaRPr lang="zh-TW" altLang="en-US" sz="3600" dirty="0"/>
          </a:p>
        </p:txBody>
      </p:sp>
      <p:sp>
        <p:nvSpPr>
          <p:cNvPr id="8" name="內容版面配置區 7">
            <a:extLst>
              <a:ext uri="{FF2B5EF4-FFF2-40B4-BE49-F238E27FC236}">
                <a16:creationId xmlns:a16="http://schemas.microsoft.com/office/drawing/2014/main" id="{49D432B5-8B94-4400-B29D-343A7F473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802"/>
            <a:ext cx="10515600" cy="4985161"/>
          </a:xfrm>
        </p:spPr>
        <p:txBody>
          <a:bodyPr/>
          <a:lstStyle/>
          <a:p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設定</a:t>
            </a:r>
            <a:r>
              <a:rPr lang="en-US" altLang="zh-TW" dirty="0" err="1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TxButton</a:t>
            </a:r>
            <a:r>
              <a:rPr lang="en-US" altLang="zh-TW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 </a:t>
            </a: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按下後執行的動作</a:t>
            </a:r>
            <a:endParaRPr lang="zh-TW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AC051088-4A15-4080-91C2-2BB281D3C8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70" y="2759245"/>
            <a:ext cx="11530260" cy="152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744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9065666-6BAD-4D2A-9843-22177DD65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2017"/>
          </a:xfrm>
        </p:spPr>
        <p:txBody>
          <a:bodyPr anchor="t">
            <a:normAutofit/>
          </a:bodyPr>
          <a:lstStyle/>
          <a:p>
            <a:r>
              <a:rPr lang="en-US" altLang="zh-TW" sz="3600" dirty="0" err="1">
                <a:solidFill>
                  <a:schemeClr val="bg1">
                    <a:lumMod val="8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CloseButton</a:t>
            </a:r>
            <a:endParaRPr lang="zh-TW" altLang="en-US" sz="36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DD2F741-C8F6-4614-8880-F7874E04A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2076"/>
            <a:ext cx="10515600" cy="4974887"/>
          </a:xfrm>
        </p:spPr>
        <p:txBody>
          <a:bodyPr/>
          <a:lstStyle/>
          <a:p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設定</a:t>
            </a:r>
            <a:r>
              <a:rPr lang="en-US" altLang="zh-TW" dirty="0" err="1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CloseButton</a:t>
            </a:r>
            <a:r>
              <a:rPr lang="zh-TW" altLang="en-US" dirty="0">
                <a:solidFill>
                  <a:schemeClr val="bg1">
                    <a:lumMod val="75000"/>
                  </a:schemeClr>
                </a:solidFill>
                <a:latin typeface="Taipei Sans TC Beta" pitchFamily="2" charset="-120"/>
                <a:ea typeface="Taipei Sans TC Beta" pitchFamily="2" charset="-120"/>
              </a:rPr>
              <a:t>按下後執行的動作</a:t>
            </a:r>
            <a:endParaRPr lang="zh-TW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31847198-C051-44DB-92A8-6C512104BF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55" y="3204285"/>
            <a:ext cx="11198889" cy="97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280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446</Words>
  <Application>Microsoft Office PowerPoint</Application>
  <PresentationFormat>寬螢幕</PresentationFormat>
  <Paragraphs>45</Paragraphs>
  <Slides>11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7" baseType="lpstr">
      <vt:lpstr>Taipei Sans TC Beta</vt:lpstr>
      <vt:lpstr>Agency FB</vt:lpstr>
      <vt:lpstr>Arial</vt:lpstr>
      <vt:lpstr>Calibri</vt:lpstr>
      <vt:lpstr>Calibri Light</vt:lpstr>
      <vt:lpstr>Office 佈景主題</vt:lpstr>
      <vt:lpstr>Visual Basic UART</vt:lpstr>
      <vt:lpstr>新增專案</vt:lpstr>
      <vt:lpstr>布局視窗介面物件</vt:lpstr>
      <vt:lpstr>設定鮑率</vt:lpstr>
      <vt:lpstr>引入函式庫</vt:lpstr>
      <vt:lpstr>初始化設定</vt:lpstr>
      <vt:lpstr>ConnectButton</vt:lpstr>
      <vt:lpstr>TxButton</vt:lpstr>
      <vt:lpstr>CloseButton</vt:lpstr>
      <vt:lpstr>Serial Port 觸發事件</vt:lpstr>
      <vt:lpstr>ReceivedText函式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Basic UART</dc:title>
  <dc:creator>四子一丙-陳鍇瀚</dc:creator>
  <cp:lastModifiedBy>四子一丙-陳鍇瀚</cp:lastModifiedBy>
  <cp:revision>22</cp:revision>
  <dcterms:created xsi:type="dcterms:W3CDTF">2019-12-08T20:12:34Z</dcterms:created>
  <dcterms:modified xsi:type="dcterms:W3CDTF">2019-12-08T21:55:09Z</dcterms:modified>
</cp:coreProperties>
</file>