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72244" autoAdjust="0"/>
  </p:normalViewPr>
  <p:slideViewPr>
    <p:cSldViewPr snapToGrid="0">
      <p:cViewPr>
        <p:scale>
          <a:sx n="66" d="100"/>
          <a:sy n="66" d="100"/>
        </p:scale>
        <p:origin x="105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29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9C944-AF89-4DF1-91DD-92E3D2AAA046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D2AC-F9F1-4785-AAAB-A1807C12C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43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/>
              <a:t>請務必勾選並安裝 Npcap！這是用來擷取網路卡封包的核心驅動程式。如果沒安裝，Wireshark 將會找不到任何網路介面。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/>
              <a:t>是否安裝 USBPcap（用來抓取 USB 設備的資料）。不要安裝 USBPcap，直接點擊「Install」即可。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為何不用勾選</a:t>
            </a:r>
            <a:r>
              <a:rPr lang="zh-TW" altLang="zh-TW" dirty="0"/>
              <a:t>安裝 USBPcap</a:t>
            </a:r>
            <a:endParaRPr lang="en-US" altLang="zh-TW" dirty="0"/>
          </a:p>
          <a:p>
            <a:r>
              <a:rPr lang="zh-TW" altLang="zh-TW" dirty="0"/>
              <a:t>課程大綱要求學生觀察的是 </a:t>
            </a:r>
            <a:r>
              <a:rPr lang="zh-TW" altLang="zh-TW" b="1" dirty="0"/>
              <a:t>TCP (HTTP)、UDP (DNS)、ICMP、ARP 和 Ethernet frame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這些全都是經由網路卡（乙太網路、Wi-Fi）傳輸的標準網路流量，使用的是前面步驟安裝的 Npcap。</a:t>
            </a:r>
          </a:p>
          <a:p>
            <a:r>
              <a:rPr lang="zh-TW" altLang="zh-TW" b="1" dirty="0"/>
              <a:t>USBPcap</a:t>
            </a:r>
            <a:r>
              <a:rPr lang="zh-TW" altLang="zh-TW" dirty="0"/>
              <a:t> 是專門用來擷取「USB 介面裝置」（例如：USB 隨身碟、USB 滑鼠、鍵盤、USB 序列埠晶片等）本機資料傳輸的工具。你們的實驗完全不會用到這個。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11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🤝 1. TCP 三向交握（3-way Handshake）</a:t>
            </a:r>
          </a:p>
          <a:p>
            <a:r>
              <a:rPr lang="zh-TW" altLang="zh-TW" dirty="0"/>
              <a:t>請看封包列表最上方的 </a:t>
            </a:r>
            <a:r>
              <a:rPr lang="zh-TW" altLang="zh-TW" b="1" dirty="0"/>
              <a:t>第 592、593、594 行</a:t>
            </a:r>
            <a:r>
              <a:rPr lang="zh-TW" altLang="zh-TW" dirty="0"/>
              <a:t>（這三行是連續發生的）：</a:t>
            </a:r>
          </a:p>
          <a:p>
            <a:r>
              <a:rPr lang="zh-TW" altLang="zh-TW" b="1" dirty="0"/>
              <a:t>第一步（第 592 行）：</a:t>
            </a:r>
            <a:r>
              <a:rPr lang="zh-TW" altLang="zh-TW" dirty="0"/>
              <a:t> * </a:t>
            </a:r>
            <a:r>
              <a:rPr lang="zh-TW" altLang="zh-TW" b="1" dirty="0"/>
              <a:t>Info 欄位：</a:t>
            </a:r>
            <a:r>
              <a:rPr lang="zh-TW" altLang="zh-TW" dirty="0"/>
              <a:t>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63340 → 8080 [SYN]</a:t>
            </a:r>
            <a:endParaRPr lang="zh-TW" altLang="zh-TW" dirty="0"/>
          </a:p>
          <a:p>
            <a:pPr lvl="1"/>
            <a:r>
              <a:rPr lang="zh-TW" altLang="zh-TW" b="1" dirty="0"/>
              <a:t>白話解釋：</a:t>
            </a:r>
            <a:r>
              <a:rPr lang="zh-TW" altLang="zh-TW" dirty="0"/>
              <a:t> 你的瀏覽器（門牌 63340）主動向你的桌面網頁伺服器（門牌 8080）打招呼，發送了一個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[SYN]</a:t>
            </a:r>
            <a:r>
              <a:rPr lang="zh-TW" altLang="zh-TW" dirty="0"/>
              <a:t> 訊號，說：「哈囉！我想連線看你桌面資料夾的檔案。」</a:t>
            </a:r>
          </a:p>
          <a:p>
            <a:r>
              <a:rPr lang="zh-TW" altLang="zh-TW" b="1" dirty="0"/>
              <a:t>第二步（第 593 行）：</a:t>
            </a:r>
            <a:r>
              <a:rPr lang="zh-TW" altLang="zh-TW" dirty="0"/>
              <a:t> * </a:t>
            </a:r>
            <a:r>
              <a:rPr lang="zh-TW" altLang="zh-TW" b="1" dirty="0"/>
              <a:t>Info 欄位：</a:t>
            </a:r>
            <a:r>
              <a:rPr lang="zh-TW" altLang="zh-TW" dirty="0"/>
              <a:t>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8080 → 63340 [SYN, ACK]</a:t>
            </a:r>
            <a:endParaRPr lang="zh-TW" altLang="zh-TW" dirty="0"/>
          </a:p>
          <a:p>
            <a:pPr lvl="1"/>
            <a:r>
              <a:rPr lang="zh-TW" altLang="zh-TW" b="1" dirty="0"/>
              <a:t>白話解釋：</a:t>
            </a:r>
            <a:r>
              <a:rPr lang="zh-TW" altLang="zh-TW" dirty="0"/>
              <a:t> 網頁伺服器立刻回信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[SYN, ACK]</a:t>
            </a:r>
            <a:r>
              <a:rPr lang="zh-TW" altLang="zh-TW" dirty="0"/>
              <a:t>，說：「收到你的招呼了！沒問題，我這邊準備好了，你那邊呢？」</a:t>
            </a:r>
          </a:p>
          <a:p>
            <a:r>
              <a:rPr lang="zh-TW" altLang="zh-TW" b="1" dirty="0"/>
              <a:t>第三步（第 594 行）：</a:t>
            </a:r>
            <a:r>
              <a:rPr lang="zh-TW" altLang="zh-TW" dirty="0"/>
              <a:t> * </a:t>
            </a:r>
            <a:r>
              <a:rPr lang="zh-TW" altLang="zh-TW" b="1" dirty="0"/>
              <a:t>Info 欄位：</a:t>
            </a:r>
            <a:r>
              <a:rPr lang="zh-TW" altLang="zh-TW" dirty="0"/>
              <a:t>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63340 → 8080 [ACK]</a:t>
            </a:r>
            <a:endParaRPr lang="zh-TW" altLang="zh-TW" dirty="0"/>
          </a:p>
          <a:p>
            <a:pPr lvl="1"/>
            <a:r>
              <a:rPr lang="zh-TW" altLang="zh-TW" b="1" dirty="0"/>
              <a:t>白話解釋：</a:t>
            </a:r>
            <a:r>
              <a:rPr lang="zh-TW" altLang="zh-TW" dirty="0"/>
              <a:t> 瀏覽器最後回覆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[ACK]</a:t>
            </a:r>
            <a:r>
              <a:rPr lang="zh-TW" altLang="zh-TW" dirty="0"/>
              <a:t>：「太好了，那連線正式建立！」</a:t>
            </a:r>
          </a:p>
          <a:p>
            <a:r>
              <a:rPr lang="zh-TW" altLang="zh-TW" dirty="0"/>
              <a:t>💡 </a:t>
            </a:r>
            <a:r>
              <a:rPr lang="zh-TW" altLang="zh-TW" b="1" dirty="0"/>
              <a:t>教學重點：</a:t>
            </a:r>
            <a:r>
              <a:rPr lang="zh-TW" altLang="zh-TW" dirty="0"/>
              <a:t> 交握一完成，緊接著</a:t>
            </a:r>
            <a:r>
              <a:rPr lang="zh-TW" altLang="zh-TW" b="1" dirty="0"/>
              <a:t>第 595 行</a:t>
            </a:r>
            <a:r>
              <a:rPr lang="zh-TW" altLang="zh-TW" dirty="0"/>
              <a:t>綠色的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 / HTTP/1.1</a:t>
            </a:r>
            <a:r>
              <a:rPr lang="zh-TW" altLang="zh-TW" dirty="0"/>
              <a:t> 就發出來了。這代表「門打開了，瀏覽器開始正式跟伺服器要桌面檔案清單」。</a:t>
            </a:r>
          </a:p>
          <a:p>
            <a:r>
              <a:rPr lang="zh-TW" altLang="zh-TW" b="1" dirty="0"/>
              <a:t>💔 2. TCP 四次揮手斷開（Tear-down）</a:t>
            </a:r>
          </a:p>
          <a:p>
            <a:r>
              <a:rPr lang="zh-TW" altLang="zh-TW" dirty="0"/>
              <a:t>請看封包列表最下方的 </a:t>
            </a:r>
            <a:r>
              <a:rPr lang="zh-TW" altLang="zh-TW" b="1" dirty="0"/>
              <a:t>第 603、604 行</a:t>
            </a:r>
            <a:r>
              <a:rPr lang="zh-TW" altLang="zh-TW" dirty="0"/>
              <a:t>（這裡因為網頁檔案很小，部分步驟被合併或簡化了，這是作業系統優化網路的正常現象）：</a:t>
            </a:r>
          </a:p>
          <a:p>
            <a:r>
              <a:rPr lang="zh-TW" altLang="zh-TW" b="1" dirty="0"/>
              <a:t>第一步與第二步（第 603 行）：</a:t>
            </a:r>
            <a:endParaRPr lang="zh-TW" altLang="zh-TW" dirty="0"/>
          </a:p>
          <a:p>
            <a:pPr lvl="1"/>
            <a:r>
              <a:rPr lang="zh-TW" altLang="zh-TW" b="1" dirty="0"/>
              <a:t>Info 欄位：</a:t>
            </a:r>
            <a:r>
              <a:rPr lang="zh-TW" altLang="zh-TW" dirty="0"/>
              <a:t>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8080 → 63340 [FIN, ACK]</a:t>
            </a:r>
            <a:endParaRPr lang="zh-TW" altLang="zh-TW" dirty="0"/>
          </a:p>
          <a:p>
            <a:pPr lvl="1"/>
            <a:r>
              <a:rPr lang="zh-TW" altLang="zh-TW" b="1" dirty="0"/>
              <a:t>白話解釋：</a:t>
            </a:r>
            <a:r>
              <a:rPr lang="zh-TW" altLang="zh-TW" dirty="0"/>
              <a:t> 伺服器已經把桌面的檔案清單傳完了（看第 597 行的 200 OK 和傳完 favicon 圖示後），覺得沒事了，於是主動發送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[FIN, ACK]</a:t>
            </a:r>
            <a:r>
              <a:rPr lang="zh-TW" altLang="zh-TW" dirty="0"/>
              <a:t> 給瀏覽器，說：「我的檔案拿完了，我要收攤關閉連線囉（FIN），順便跟你確認剛才的資料都收到了（ACK）。」</a:t>
            </a:r>
          </a:p>
          <a:p>
            <a:r>
              <a:rPr lang="zh-TW" altLang="zh-TW" b="1" dirty="0"/>
              <a:t>第三步（第 604 行）：</a:t>
            </a:r>
            <a:endParaRPr lang="zh-TW" altLang="zh-TW" dirty="0"/>
          </a:p>
          <a:p>
            <a:pPr lvl="1"/>
            <a:r>
              <a:rPr lang="zh-TW" altLang="zh-TW" b="1" dirty="0"/>
              <a:t>Info 欄位：</a:t>
            </a:r>
            <a:r>
              <a:rPr lang="zh-TW" altLang="zh-TW" dirty="0"/>
              <a:t>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63340 → 8080 [ACK]</a:t>
            </a:r>
            <a:endParaRPr lang="zh-TW" altLang="zh-TW" dirty="0"/>
          </a:p>
          <a:p>
            <a:pPr lvl="1"/>
            <a:r>
              <a:rPr lang="zh-TW" altLang="zh-TW" b="1" dirty="0"/>
              <a:t>白話解釋：</a:t>
            </a:r>
            <a:r>
              <a:rPr lang="zh-TW" altLang="zh-TW" dirty="0"/>
              <a:t> 瀏覽器回覆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[ACK]</a:t>
            </a:r>
            <a:r>
              <a:rPr lang="zh-TW" altLang="zh-TW" dirty="0"/>
              <a:t>：「好的，收到你要斷開的通知，沒問題！」</a:t>
            </a:r>
          </a:p>
          <a:p>
            <a:r>
              <a:rPr lang="zh-TW" altLang="zh-TW" i="1" dirty="0"/>
              <a:t>(註：在某些作業系統中，第四次揮手可能會因為連線已經完全中斷而不再顯示，或者像第 603 行一樣把 FIN 和 ACK 合併發送，這在實務擷取上是非常標準且正確的現象。)</a:t>
            </a:r>
            <a:endParaRPr lang="zh-TW" altLang="zh-TW" dirty="0"/>
          </a:p>
          <a:p>
            <a:r>
              <a:rPr lang="zh-TW" altLang="zh-TW" b="1" dirty="0"/>
              <a:t>🎯 额外驚喜：你在這張圖還看到了什麼？</a:t>
            </a:r>
          </a:p>
          <a:p>
            <a:r>
              <a:rPr lang="zh-TW" altLang="zh-TW" dirty="0"/>
              <a:t>除了 TCP 之外，你還成功實作出了以下好玩的東西：</a:t>
            </a:r>
          </a:p>
          <a:p>
            <a:r>
              <a:rPr lang="zh-TW" altLang="zh-TW" b="1" dirty="0"/>
              <a:t>第 597 行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HTTP/1.1 200 OK</a:t>
            </a:r>
            <a:r>
              <a:rPr lang="zh-TW" altLang="zh-TW" b="1" dirty="0"/>
              <a:t>：</a:t>
            </a:r>
            <a:r>
              <a:rPr lang="zh-TW" altLang="zh-TW" dirty="0"/>
              <a:t> 網頁伺服器成功把你「桌面」的資料夾清單網頁傳給瀏覽器。</a:t>
            </a:r>
          </a:p>
          <a:p>
            <a:r>
              <a:rPr lang="zh-TW" altLang="zh-TW" b="1" dirty="0"/>
              <a:t>第 599 行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 /favicon.ico</a:t>
            </a:r>
            <a:r>
              <a:rPr lang="zh-TW" altLang="zh-TW" b="1" dirty="0"/>
              <a:t>：</a:t>
            </a:r>
            <a:r>
              <a:rPr lang="zh-TW" altLang="zh-TW" dirty="0"/>
              <a:t> 瀏覽器嘴饞，主動跟伺服器要網頁標籤頁上的「小圖示」（Favicon）。</a:t>
            </a:r>
          </a:p>
          <a:p>
            <a:r>
              <a:rPr lang="zh-TW" altLang="zh-TW" b="1" dirty="0"/>
              <a:t>第 601 行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HTTP/1.1 404 Not Found</a:t>
            </a:r>
            <a:r>
              <a:rPr lang="zh-TW" altLang="zh-TW" b="1" dirty="0"/>
              <a:t>：</a:t>
            </a:r>
            <a:r>
              <a:rPr lang="zh-TW" altLang="zh-TW" dirty="0"/>
              <a:t> 因為你只是用 Python 開啟一個單純的桌面資料夾，裡面沒有放網站專用的圖示檔案（favicon.ico），所以伺服器很誠實地回報了經典的 </a:t>
            </a:r>
            <a:r>
              <a:rPr lang="zh-TW" altLang="zh-TW" b="1" dirty="0"/>
              <a:t>404 找不到檔案</a:t>
            </a:r>
            <a:r>
              <a:rPr lang="zh-TW" altLang="zh-TW" dirty="0"/>
              <a:t> 給瀏覽器。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80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網卡切換</a:t>
            </a:r>
            <a:r>
              <a:rPr lang="zh-TW" altLang="zh-TW" dirty="0"/>
              <a:t>：電腦必須真的連去外網問路（DNS 查詢），所以 Wireshark 必須切換到連接網際網路的真實網卡（如：</a:t>
            </a:r>
            <a:r>
              <a:rPr lang="zh-TW" altLang="zh-TW" b="1" dirty="0"/>
              <a:t>乙太網路</a:t>
            </a:r>
            <a:r>
              <a:rPr lang="zh-TW" altLang="zh-TW" dirty="0"/>
              <a:t>或 </a:t>
            </a:r>
            <a:r>
              <a:rPr lang="zh-TW" altLang="zh-TW" b="1" dirty="0"/>
              <a:t>Wi-Fi</a:t>
            </a:r>
            <a:r>
              <a:rPr lang="zh-TW" altLang="zh-TW" dirty="0"/>
              <a:t>）。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這次的 DNS 查詢，你的電腦必須</a:t>
            </a:r>
            <a:r>
              <a:rPr lang="zh-TW" altLang="zh-TW" b="1" dirty="0"/>
              <a:t>真的開門走出去，向外面的 DNS 伺服器（如中華電信或 Google 的 8.8.8.8）問路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因此，這次 </a:t>
            </a:r>
            <a:r>
              <a:rPr lang="zh-TW" altLang="zh-TW" b="1" dirty="0"/>
              <a:t>Wireshark 的網卡必須切換回你真正用來上網的那張實體網卡</a:t>
            </a:r>
            <a:r>
              <a:rPr lang="zh-TW" altLang="zh-TW" dirty="0"/>
              <a:t>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156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如果你是接網路線：請選擇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Ethernet</a:t>
            </a:r>
            <a:r>
              <a:rPr lang="zh-TW" altLang="zh-TW" b="1" dirty="0"/>
              <a:t>（乙太網路）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如果你是連 Wi-Fi：請選擇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Wi-Fi</a:t>
            </a:r>
            <a:r>
              <a:rPr lang="zh-TW" altLang="zh-TW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201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此時畫面會過濾出乾淨的環境，靜靜等待你的 DNS 請求。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274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這行指令的意思是，請系統去向 DNS 伺服器詢問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google.com</a:t>
            </a:r>
            <a:r>
              <a:rPr lang="zh-TW" altLang="zh-TW" dirty="0"/>
              <a:t> 的 IP 地址是多少。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294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/>
              <a:t>這行指令的意思是，請 Wireshark 幫我找出 DNS 裡面，詢問名稱（Query Name）叫做 google.com 的所有封包。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1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</a:t>
            </a:r>
            <a:r>
              <a:rPr lang="zh-TW" altLang="zh-TW" sz="1200" b="1" i="1" dirty="0">
                <a:solidFill>
                  <a:srgbClr val="FF0000"/>
                </a:solidFill>
              </a:rPr>
              <a:t> 紀錄是幫網域尋找傳統的 IPv4 地址， </a:t>
            </a:r>
            <a:r>
              <a:rPr lang="zh-TW" altLang="zh-TW" sz="1200" b="1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AAAA</a:t>
            </a:r>
            <a:r>
              <a:rPr lang="zh-TW" altLang="zh-TW" sz="1200" b="1" i="1" dirty="0">
                <a:solidFill>
                  <a:srgbClr val="FF0000"/>
                </a:solidFill>
              </a:rPr>
              <a:t> 紀錄是幫網域尋找最新的 IPv6 地址</a:t>
            </a:r>
            <a:endParaRPr lang="en-US" altLang="zh-TW" sz="1200" b="1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</a:t>
            </a:r>
            <a:r>
              <a:rPr lang="en-US" altLang="zh-TW" dirty="0" err="1"/>
              <a:t>wireshark</a:t>
            </a:r>
            <a:r>
              <a:rPr lang="zh-TW" altLang="en-US" dirty="0"/>
              <a:t>中</a:t>
            </a:r>
            <a:r>
              <a:rPr lang="zh-TW" altLang="zh-TW" dirty="0"/>
              <a:t>尋找 Info 欄位寫著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query 0x... A </a:t>
            </a:r>
            <a:r>
              <a:rPr lang="en-US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google.com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query 0x... A google.com</a:t>
            </a:r>
            <a:r>
              <a:rPr lang="zh-TW" altLang="zh-TW" dirty="0"/>
              <a:t>，其實代表了三個關鍵資訊：</a:t>
            </a:r>
          </a:p>
          <a:p>
            <a:r>
              <a:rPr lang="zh-TW" altLang="zh-TW" dirty="0"/>
              <a:t>它是一個 </a:t>
            </a:r>
            <a:r>
              <a:rPr lang="zh-TW" altLang="zh-TW" b="1" dirty="0"/>
              <a:t>DNS 查詢（Query）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它是詢問 IPv4 地址的 </a:t>
            </a:r>
            <a:r>
              <a:rPr lang="zh-TW" altLang="zh-TW" b="1" dirty="0"/>
              <a:t>A 紀錄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它詢問的目標網域是</a:t>
            </a:r>
            <a:r>
              <a:rPr lang="en-US" altLang="zh-TW" dirty="0"/>
              <a:t>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google.com</a:t>
            </a:r>
            <a:r>
              <a:rPr lang="zh-TW" altLang="zh-TW" dirty="0"/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b="1" dirty="0"/>
              <a:t>方法二：萬用搜尋法！直接用關鍵字過濾 Info 欄位</a:t>
            </a:r>
          </a:p>
          <a:p>
            <a:r>
              <a:rPr lang="zh-TW" altLang="zh-TW" dirty="0"/>
              <a:t>如果你想直接過濾畫面上 Info 欄位出現的文字，可以使用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 contains</a:t>
            </a:r>
            <a:r>
              <a:rPr lang="zh-TW" altLang="zh-TW" dirty="0"/>
              <a:t> 語法：</a:t>
            </a:r>
          </a:p>
          <a:p>
            <a:r>
              <a:rPr lang="zh-TW" altLang="zh-TW" dirty="0">
                <a:effectLst/>
              </a:rPr>
              <a:t>Plaintext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 and frame contains "google.com"</a:t>
            </a:r>
          </a:p>
          <a:p>
            <a:r>
              <a:rPr lang="zh-TW" altLang="zh-TW" dirty="0"/>
              <a:t>💡 </a:t>
            </a:r>
            <a:r>
              <a:rPr lang="zh-TW" altLang="zh-TW" b="1" dirty="0"/>
              <a:t>白話解釋：</a:t>
            </a:r>
            <a:r>
              <a:rPr lang="zh-TW" altLang="zh-TW" dirty="0"/>
              <a:t> 「找出所有 DNS 封包，而且這個封包的內容裡必須『包含（contains）』google.com 這串英文字。」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當你用上述語法過濾出來後，點擊該封包，並在中間的詳細解析視窗（Packet Details）展開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 Name System (query)</a:t>
            </a:r>
            <a:r>
              <a:rPr lang="zh-TW" altLang="zh-TW" dirty="0"/>
              <a:t>，你會看到以下對應的結構：</a:t>
            </a:r>
          </a:p>
          <a:p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0x...</a:t>
            </a:r>
            <a:r>
              <a:rPr lang="zh-TW" altLang="zh-TW" b="1" dirty="0"/>
              <a:t> 是什麼？（Transaction ID）：</a:t>
            </a:r>
            <a:r>
              <a:rPr lang="zh-TW" altLang="zh-TW" dirty="0"/>
              <a:t> 你在 Info 欄位看到的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0x5a3f</a:t>
            </a:r>
            <a:r>
              <a:rPr lang="zh-TW" altLang="zh-TW" dirty="0"/>
              <a:t>（舉例）這種十六進位號碼，在解析視窗裡叫做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 ID</a:t>
            </a:r>
            <a:r>
              <a:rPr lang="zh-TW" altLang="zh-TW" b="1" dirty="0"/>
              <a:t>（交易識別碼）</a:t>
            </a:r>
            <a:r>
              <a:rPr lang="zh-TW" altLang="zh-TW" dirty="0"/>
              <a:t>。</a:t>
            </a:r>
          </a:p>
          <a:p>
            <a:pPr lvl="1"/>
            <a:r>
              <a:rPr lang="zh-TW" altLang="zh-TW" b="1" dirty="0"/>
              <a:t>它的作用：</a:t>
            </a:r>
            <a:r>
              <a:rPr lang="zh-TW" altLang="zh-TW" dirty="0"/>
              <a:t> 因為電腦可能同時發出好幾個 DNS 查詢，為了不搞混，去程的 Request 發出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0x5a3f</a:t>
            </a:r>
            <a:r>
              <a:rPr lang="zh-TW" altLang="zh-TW" dirty="0"/>
              <a:t>，回程的 Response 就必須同樣帶有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0x5a3f</a:t>
            </a:r>
            <a:r>
              <a:rPr lang="zh-TW" altLang="zh-TW" dirty="0"/>
              <a:t>。這就像是「飲料店的取餐號碼牌」，用來把請求和回應配對在一起。</a:t>
            </a:r>
          </a:p>
          <a:p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zh-TW" altLang="zh-TW" b="1" dirty="0"/>
              <a:t> 是什麼？（Query Type）：</a:t>
            </a:r>
            <a:r>
              <a:rPr lang="zh-TW" altLang="zh-TW" dirty="0"/>
              <a:t> 在展開的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Queries</a:t>
            </a:r>
            <a:r>
              <a:rPr lang="zh-TW" altLang="zh-TW" dirty="0"/>
              <a:t> ➡️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google.com</a:t>
            </a:r>
            <a:r>
              <a:rPr lang="zh-TW" altLang="zh-TW" dirty="0"/>
              <a:t> 底下，你會看到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Type: A (Host Address)</a:t>
            </a:r>
            <a:r>
              <a:rPr lang="zh-TW" altLang="zh-TW" dirty="0"/>
              <a:t>。這代表你想查的是這個網域的實體 IPv4 地址。</a:t>
            </a:r>
          </a:p>
          <a:p>
            <a:endParaRPr lang="zh-TW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020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951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請學生展開這個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Datagram Protocol</a:t>
            </a:r>
            <a:r>
              <a:rPr lang="zh-TW" altLang="zh-TW" dirty="0"/>
              <a:t> 欄位，會發現裡面</a:t>
            </a:r>
            <a:r>
              <a:rPr lang="zh-TW" altLang="zh-TW" b="1" dirty="0"/>
              <a:t>總共只有 4 個東西</a:t>
            </a:r>
            <a:r>
              <a:rPr lang="zh-TW" altLang="zh-TW" dirty="0"/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Port</a:t>
            </a:r>
            <a:r>
              <a:rPr lang="zh-TW" altLang="zh-TW" dirty="0"/>
              <a:t> (來源埠)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Destination Port</a:t>
            </a:r>
            <a:r>
              <a:rPr lang="zh-TW" altLang="zh-TW" dirty="0"/>
              <a:t> (目的埠)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</a:t>
            </a:r>
            <a:r>
              <a:rPr lang="zh-TW" altLang="zh-TW" dirty="0"/>
              <a:t> (封包長度)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Checksum</a:t>
            </a:r>
            <a:r>
              <a:rPr lang="zh-TW" altLang="zh-TW" dirty="0"/>
              <a:t> (檢查碼)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860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b="1" dirty="0"/>
              <a:t>1. 網路層 (Network Layer)</a:t>
            </a:r>
          </a:p>
          <a:p>
            <a:pPr>
              <a:buNone/>
            </a:pPr>
            <a:r>
              <a:rPr lang="zh-TW" altLang="zh-TW" dirty="0"/>
              <a:t>這一層主要負責「尋路」與「跨網域的封包傳輸」，最核心的協定是 IP。而這次作業要觀察的 </a:t>
            </a:r>
            <a:r>
              <a:rPr lang="zh-TW" altLang="zh-TW" b="1" dirty="0"/>
              <a:t>ICMP</a:t>
            </a:r>
            <a:r>
              <a:rPr lang="zh-TW" altLang="zh-TW" dirty="0"/>
              <a:t> 就屬於這一層：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/>
              <a:t>ICMP (網際網路控制訊息協定)：</a:t>
            </a:r>
            <a:r>
              <a:rPr lang="zh-TW" altLang="zh-TW" dirty="0"/>
              <a:t> 它是附屬在 IP 協定底下的控制協議。學生日常使用的 </a:t>
            </a:r>
            <a:r>
              <a:rPr lang="zh-TW" altLang="zh-TW" dirty="0">
                <a:latin typeface="Courier New" panose="02070309020205020404" pitchFamily="49" charset="0"/>
              </a:rPr>
              <a:t>ping</a:t>
            </a:r>
            <a:r>
              <a:rPr lang="zh-TW" altLang="zh-TW" dirty="0"/>
              <a:t> 命令（用來測試網路通不通），在 Wireshark 裡抓到的就是 ICMP 封包。它用來傳送網路錯誤訊息或測試連線狀態。</a:t>
            </a:r>
          </a:p>
          <a:p>
            <a:pPr>
              <a:buNone/>
            </a:pPr>
            <a:r>
              <a:rPr lang="zh-TW" altLang="zh-TW" b="1" dirty="0"/>
              <a:t>2. 資料鏈結層 (Data Link Layer)</a:t>
            </a:r>
          </a:p>
          <a:p>
            <a:pPr>
              <a:buNone/>
            </a:pPr>
            <a:r>
              <a:rPr lang="zh-TW" altLang="zh-TW" dirty="0"/>
              <a:t>這一層負責「相鄰節點之間（區域網路內）的資料傳輸」，主要處理的是實體硬體位址（MAC Address）。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/>
              <a:t>Ethernet frame (乙太網路訊框)：</a:t>
            </a:r>
            <a:r>
              <a:rPr lang="zh-TW" altLang="zh-TW" dirty="0"/>
              <a:t> 這是資料鏈結層的資料單位。在這一層不叫 packet，叫 </a:t>
            </a:r>
            <a:r>
              <a:rPr lang="zh-TW" altLang="zh-TW" b="1" dirty="0"/>
              <a:t>Frame（訊框）</a:t>
            </a:r>
            <a:r>
              <a:rPr lang="zh-TW" altLang="zh-TW" dirty="0"/>
              <a:t>。學生可以在 Wireshark 中看到最外層的資料如何被打包，並觀察到來源與目的地的 </a:t>
            </a:r>
            <a:r>
              <a:rPr lang="zh-TW" altLang="zh-TW" b="1" dirty="0"/>
              <a:t>MAC 位址</a:t>
            </a:r>
            <a:r>
              <a:rPr lang="zh-TW" altLang="zh-TW" dirty="0"/>
              <a:t>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/>
              <a:t>ARP (位址解析協定)：</a:t>
            </a:r>
            <a:r>
              <a:rPr lang="zh-TW" altLang="zh-TW" dirty="0"/>
              <a:t> 它是區域網路溝通的靈魂，負責「把網路層的 IP 位址，翻譯成資料鏈結層的 MAC 位址」（例如：我知道你的 IP，但我需要知道你的 MAC 才能把資料送過去）。因為它扮演橋樑角色，通常被歸類在資料鏈結層，或是介於兩層之間。</a:t>
            </a:r>
            <a:endParaRPr lang="en-US" altLang="zh-TW" dirty="0"/>
          </a:p>
          <a:p>
            <a:pPr>
              <a:buFont typeface="Arial" panose="020B0604020202020204" pitchFamily="34" charset="0"/>
              <a:buNone/>
            </a:pPr>
            <a:endParaRPr lang="en-US" altLang="zh-TW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TW" dirty="0"/>
              <a:t>ICMP</a:t>
            </a:r>
            <a:r>
              <a:rPr lang="zh-TW" altLang="en-US" dirty="0"/>
              <a:t>（網際網路訊息控制協定，最常見的就是我們常用的 </a:t>
            </a:r>
            <a:r>
              <a:rPr lang="en-US" altLang="zh-TW" dirty="0"/>
              <a:t>ping </a:t>
            </a:r>
            <a:r>
              <a:rPr lang="zh-TW" altLang="en-US" dirty="0"/>
              <a:t>指令）</a:t>
            </a:r>
            <a:endParaRPr lang="en-US" altLang="zh-TW" dirty="0"/>
          </a:p>
          <a:p>
            <a:pPr>
              <a:buFont typeface="Arial" panose="020B0604020202020204" pitchFamily="34" charset="0"/>
              <a:buNone/>
            </a:pPr>
            <a:r>
              <a:rPr lang="zh-TW" altLang="en-US" dirty="0"/>
              <a:t>因為 </a:t>
            </a:r>
            <a:r>
              <a:rPr lang="en-US" altLang="zh-TW" dirty="0"/>
              <a:t>ping </a:t>
            </a:r>
            <a:r>
              <a:rPr lang="zh-TW" altLang="en-US" dirty="0"/>
              <a:t>是要測試你電腦跟「外面世界」某台伺服器（例如 </a:t>
            </a:r>
            <a:r>
              <a:rPr lang="en-US" altLang="zh-TW" dirty="0"/>
              <a:t>Google </a:t>
            </a:r>
            <a:r>
              <a:rPr lang="zh-TW" altLang="en-US" dirty="0"/>
              <a:t>的 </a:t>
            </a:r>
            <a:r>
              <a:rPr lang="en-US" altLang="zh-TW" dirty="0"/>
              <a:t>8.8.8.8</a:t>
            </a:r>
            <a:r>
              <a:rPr lang="zh-TW" altLang="en-US" dirty="0"/>
              <a:t>）有沒有連通，訊號必須走實體網路線或無線訊號出去。所以，</a:t>
            </a:r>
            <a:r>
              <a:rPr lang="en-US" altLang="zh-TW" dirty="0"/>
              <a:t>Wireshark </a:t>
            </a:r>
            <a:r>
              <a:rPr lang="zh-TW" altLang="en-US" dirty="0"/>
              <a:t>的網卡必須維持在你真正用來上網的那張實體網卡！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603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學校或單位的防火牆（Firewall）政策</a:t>
            </a:r>
            <a:r>
              <a:rPr lang="zh-TW" altLang="zh-TW" dirty="0"/>
              <a:t>： 為了防止網路攻擊（例如 Ping flood 阻斷服務攻擊），許多學校的機房網關或防火牆，會</a:t>
            </a:r>
            <a:r>
              <a:rPr lang="zh-TW" altLang="zh-TW" b="1" dirty="0"/>
              <a:t>直接過濾並丟棄（Drop）所有進出的 ICMP 封包</a:t>
            </a:r>
            <a:r>
              <a:rPr lang="zh-TW" altLang="zh-TW" dirty="0"/>
              <a:t>，或者禁止對外 Ping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8.8.8.8</a:t>
            </a:r>
            <a:r>
              <a:rPr lang="zh-TW" altLang="zh-TW" dirty="0"/>
              <a:t> 這種校外公共 IP。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找出「校內網關（</a:t>
            </a:r>
            <a:r>
              <a:rPr lang="en-US" altLang="zh-TW" dirty="0"/>
              <a:t>Gateway</a:t>
            </a:r>
            <a:r>
              <a:rPr lang="zh-TW" altLang="en-US" dirty="0"/>
              <a:t>）」或「鄰居 </a:t>
            </a:r>
            <a:r>
              <a:rPr lang="en-US" altLang="zh-TW" dirty="0"/>
              <a:t>IP</a:t>
            </a:r>
            <a:r>
              <a:rPr lang="zh-TW" altLang="en-US" dirty="0"/>
              <a:t>」</a:t>
            </a:r>
            <a:endParaRPr lang="en-US" altLang="zh-TW" dirty="0"/>
          </a:p>
          <a:p>
            <a:r>
              <a:rPr lang="zh-TW" altLang="zh-TW" dirty="0"/>
              <a:t>找到你目前上網網卡（乙太網路）的資訊，注意看這兩行：</a:t>
            </a:r>
          </a:p>
          <a:p>
            <a:r>
              <a:rPr lang="zh-TW" altLang="zh-TW" b="1" dirty="0"/>
              <a:t>IPv4 位址：</a:t>
            </a:r>
            <a:r>
              <a:rPr lang="zh-TW" altLang="zh-TW" dirty="0"/>
              <a:t>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203.64.101.121</a:t>
            </a:r>
            <a:r>
              <a:rPr lang="zh-TW" altLang="zh-TW" dirty="0"/>
              <a:t>（你這台電腦的 IP）</a:t>
            </a:r>
          </a:p>
          <a:p>
            <a:r>
              <a:rPr lang="zh-TW" altLang="zh-TW" b="1" dirty="0"/>
              <a:t>預設閘道：</a:t>
            </a:r>
            <a:r>
              <a:rPr lang="zh-TW" altLang="zh-TW" dirty="0"/>
              <a:t> 例如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203.64.101.25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zh-TW" altLang="zh-TW" dirty="0"/>
              <a:t>（這台就是學校的網關機房路由器）</a:t>
            </a:r>
            <a:r>
              <a:rPr lang="zh-TW" altLang="en-US" dirty="0"/>
              <a:t>，這是等一下要</a:t>
            </a:r>
            <a:r>
              <a:rPr lang="en-US" altLang="zh-TW" dirty="0"/>
              <a:t>ping</a:t>
            </a:r>
            <a:r>
              <a:rPr lang="zh-TW" altLang="en-US" dirty="0"/>
              <a:t>的</a:t>
            </a: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19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dirty="0"/>
              <a:t>Npcap 安裝畫面時，</a:t>
            </a:r>
            <a:r>
              <a:rPr lang="zh-TW" altLang="en-US" dirty="0"/>
              <a:t>這三個選項都不要勾，維持空白，直接點選 </a:t>
            </a:r>
            <a:r>
              <a:rPr lang="en-US" altLang="zh-TW" dirty="0"/>
              <a:t>Install </a:t>
            </a:r>
            <a:r>
              <a:rPr lang="zh-TW" altLang="en-US" dirty="0"/>
              <a:t>就可以了</a:t>
            </a:r>
            <a:endParaRPr lang="en-US" altLang="zh-TW" dirty="0"/>
          </a:p>
          <a:p>
            <a:pPr>
              <a:buNone/>
            </a:pPr>
            <a:endParaRPr lang="en-US" altLang="zh-TW" b="1" dirty="0"/>
          </a:p>
          <a:p>
            <a:pPr>
              <a:buNone/>
            </a:pPr>
            <a:r>
              <a:rPr lang="zh-TW" altLang="zh-TW" b="1" dirty="0"/>
              <a:t>Restrict Npcap driver's access to Administrators only（限制只允許管理員權限存取）</a:t>
            </a:r>
            <a:endParaRPr lang="zh-TW" altLang="zh-TW" dirty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/>
              <a:t>為什麼不勾：</a:t>
            </a:r>
            <a:r>
              <a:rPr lang="zh-TW" altLang="zh-TW" dirty="0"/>
              <a:t> 如果勾了，學生每次打開 Wireshark 都要按右鍵選擇「以系統管理員身分執行」才能抓到封包。為了讓學生在實驗室或自己電腦上操作更順手，</a:t>
            </a:r>
            <a:r>
              <a:rPr lang="zh-TW" altLang="zh-TW" b="1" dirty="0"/>
              <a:t>保持不勾選</a:t>
            </a:r>
            <a:r>
              <a:rPr lang="zh-TW" altLang="zh-TW" dirty="0"/>
              <a:t>（讓一般使用者權限也能抓包）是最好的。</a:t>
            </a:r>
          </a:p>
          <a:p>
            <a:pPr>
              <a:buNone/>
            </a:pPr>
            <a:r>
              <a:rPr lang="zh-TW" altLang="zh-TW" b="1" dirty="0"/>
              <a:t>Support raw 802.11 traffic (and monitor mode) for wireless adapters（支援無線網卡的原始 802.11 流量與監聽模式）</a:t>
            </a:r>
            <a:endParaRPr lang="zh-TW" altLang="zh-TW" dirty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/>
              <a:t>為什麼不勾：</a:t>
            </a:r>
            <a:r>
              <a:rPr lang="zh-TW" altLang="zh-TW" dirty="0"/>
              <a:t> 課程要求觀察的是 TCP (HTTP)、UDP (DNS)、ICMP、ARP 和 Ethernet frame。這些都是標準的網路層與傳輸層協定。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dirty="0"/>
              <a:t>除非你們這堂課要教「Wi-Fi 空中阻斷（Deauth 攻擊）」或「破解 Wi-Fi 密碼」這種需要去監聽空氣中其他無線訊號的進階資安課，否則一般的網路實驗</a:t>
            </a:r>
            <a:r>
              <a:rPr lang="zh-TW" altLang="zh-TW" b="1" dirty="0"/>
              <a:t>完全不需要</a:t>
            </a:r>
            <a:r>
              <a:rPr lang="zh-TW" altLang="zh-TW" dirty="0"/>
              <a:t>開啟監聽模式（Monitor mode）。而且很多學生的筆電網卡晶片其實根本不支援這個功能，強行勾選有時候反而會導致網卡驅動跳藍底白字（BSOD）或斷線。</a:t>
            </a:r>
          </a:p>
          <a:p>
            <a:pPr>
              <a:buNone/>
            </a:pPr>
            <a:r>
              <a:rPr lang="zh-TW" altLang="zh-TW" b="1" dirty="0"/>
              <a:t>Install Npcap in WinPcap API-compatible Mode（安裝 Npcap 並相容 WinPcap API 模式）</a:t>
            </a:r>
            <a:endParaRPr lang="zh-TW" altLang="zh-TW" dirty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/>
              <a:t>為什麼不勾：</a:t>
            </a:r>
            <a:r>
              <a:rPr lang="zh-TW" altLang="zh-TW" dirty="0"/>
              <a:t> WinPcap 是非常老舊、已經停止維護的封包擷取驅動。現代的 Wireshark 早就全面原生支援最新的 Npcap 了。除非你們實驗課規定要使用超級古老的第三方網路工具（例如十幾年前的舊軟體），否則</a:t>
            </a:r>
            <a:r>
              <a:rPr lang="zh-TW" altLang="zh-TW" b="1" dirty="0"/>
              <a:t>不需要勾選</a:t>
            </a:r>
            <a:r>
              <a:rPr lang="zh-TW" altLang="zh-TW" dirty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0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這個指令是</a:t>
            </a:r>
            <a:r>
              <a:rPr lang="zh-TW" altLang="zh-TW" dirty="0"/>
              <a:t>「請 Wireshark 幫我找出所有 ICMP 封包，而且不論是來源（Source）還是目的（Destination），只要 IP 是 </a:t>
            </a:r>
            <a:r>
              <a:rPr lang="en-US" altLang="zh-TW" sz="1200" dirty="0"/>
              <a:t>203.64.101.253</a:t>
            </a:r>
            <a:r>
              <a:rPr lang="zh-TW" altLang="en-US" sz="1200" dirty="0"/>
              <a:t> </a:t>
            </a:r>
            <a:r>
              <a:rPr lang="zh-TW" altLang="zh-TW" dirty="0"/>
              <a:t>的就通通幫我列出來。」這樣一來一回剛好就會是那 8 行。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請學生點選任意一個 ICMP 封包，並在中間的詳細解析視窗展開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Control Message Protocol</a:t>
            </a:r>
            <a:r>
              <a:rPr lang="zh-TW" altLang="zh-TW" dirty="0"/>
              <a:t>（網際網路訊息控制協定）：</a:t>
            </a:r>
          </a:p>
          <a:p>
            <a:r>
              <a:rPr lang="zh-TW" altLang="zh-TW" dirty="0"/>
              <a:t>學生必須在報告中記錄以下兩個核心欄位，這是驗證 ICMP 功能的靈魂：</a:t>
            </a:r>
          </a:p>
          <a:p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zh-TW" altLang="zh-TW" b="1" dirty="0"/>
              <a:t>（類型）與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</a:t>
            </a:r>
            <a:r>
              <a:rPr lang="zh-TW" altLang="zh-TW" b="1" dirty="0"/>
              <a:t>（代碼）：</a:t>
            </a:r>
            <a:endParaRPr lang="zh-TW" altLang="zh-TW" dirty="0"/>
          </a:p>
          <a:p>
            <a:pPr lvl="1"/>
            <a:r>
              <a:rPr lang="zh-TW" altLang="zh-TW" dirty="0"/>
              <a:t>在 </a:t>
            </a:r>
            <a:r>
              <a:rPr lang="zh-TW" altLang="zh-TW" b="1" dirty="0"/>
              <a:t>Request（請求）</a:t>
            </a:r>
            <a:r>
              <a:rPr lang="zh-TW" altLang="zh-TW" dirty="0"/>
              <a:t> 封包中：你會看到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Type: 8</a:t>
            </a:r>
            <a:r>
              <a:rPr lang="zh-TW" altLang="zh-TW" dirty="0"/>
              <a:t>，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 0</a:t>
            </a:r>
            <a:r>
              <a:rPr lang="zh-TW" altLang="zh-TW" dirty="0"/>
              <a:t>。在全球網路規範中，Type 8 就代表「探測請求」。</a:t>
            </a:r>
          </a:p>
          <a:p>
            <a:pPr lvl="1"/>
            <a:r>
              <a:rPr lang="zh-TW" altLang="zh-TW" dirty="0"/>
              <a:t>在 </a:t>
            </a:r>
            <a:r>
              <a:rPr lang="zh-TW" altLang="zh-TW" b="1" dirty="0"/>
              <a:t>Reply（回應）</a:t>
            </a:r>
            <a:r>
              <a:rPr lang="zh-TW" altLang="zh-TW" dirty="0"/>
              <a:t> 封包中：你會看到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Type: 0</a:t>
            </a:r>
            <a:r>
              <a:rPr lang="zh-TW" altLang="zh-TW" dirty="0"/>
              <a:t>，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 0</a:t>
            </a:r>
            <a:r>
              <a:rPr lang="zh-TW" altLang="zh-TW" dirty="0"/>
              <a:t>。Type 0 就代表「探測應答」。</a:t>
            </a:r>
          </a:p>
          <a:p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 number</a:t>
            </a:r>
            <a:r>
              <a:rPr lang="zh-TW" altLang="zh-TW" b="1" dirty="0"/>
              <a:t>（序號）：</a:t>
            </a:r>
            <a:endParaRPr lang="zh-TW" altLang="zh-TW" dirty="0"/>
          </a:p>
          <a:p>
            <a:pPr lvl="1"/>
            <a:r>
              <a:rPr lang="zh-TW" altLang="zh-TW" dirty="0"/>
              <a:t>你會發現第一對 Request/Reply 的序號是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TW" altLang="zh-TW" dirty="0"/>
              <a:t>（或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zh-TW" altLang="zh-TW" dirty="0"/>
              <a:t>），第二對是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TW" altLang="zh-TW" dirty="0"/>
              <a:t>，依序遞增。</a:t>
            </a:r>
          </a:p>
          <a:p>
            <a:pPr lvl="1"/>
            <a:r>
              <a:rPr lang="zh-TW" altLang="zh-TW" b="1" dirty="0"/>
              <a:t>作用：</a:t>
            </a:r>
            <a:r>
              <a:rPr lang="zh-TW" altLang="zh-TW" dirty="0"/>
              <a:t> 電腦是用這個序號來配對「哪一個回應是屬於哪一次請求」的。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782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1200"/>
              </a:spcAft>
              <a:buNone/>
            </a:pPr>
            <a:r>
              <a:rPr lang="zh-TW" altLang="zh-TW" b="0" u="none" strike="noStrike" dirty="0">
                <a:effectLst/>
                <a:latin typeface="Arial" panose="020B0604020202020204" pitchFamily="34" charset="0"/>
              </a:rPr>
              <a:t>觀察 ARP 廣播封包（</a:t>
            </a:r>
            <a:r>
              <a:rPr lang="zh-TW" altLang="zh-TW" b="0" u="none" strike="noStrike" dirty="0">
                <a:effectLst/>
                <a:latin typeface="Courier New" panose="02070309020205020404" pitchFamily="49" charset="0"/>
              </a:rPr>
              <a:t>ARP Request</a:t>
            </a:r>
            <a:r>
              <a:rPr lang="zh-TW" altLang="zh-TW" b="0" u="none" strike="noStrike" dirty="0">
                <a:effectLst/>
                <a:latin typeface="Arial" panose="020B0604020202020204" pitchFamily="34" charset="0"/>
              </a:rPr>
              <a:t>）時，主要目的是確認來源主機如何將 </a:t>
            </a:r>
            <a:r>
              <a:rPr lang="zh-TW" altLang="zh-TW" b="1" u="none" strike="noStrike" dirty="0">
                <a:effectLst/>
                <a:latin typeface="Arial" panose="020B0604020202020204" pitchFamily="34" charset="0"/>
              </a:rPr>
              <a:t>IP 位址解析為 MAC 位址</a:t>
            </a:r>
            <a:r>
              <a:rPr lang="zh-TW" altLang="zh-TW" b="0" u="none" strike="noStrike" dirty="0">
                <a:effectLst/>
                <a:latin typeface="Arial" panose="020B0604020202020204" pitchFamily="34" charset="0"/>
              </a:rPr>
              <a:t>。在分析軟體（如 Wireshark）中，應重點檢視以下四項核心要素：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zh-TW" altLang="zh-TW" b="1" u="none" strike="noStrike" dirty="0">
                <a:effectLst/>
                <a:latin typeface="Arial" panose="020B0604020202020204" pitchFamily="34" charset="0"/>
              </a:rPr>
              <a:t>Who has (請求對象)</a:t>
            </a:r>
            <a:r>
              <a:rPr lang="zh-TW" altLang="zh-TW" b="0" u="none" strike="noStrike" dirty="0">
                <a:effectLst/>
                <a:latin typeface="Arial" panose="020B0604020202020204" pitchFamily="34" charset="0"/>
              </a:rPr>
              <a:t>：封包標頭中的 Target IP，確認這台電腦正在詢問哪一個目標 IP 的 MAC 位址。</a:t>
            </a:r>
            <a:endParaRPr lang="en-US" altLang="zh-TW" b="0" u="none" strike="noStrike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zh-TW" altLang="zh-TW" b="1" u="none" strike="noStrike" dirty="0">
                <a:effectLst/>
                <a:latin typeface="Arial" panose="020B0604020202020204" pitchFamily="34" charset="0"/>
              </a:rPr>
              <a:t>Tell (來源資訊)</a:t>
            </a:r>
            <a:r>
              <a:rPr lang="zh-TW" altLang="zh-TW" b="0" u="none" strike="noStrike" dirty="0">
                <a:effectLst/>
                <a:latin typeface="Arial" panose="020B0604020202020204" pitchFamily="34" charset="0"/>
              </a:rPr>
              <a:t>：封包中的 Sender IP 與 Sender MAC，確認是網路上的哪一台裝置（如您的 PC 或閘道器）發出了此查詢。 </a:t>
            </a:r>
            <a:endParaRPr lang="en-US" altLang="zh-TW" b="0" u="none" strike="noStrike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zh-TW" altLang="zh-TW" b="1" u="none" strike="noStrike" dirty="0">
                <a:effectLst/>
                <a:latin typeface="Arial" panose="020B0604020202020204" pitchFamily="34" charset="0"/>
              </a:rPr>
              <a:t>目的地 MAC 位址 (Broadcast)</a:t>
            </a:r>
            <a:r>
              <a:rPr lang="zh-TW" altLang="zh-TW" b="0" u="none" strike="noStrike" dirty="0">
                <a:effectLst/>
                <a:latin typeface="Arial" panose="020B0604020202020204" pitchFamily="34" charset="0"/>
              </a:rPr>
              <a:t>：確認 Broadcast Address 是否為 </a:t>
            </a:r>
            <a:r>
              <a:rPr lang="zh-TW" altLang="zh-TW" b="0" u="none" strike="noStrike" dirty="0">
                <a:effectLst/>
                <a:latin typeface="Courier New" panose="02070309020205020404" pitchFamily="49" charset="0"/>
              </a:rPr>
              <a:t>ff:ff:ff:ff:ff:ff</a:t>
            </a:r>
            <a:r>
              <a:rPr lang="zh-TW" altLang="zh-TW" b="0" u="none" strike="noStrike" dirty="0">
                <a:effectLst/>
                <a:latin typeface="Arial" panose="020B0604020202020204" pitchFamily="34" charset="0"/>
              </a:rPr>
              <a:t>。若目標設為特定 unicast MAC 卻伴隨廣播行為，可能代表異常。</a:t>
            </a:r>
            <a:endParaRPr lang="en-US" altLang="zh-TW" b="0" u="none" strike="noStrike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zh-TW" altLang="zh-TW" b="1" u="none" strike="noStrike" dirty="0">
                <a:effectLst/>
                <a:latin typeface="Arial" panose="020B0604020202020204" pitchFamily="34" charset="0"/>
              </a:rPr>
              <a:t>回應時間差</a:t>
            </a:r>
            <a:r>
              <a:rPr lang="zh-TW" altLang="zh-TW" b="0" u="none" strike="noStrike" dirty="0">
                <a:effectLst/>
                <a:latin typeface="Arial" panose="020B0604020202020204" pitchFamily="34" charset="0"/>
              </a:rPr>
              <a:t>：觀察從發出 </a:t>
            </a:r>
            <a:r>
              <a:rPr lang="zh-TW" altLang="zh-TW" b="0" u="none" strike="noStrike" dirty="0">
                <a:effectLst/>
                <a:latin typeface="Courier New" panose="02070309020205020404" pitchFamily="49" charset="0"/>
              </a:rPr>
              <a:t>ARP Request</a:t>
            </a:r>
            <a:r>
              <a:rPr lang="zh-TW" altLang="zh-TW" b="0" u="none" strike="noStrike" dirty="0">
                <a:effectLst/>
                <a:latin typeface="Arial" panose="020B0604020202020204" pitchFamily="34" charset="0"/>
              </a:rPr>
              <a:t> 到收到 </a:t>
            </a:r>
            <a:r>
              <a:rPr lang="zh-TW" altLang="zh-TW" b="0" u="none" strike="noStrike" dirty="0">
                <a:effectLst/>
                <a:latin typeface="Courier New" panose="02070309020205020404" pitchFamily="49" charset="0"/>
              </a:rPr>
              <a:t>ARP Reply</a:t>
            </a:r>
            <a:r>
              <a:rPr lang="zh-TW" altLang="zh-TW" b="0" u="none" strike="noStrike" dirty="0">
                <a:effectLst/>
                <a:latin typeface="Arial" panose="020B0604020202020204" pitchFamily="34" charset="0"/>
              </a:rPr>
              <a:t> 的時間延遲，這有助於診斷區域網路連線品質。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150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1️⃣ Who has (請求對象)</a:t>
            </a:r>
          </a:p>
          <a:p>
            <a:r>
              <a:rPr lang="zh-TW" altLang="zh-TW" b="1" dirty="0"/>
              <a:t>在哪裡找：</a:t>
            </a:r>
            <a:r>
              <a:rPr lang="zh-TW" altLang="zh-TW" dirty="0"/>
              <a:t> 展開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 Resolution Protocol (request)</a:t>
            </a:r>
            <a:r>
              <a:rPr lang="zh-TW" altLang="zh-TW" dirty="0"/>
              <a:t> ➡️ 找到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IP address</a:t>
            </a:r>
            <a:r>
              <a:rPr lang="zh-TW" altLang="zh-TW" dirty="0"/>
              <a:t>。</a:t>
            </a:r>
          </a:p>
          <a:p>
            <a:r>
              <a:rPr lang="zh-TW" altLang="zh-TW" b="1" dirty="0"/>
              <a:t>學生應該會看到：</a:t>
            </a:r>
            <a:r>
              <a:rPr lang="zh-TW" altLang="zh-TW" dirty="0"/>
              <a:t> 這裡會顯示一個 IP 位址（例如學校閘道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.254</a:t>
            </a:r>
            <a:r>
              <a:rPr lang="zh-TW" altLang="zh-TW" dirty="0"/>
              <a:t> 或鄰居同學的 IP）。</a:t>
            </a:r>
          </a:p>
          <a:p>
            <a:r>
              <a:rPr lang="zh-TW" altLang="zh-TW" b="1" dirty="0"/>
              <a:t>報告驗證描述：</a:t>
            </a:r>
            <a:r>
              <a:rPr lang="zh-TW" altLang="zh-TW" dirty="0"/>
              <a:t> 「此欄位即為本機正在尋問、企圖解析出對應 MAC 地址的目標 IP。對照 Info 欄位的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has [目標IP]</a:t>
            </a:r>
            <a:r>
              <a:rPr lang="zh-TW" altLang="zh-TW" dirty="0"/>
              <a:t> 內容完全一致。」</a:t>
            </a:r>
          </a:p>
          <a:p>
            <a:r>
              <a:rPr lang="zh-TW" altLang="zh-TW" b="1" dirty="0"/>
              <a:t>2️⃣ Tell (來源資訊)</a:t>
            </a:r>
          </a:p>
          <a:p>
            <a:r>
              <a:rPr lang="zh-TW" altLang="zh-TW" b="1" dirty="0"/>
              <a:t>在哪裡找：</a:t>
            </a:r>
            <a:r>
              <a:rPr lang="zh-TW" altLang="zh-TW" dirty="0"/>
              <a:t> 一樣在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 Resolution Protocol (request)</a:t>
            </a:r>
            <a:r>
              <a:rPr lang="zh-TW" altLang="zh-TW" dirty="0"/>
              <a:t> 區塊中，找到：</a:t>
            </a:r>
          </a:p>
          <a:p>
            <a:pPr lvl="1"/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Sender IP address</a:t>
            </a:r>
            <a:endParaRPr lang="zh-TW" altLang="zh-TW" dirty="0"/>
          </a:p>
          <a:p>
            <a:pPr lvl="1"/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Sender MAC address</a:t>
            </a:r>
            <a:endParaRPr lang="zh-TW" altLang="zh-TW" dirty="0"/>
          </a:p>
          <a:p>
            <a:r>
              <a:rPr lang="zh-TW" altLang="zh-TW" b="1" dirty="0"/>
              <a:t>學生應該會看到：</a:t>
            </a:r>
            <a:r>
              <a:rPr lang="zh-TW" altLang="zh-TW" dirty="0"/>
              <a:t> 這裡會顯示發出這封信的電腦 IP（如果是學生自己發的，就會是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203.64.101.121</a:t>
            </a:r>
            <a:r>
              <a:rPr lang="zh-TW" altLang="zh-TW" dirty="0"/>
              <a:t>）以及該電腦網卡的實體 MAC 地址（例如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40:b0:76:91:68:f5</a:t>
            </a:r>
            <a:r>
              <a:rPr lang="zh-TW" altLang="zh-TW" dirty="0"/>
              <a:t>）。</a:t>
            </a:r>
          </a:p>
          <a:p>
            <a:r>
              <a:rPr lang="zh-TW" altLang="zh-TW" b="1" dirty="0"/>
              <a:t>報告驗證描述：</a:t>
            </a:r>
            <a:r>
              <a:rPr lang="zh-TW" altLang="zh-TW" dirty="0"/>
              <a:t> 「此欄位揭露了發起查詢的源頭設備硬體與網路資訊，對照 Info 欄位的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 [發信IP]</a:t>
            </a:r>
            <a:r>
              <a:rPr lang="zh-TW" altLang="zh-TW" dirty="0"/>
              <a:t>，證實為該裝置在發出詢問。」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10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3️⃣ 目的地 MAC 位址 (Broadcast)</a:t>
            </a:r>
          </a:p>
          <a:p>
            <a:r>
              <a:rPr lang="zh-TW" altLang="zh-TW" b="1" dirty="0"/>
              <a:t>在哪裡找：</a:t>
            </a:r>
            <a:r>
              <a:rPr lang="zh-TW" altLang="zh-TW" dirty="0"/>
              <a:t> 往上捲動，展開第二層的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Ethernet II</a:t>
            </a:r>
            <a:r>
              <a:rPr lang="zh-TW" altLang="zh-TW" dirty="0"/>
              <a:t>（乙太網路影格）➡️ 找到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Destination:</a:t>
            </a:r>
            <a:r>
              <a:rPr lang="zh-TW" altLang="zh-TW" dirty="0"/>
              <a:t>。</a:t>
            </a:r>
          </a:p>
          <a:p>
            <a:r>
              <a:rPr lang="zh-TW" altLang="zh-TW" b="1" dirty="0"/>
              <a:t>學生應該會看到：</a:t>
            </a:r>
            <a:r>
              <a:rPr lang="zh-TW" altLang="zh-TW" dirty="0"/>
              <a:t> 這裡會精準寫著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Broadcast (ff:ff:ff:ff:ff:ff)</a:t>
            </a:r>
            <a:r>
              <a:rPr lang="zh-TW" altLang="zh-TW" dirty="0"/>
              <a:t>。</a:t>
            </a:r>
          </a:p>
          <a:p>
            <a:r>
              <a:rPr lang="zh-TW" altLang="zh-TW" b="1" dirty="0"/>
              <a:t>💡 防火牆與異常診斷加分點：</a:t>
            </a:r>
            <a:r>
              <a:rPr lang="zh-TW" altLang="zh-TW" dirty="0"/>
              <a:t> 請學生檢查，如果外層是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ff:ff:ff:ff:ff:ff</a:t>
            </a:r>
            <a:r>
              <a:rPr lang="zh-TW" altLang="zh-TW" dirty="0"/>
              <a:t>，但打開內層 ARP 的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MAC address</a:t>
            </a:r>
            <a:r>
              <a:rPr lang="zh-TW" altLang="zh-TW" dirty="0"/>
              <a:t> 卻不是全零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00:00:00:00:00:00</a:t>
            </a:r>
            <a:r>
              <a:rPr lang="zh-TW" altLang="zh-TW" dirty="0"/>
              <a:t>，而是填了某個特定的單播（Unicast）MAC，這在網路中就屬於非標準行為，可能是惡意的 ARP 欺騙（ARP Spoofing）或是網路設備設定異常。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678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1️⃣ 重點一：網路分層的巨觀與微觀對照（前言）</a:t>
            </a:r>
            <a:endParaRPr lang="en-US" altLang="zh-TW" dirty="0"/>
          </a:p>
          <a:p>
            <a:r>
              <a:rPr lang="zh-TW" altLang="zh-TW" dirty="0"/>
              <a:t>點選該封包並展開第二層的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Ethernet II</a:t>
            </a:r>
            <a:r>
              <a:rPr lang="zh-TW" altLang="zh-TW" dirty="0"/>
              <a:t> 標頭，即可深入觀察到第二張圖所呈現的資料鏈結層（Data Link Layer）實體硬體影格結構。</a:t>
            </a:r>
            <a:endParaRPr lang="en-US" altLang="zh-TW" dirty="0"/>
          </a:p>
          <a:p>
            <a:r>
              <a:rPr lang="zh-TW" altLang="zh-TW" dirty="0"/>
              <a:t>2️⃣ 重點二：Destination 中的 I/G Bit 深度解讀</a:t>
            </a:r>
            <a:endParaRPr lang="en-US" altLang="zh-TW" dirty="0"/>
          </a:p>
          <a:p>
            <a:r>
              <a:rPr lang="zh-TW" altLang="zh-TW" dirty="0"/>
              <a:t>3️⃣ 重點三：Source 中的 Unicast 特性與原廠驗證</a:t>
            </a:r>
            <a:endParaRPr lang="en-US" altLang="zh-TW" dirty="0"/>
          </a:p>
          <a:p>
            <a:r>
              <a:rPr lang="zh-TW" altLang="zh-TW" dirty="0"/>
              <a:t>4️⃣ 重點四：Type 欄位與 Padding 的協定邊界分析</a:t>
            </a:r>
            <a:endParaRPr lang="en-US" altLang="zh-TW" dirty="0"/>
          </a:p>
          <a:p>
            <a:r>
              <a:rPr lang="zh-TW" altLang="zh-TW" b="1" dirty="0"/>
              <a:t>1. Type 欄位（協定邊界分析）</a:t>
            </a:r>
          </a:p>
          <a:p>
            <a:r>
              <a:rPr lang="zh-TW" altLang="zh-TW" dirty="0"/>
              <a:t>在網路世界裡，包裹是一層包一層的（這叫封裝）。當「乙太網路」這個外殼包住裡面的資料時，它必須在殼上貼一張貼紙，寫著：</a:t>
            </a:r>
            <a:r>
              <a:rPr lang="zh-TW" altLang="zh-TW" b="1" dirty="0"/>
              <a:t>「拆開我之後，裡面的東西要交給誰處理？」</a:t>
            </a:r>
            <a:endParaRPr lang="zh-TW" altLang="zh-TW" dirty="0"/>
          </a:p>
          <a:p>
            <a:r>
              <a:rPr lang="zh-TW" altLang="zh-TW" b="1" dirty="0"/>
              <a:t>2. Padding（填充物機制）</a:t>
            </a:r>
          </a:p>
          <a:p>
            <a:r>
              <a:rPr lang="zh-TW" altLang="zh-TW" dirty="0"/>
              <a:t>乙太網路（Ethernet）硬體有一個非常奇葩的死規定：</a:t>
            </a:r>
            <a:r>
              <a:rPr lang="zh-TW" altLang="zh-TW" b="1" dirty="0"/>
              <a:t>一個影格包裹，最少必須有 64 個位元組（Bytes）大。</a:t>
            </a:r>
            <a:r>
              <a:rPr lang="zh-TW" altLang="zh-TW" dirty="0"/>
              <a:t> 如果扣掉外殼佔用的 18 個位元組，</a:t>
            </a:r>
            <a:r>
              <a:rPr lang="zh-TW" altLang="zh-TW" b="1" dirty="0"/>
              <a:t>裡面裝的內容（Payload）最少必須滿 46 個位元組。</a:t>
            </a:r>
            <a:endParaRPr lang="zh-TW" altLang="zh-TW" dirty="0"/>
          </a:p>
          <a:p>
            <a:r>
              <a:rPr lang="zh-TW" altLang="zh-TW" dirty="0"/>
              <a:t>如果今天你要傳的東西太小了（例如 ARP 請求，它只有 28 位元組大），根本不符合 46 的低消限制，怎麼辦？</a:t>
            </a:r>
          </a:p>
          <a:p>
            <a:r>
              <a:rPr lang="zh-TW" altLang="zh-TW" dirty="0"/>
              <a:t>這時候網卡就會啟動 </a:t>
            </a:r>
            <a:r>
              <a:rPr lang="zh-TW" altLang="zh-TW" b="1" dirty="0"/>
              <a:t>Padding 機制</a:t>
            </a:r>
            <a:r>
              <a:rPr lang="zh-TW" altLang="zh-TW" dirty="0"/>
              <a:t>。 系統會自動在包裹的屁股後面，</a:t>
            </a:r>
            <a:r>
              <a:rPr lang="zh-TW" altLang="zh-TW" b="1" dirty="0"/>
              <a:t>塞進一堆毫無意義的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00000000</a:t>
            </a:r>
            <a:r>
              <a:rPr lang="zh-TW" altLang="zh-TW" b="1" dirty="0"/>
              <a:t>（十六進位的 0）</a:t>
            </a: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16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學校電腦不能按</a:t>
            </a:r>
            <a:r>
              <a:rPr lang="en-US" altLang="zh-TW" dirty="0"/>
              <a:t>reboot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02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b="1" dirty="0"/>
              <a:t>1. 傳輸層 (Transport Layer)</a:t>
            </a:r>
          </a:p>
          <a:p>
            <a:pPr>
              <a:buNone/>
            </a:pPr>
            <a:r>
              <a:rPr lang="zh-TW" altLang="zh-TW" dirty="0"/>
              <a:t>作業中要求觀察的 </a:t>
            </a:r>
            <a:r>
              <a:rPr lang="zh-TW" altLang="zh-TW" b="1" dirty="0"/>
              <a:t>TCP</a:t>
            </a:r>
            <a:r>
              <a:rPr lang="zh-TW" altLang="zh-TW" dirty="0"/>
              <a:t> 和 </a:t>
            </a:r>
            <a:r>
              <a:rPr lang="zh-TW" altLang="zh-TW" b="1" dirty="0"/>
              <a:t>UDP</a:t>
            </a:r>
            <a:r>
              <a:rPr lang="zh-TW" altLang="zh-TW" dirty="0"/>
              <a:t>，就是傳輸層最核心的兩個協定。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/>
              <a:t>TCP 三向握手與揮手 (3-way handshake &amp; tear-down)：</a:t>
            </a:r>
            <a:r>
              <a:rPr lang="zh-TW" altLang="zh-TW" dirty="0"/>
              <a:t> 這是傳輸層為了確保「可靠傳輸」而設計的連線管理機制。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/>
              <a:t>TCP/UDP Segments：</a:t>
            </a:r>
            <a:r>
              <a:rPr lang="zh-TW" altLang="zh-TW" dirty="0"/>
              <a:t> 傳輸層的資料單位就叫做 Segment（段），這也是為什麼您題目上寫 "TCP segments" 和 "UDP segments"。</a:t>
            </a:r>
          </a:p>
          <a:p>
            <a:pPr>
              <a:buNone/>
            </a:pPr>
            <a:r>
              <a:rPr lang="zh-TW" altLang="zh-TW" b="1" dirty="0"/>
              <a:t>2. 應用層 (Application Layer)</a:t>
            </a:r>
          </a:p>
          <a:p>
            <a:pPr>
              <a:buNone/>
            </a:pPr>
            <a:r>
              <a:rPr lang="zh-TW" altLang="zh-TW" dirty="0"/>
              <a:t>作業中要求學生透過 TCP/UDP 看到的「實際內容」，全都是應用層的協定。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/>
              <a:t>HTTP Request / Response：</a:t>
            </a:r>
            <a:r>
              <a:rPr lang="zh-TW" altLang="zh-TW" dirty="0"/>
              <a:t> 網頁瀏覽的協定，它是</a:t>
            </a:r>
            <a:r>
              <a:rPr lang="zh-TW" altLang="zh-TW" b="1" dirty="0"/>
              <a:t>建構在 TCP 之上</a:t>
            </a:r>
            <a:r>
              <a:rPr lang="zh-TW" altLang="zh-TW" dirty="0"/>
              <a:t>的應用層服務。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/>
              <a:t>DNS (網域系統)：</a:t>
            </a:r>
            <a:r>
              <a:rPr lang="zh-TW" altLang="zh-TW" dirty="0"/>
              <a:t> 將網址轉為 IP 的服務，它是</a:t>
            </a:r>
            <a:r>
              <a:rPr lang="zh-TW" altLang="zh-TW" b="1" dirty="0"/>
              <a:t>建構在 UDP 之上</a:t>
            </a:r>
            <a:r>
              <a:rPr lang="zh-TW" altLang="zh-TW" dirty="0"/>
              <a:t>的應用層服務。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b="1" dirty="0"/>
              <a:t>Wireshark 應選擇的網卡</a:t>
            </a:r>
            <a:r>
              <a:rPr lang="zh-TW" altLang="zh-TW" dirty="0"/>
              <a:t>：請尋找名為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Adapter for loopback traffic capture</a:t>
            </a:r>
            <a:r>
              <a:rPr lang="zh-TW" altLang="zh-TW" dirty="0"/>
              <a:t> 或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Npcap Loopback Adapter</a:t>
            </a:r>
            <a:r>
              <a:rPr lang="zh-TW" altLang="zh-TW" dirty="0"/>
              <a:t> 的介面。因為所有的網路流量都沒有流出電腦的實體網卡，而是在電腦內部自我循環（Loopback）。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32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方法一：直接點選現成的線上網頁（最快、最不費力）</a:t>
            </a:r>
          </a:p>
          <a:p>
            <a:r>
              <a:rPr lang="zh-TW" altLang="zh-TW" dirty="0"/>
              <a:t>這個方法完全不需要架設任何 Local Server。只要讓學生去連線一個純 HTTP（非 HTTPS）的真實網站即可。</a:t>
            </a:r>
          </a:p>
          <a:p>
            <a:r>
              <a:rPr lang="zh-TW" altLang="zh-TW" b="1" dirty="0"/>
              <a:t>操作步驟</a:t>
            </a:r>
            <a:r>
              <a:rPr lang="zh-TW" altLang="zh-TW" dirty="0"/>
              <a:t>：</a:t>
            </a:r>
          </a:p>
          <a:p>
            <a:pPr lvl="1"/>
            <a:r>
              <a:rPr lang="zh-TW" altLang="zh-TW" dirty="0"/>
              <a:t>學生將 Wireshark 切換到</a:t>
            </a:r>
            <a:r>
              <a:rPr lang="zh-TW" altLang="zh-TW" b="1" dirty="0"/>
              <a:t>實體網卡</a:t>
            </a:r>
            <a:r>
              <a:rPr lang="zh-TW" altLang="zh-TW" dirty="0"/>
              <a:t>（Wi-Fi 或乙太網路）。</a:t>
            </a:r>
          </a:p>
          <a:p>
            <a:pPr lvl="1"/>
            <a:r>
              <a:rPr lang="zh-TW" altLang="zh-TW" dirty="0"/>
              <a:t>在瀏覽器網址列輸入一個純 HTTP 的測試網站，例如：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http://neverssl.com</a:t>
            </a:r>
            <a:r>
              <a:rPr lang="zh-TW" altLang="zh-TW" dirty="0"/>
              <a:t>（注意：前面一定要是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</a:t>
            </a:r>
            <a:r>
              <a:rPr lang="zh-TW" altLang="zh-TW" dirty="0"/>
              <a:t>，不能有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zh-TW" dirty="0"/>
              <a:t>）。</a:t>
            </a:r>
          </a:p>
          <a:p>
            <a:pPr lvl="1"/>
            <a:r>
              <a:rPr lang="zh-TW" altLang="zh-TW" dirty="0"/>
              <a:t>在 Wireshark 過濾列輸入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</a:t>
            </a:r>
            <a:r>
              <a:rPr lang="zh-TW" altLang="zh-TW" dirty="0"/>
              <a:t> 或是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tcp.port == 80</a:t>
            </a:r>
            <a:r>
              <a:rPr lang="zh-TW" altLang="zh-TW" dirty="0"/>
              <a:t>。</a:t>
            </a:r>
          </a:p>
          <a:p>
            <a:r>
              <a:rPr lang="zh-TW" altLang="zh-TW" b="1" dirty="0"/>
              <a:t>助教教學重點</a:t>
            </a:r>
            <a:r>
              <a:rPr lang="zh-TW" altLang="zh-TW" dirty="0"/>
              <a:t>： 因為一般的網站現在都強制使用 HTTPS（加密），封包會變成 TLS 密文，學生會找不到 HTTP Request/Response。而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neverssl.com</a:t>
            </a:r>
            <a:r>
              <a:rPr lang="zh-TW" altLang="zh-TW" dirty="0"/>
              <a:t> 是一個專門保留純 HTTP 的測試網站，非常適合拿來觀察最原始的 TCP 三向交握與 HTTP 互動。</a:t>
            </a:r>
          </a:p>
          <a:p>
            <a:r>
              <a:rPr lang="zh-TW" altLang="zh-TW" b="1" dirty="0"/>
              <a:t>方法二：使用 Windows 內建的 IIS 功能（免下載，純 Windows 工具）</a:t>
            </a:r>
          </a:p>
          <a:p>
            <a:r>
              <a:rPr lang="zh-TW" altLang="zh-TW" dirty="0"/>
              <a:t>Windows 作業系統其實內建了微軟自己的網頁伺服器（IIS），只是預設沒有開啟。</a:t>
            </a:r>
          </a:p>
          <a:p>
            <a:r>
              <a:rPr lang="zh-TW" altLang="zh-TW" b="1" dirty="0"/>
              <a:t>操作步驟</a:t>
            </a:r>
            <a:r>
              <a:rPr lang="zh-TW" altLang="zh-TW" dirty="0"/>
              <a:t>：</a:t>
            </a:r>
          </a:p>
          <a:p>
            <a:pPr lvl="1"/>
            <a:r>
              <a:rPr lang="zh-TW" altLang="zh-TW" dirty="0"/>
              <a:t>在 Windows 搜尋列輸入「</a:t>
            </a:r>
            <a:r>
              <a:rPr lang="zh-TW" altLang="zh-TW" b="1" dirty="0"/>
              <a:t>開啟或關閉 Windows 功能</a:t>
            </a:r>
            <a:r>
              <a:rPr lang="zh-TW" altLang="zh-TW" dirty="0"/>
              <a:t>」（Turn Windows features on or off）。</a:t>
            </a:r>
          </a:p>
          <a:p>
            <a:pPr lvl="1"/>
            <a:r>
              <a:rPr lang="zh-TW" altLang="zh-TW" dirty="0"/>
              <a:t>找到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Information Services</a:t>
            </a:r>
            <a:r>
              <a:rPr lang="zh-TW" altLang="zh-TW" b="1" dirty="0"/>
              <a:t> (IIS)</a:t>
            </a:r>
            <a:r>
              <a:rPr lang="zh-TW" altLang="zh-TW" dirty="0"/>
              <a:t>，將它的勾選框點選起來，然後按確定。系統會自動安裝（約需 1 分鐘）。</a:t>
            </a:r>
          </a:p>
          <a:p>
            <a:pPr lvl="1"/>
            <a:r>
              <a:rPr lang="zh-TW" altLang="zh-TW" dirty="0"/>
              <a:t>安裝完成後，直接打開瀏覽器輸入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http://localhost</a:t>
            </a:r>
            <a:r>
              <a:rPr lang="zh-TW" altLang="zh-TW" dirty="0"/>
              <a:t>。如果看到一個藍色的 IIS 歡迎畫面，代表伺服器已經啟動。</a:t>
            </a:r>
          </a:p>
          <a:p>
            <a:r>
              <a:rPr lang="zh-TW" altLang="zh-TW" b="1" dirty="0"/>
              <a:t>網卡選擇</a:t>
            </a:r>
            <a:r>
              <a:rPr lang="zh-TW" altLang="zh-TW" dirty="0"/>
              <a:t>：跟 Python 一樣，這是在本機跑的，Wireshark 必須選擇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Loopback</a:t>
            </a:r>
            <a:r>
              <a:rPr lang="zh-TW" altLang="zh-TW" b="1" dirty="0"/>
              <a:t> 網卡</a:t>
            </a:r>
            <a:r>
              <a:rPr lang="zh-TW" altLang="zh-TW" dirty="0"/>
              <a:t>，過濾列輸入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tcp.port == 80</a:t>
            </a:r>
            <a:r>
              <a:rPr lang="zh-TW" altLang="zh-TW" dirty="0"/>
              <a:t>。</a:t>
            </a:r>
          </a:p>
          <a:p>
            <a:r>
              <a:rPr lang="zh-TW" altLang="zh-TW" b="1" dirty="0"/>
              <a:t>方法三：免安裝的綠色小軟體（推薦：Hitchhiker 或 簡易 HTTP 伺服器）</a:t>
            </a:r>
          </a:p>
          <a:p>
            <a:r>
              <a:rPr lang="zh-TW" altLang="zh-TW" dirty="0"/>
              <a:t>如果想要有圖形介面（GUI），網路上有很多免安裝、解壓縮就能用的網頁伺服器小工具。</a:t>
            </a:r>
          </a:p>
          <a:p>
            <a:r>
              <a:rPr lang="zh-TW" altLang="zh-TW" b="1" dirty="0"/>
              <a:t>推薦工具</a:t>
            </a:r>
            <a:r>
              <a:rPr lang="zh-TW" altLang="zh-TW" dirty="0"/>
              <a:t>：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SimpleWebServer</a:t>
            </a:r>
            <a:r>
              <a:rPr lang="zh-TW" altLang="zh-TW" dirty="0"/>
              <a:t>（這也是許多教科書推薦的經典同名小軟體）或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Hitchhiker</a:t>
            </a:r>
            <a:r>
              <a:rPr lang="zh-TW" altLang="zh-TW" dirty="0"/>
              <a:t>。</a:t>
            </a:r>
          </a:p>
          <a:p>
            <a:r>
              <a:rPr lang="zh-TW" altLang="zh-TW" b="1" dirty="0"/>
              <a:t>操作步驟</a:t>
            </a:r>
            <a:r>
              <a:rPr lang="zh-TW" altLang="zh-TW" dirty="0"/>
              <a:t>：</a:t>
            </a:r>
          </a:p>
          <a:p>
            <a:pPr lvl="1"/>
            <a:r>
              <a:rPr lang="zh-TW" altLang="zh-TW" dirty="0"/>
              <a:t>助教可以事先下載好這類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.exe</a:t>
            </a:r>
            <a:r>
              <a:rPr lang="zh-TW" altLang="zh-TW" dirty="0"/>
              <a:t> 執行檔，放到雲端硬碟給學生下載。</a:t>
            </a:r>
          </a:p>
          <a:p>
            <a:pPr lvl="1"/>
            <a:r>
              <a:rPr lang="zh-TW" altLang="zh-TW" dirty="0"/>
              <a:t>學生下載後直接雙擊執行，軟體畫面上通常只要點擊一個「</a:t>
            </a:r>
            <a:r>
              <a:rPr lang="zh-TW" altLang="zh-TW" b="1" dirty="0"/>
              <a:t>Start</a:t>
            </a:r>
            <a:r>
              <a:rPr lang="zh-TW" altLang="zh-TW" dirty="0"/>
              <a:t>」按鈕，它就會在本地端架好一個 Port 80 或 8080 的網頁伺服器。</a:t>
            </a:r>
          </a:p>
          <a:p>
            <a:pPr lvl="1"/>
            <a:r>
              <a:rPr lang="zh-TW" altLang="zh-TW" dirty="0"/>
              <a:t>學生一樣開啟瀏覽器連線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http://localhost:8080</a:t>
            </a:r>
            <a:r>
              <a:rPr lang="zh-TW" altLang="zh-TW" dirty="0"/>
              <a:t> 即可開始抓包。</a:t>
            </a:r>
          </a:p>
          <a:p>
            <a:r>
              <a:rPr lang="zh-TW" altLang="zh-TW" b="1" dirty="0"/>
              <a:t>網卡選擇</a:t>
            </a:r>
            <a:r>
              <a:rPr lang="zh-TW" altLang="zh-TW" dirty="0"/>
              <a:t>：選擇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Loopback</a:t>
            </a:r>
            <a:r>
              <a:rPr lang="zh-TW" altLang="zh-TW" b="1" dirty="0"/>
              <a:t> 網卡</a:t>
            </a:r>
            <a:r>
              <a:rPr lang="zh-TW" altLang="zh-TW" dirty="0"/>
              <a:t>。</a:t>
            </a:r>
          </a:p>
          <a:p>
            <a:r>
              <a:rPr lang="zh-TW" altLang="zh-TW" b="1" dirty="0"/>
              <a:t>💡 助教臨時應變大招（如果全班電腦集體大卡關）</a:t>
            </a:r>
          </a:p>
          <a:p>
            <a:r>
              <a:rPr lang="zh-TW" altLang="zh-TW" dirty="0"/>
              <a:t>如果當天課堂時間不夠，或者學生的電腦環境狀況百出，助教可以使用這個終極應變方法：</a:t>
            </a:r>
          </a:p>
          <a:p>
            <a:r>
              <a:rPr lang="zh-TW" altLang="zh-TW" b="1" dirty="0"/>
              <a:t>由助教你在講台上架設「唯一一台伺服器」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助教用自己的電腦架設 Simple Web Server（不管是透過 Python 還是小軟體）。</a:t>
            </a:r>
          </a:p>
          <a:p>
            <a:r>
              <a:rPr lang="zh-TW" altLang="zh-TW" dirty="0"/>
              <a:t>查出助教電腦在教室區網的 IP（例如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192.168.50.100</a:t>
            </a:r>
            <a:r>
              <a:rPr lang="zh-TW" altLang="zh-TW" dirty="0"/>
              <a:t>）。</a:t>
            </a:r>
          </a:p>
          <a:p>
            <a:r>
              <a:rPr lang="zh-TW" altLang="zh-TW" dirty="0"/>
              <a:t>叫全班同學把 Wireshark 切換到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Wi-Fi</a:t>
            </a:r>
            <a:r>
              <a:rPr lang="zh-TW" altLang="zh-TW" b="1" dirty="0"/>
              <a:t>（實體網卡）</a:t>
            </a:r>
            <a:r>
              <a:rPr lang="zh-TW" altLang="zh-TW" dirty="0"/>
              <a:t>，並在過濾列輸入：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tcp.port == 8000</a:t>
            </a:r>
            <a:r>
              <a:rPr lang="zh-TW" altLang="zh-TW" dirty="0"/>
              <a:t>（看助教開哪個 Port）。</a:t>
            </a:r>
          </a:p>
          <a:p>
            <a:r>
              <a:rPr lang="zh-TW" altLang="zh-TW" dirty="0"/>
              <a:t>請全班同學在瀏覽器統一輸入助教的 IP：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http://192.168.50.100:8000</a:t>
            </a:r>
            <a:r>
              <a:rPr lang="zh-TW" altLang="zh-TW" dirty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4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697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b="1" dirty="0"/>
              <a:t>🎯 最推薦的做法：選一個有放 </a:t>
            </a:r>
            <a:r>
              <a:rPr lang="zh-TW" altLang="zh-TW" b="1" dirty="0">
                <a:latin typeface="Courier New" panose="02070309020205020404" pitchFamily="49" charset="0"/>
              </a:rPr>
              <a:t>index.html</a:t>
            </a:r>
            <a:r>
              <a:rPr lang="zh-TW" altLang="zh-TW" b="1" dirty="0"/>
              <a:t> 的資料夾</a:t>
            </a:r>
          </a:p>
          <a:p>
            <a:pPr>
              <a:buFont typeface="+mj-lt"/>
              <a:buAutoNum type="arabicPeriod"/>
            </a:pPr>
            <a:r>
              <a:rPr lang="zh-TW" altLang="zh-TW" b="1" dirty="0"/>
              <a:t>先在電腦創一個空資料夾</a:t>
            </a:r>
            <a:r>
              <a:rPr lang="zh-TW" altLang="zh-TW" dirty="0"/>
              <a:t>：例如在桌面創一個名為 </a:t>
            </a:r>
            <a:r>
              <a:rPr lang="zh-TW" altLang="zh-TW" dirty="0">
                <a:latin typeface="Courier New" panose="02070309020205020404" pitchFamily="49" charset="0"/>
              </a:rPr>
              <a:t>web_test</a:t>
            </a:r>
            <a:r>
              <a:rPr lang="zh-TW" altLang="zh-TW" dirty="0"/>
              <a:t> 的資料夾。</a:t>
            </a:r>
          </a:p>
          <a:p>
            <a:pPr>
              <a:buFont typeface="+mj-lt"/>
              <a:buAutoNum type="arabicPeriod"/>
            </a:pPr>
            <a:r>
              <a:rPr lang="zh-TW" altLang="zh-TW" b="1" dirty="0"/>
              <a:t>裡面隨便放個檔案</a:t>
            </a:r>
            <a:r>
              <a:rPr lang="zh-TW" altLang="zh-TW" dirty="0"/>
              <a:t>：在裡面丟一個寫著 "Hello World" 的 </a:t>
            </a:r>
            <a:r>
              <a:rPr lang="zh-TW" altLang="zh-TW" dirty="0">
                <a:latin typeface="Courier New" panose="02070309020205020404" pitchFamily="49" charset="0"/>
              </a:rPr>
              <a:t>index.html</a:t>
            </a:r>
            <a:r>
              <a:rPr lang="zh-TW" altLang="zh-TW" dirty="0"/>
              <a:t> 網頁檔（或隨便放一張圖片、一個純文字檔檔也可以）。</a:t>
            </a:r>
          </a:p>
          <a:p>
            <a:pPr>
              <a:buFont typeface="+mj-lt"/>
              <a:buAutoNum type="arabicPeriod"/>
            </a:pPr>
            <a:r>
              <a:rPr lang="zh-TW" altLang="zh-TW" b="1" dirty="0"/>
              <a:t>在軟體中選取它</a:t>
            </a:r>
            <a:r>
              <a:rPr lang="zh-TW" altLang="zh-TW" dirty="0"/>
              <a:t>：點擊右邊的 </a:t>
            </a:r>
            <a:r>
              <a:rPr lang="zh-TW" altLang="zh-TW" dirty="0">
                <a:latin typeface="Courier New" panose="02070309020205020404" pitchFamily="49" charset="0"/>
              </a:rPr>
              <a:t>...</a:t>
            </a:r>
            <a:r>
              <a:rPr lang="zh-TW" altLang="zh-TW" dirty="0"/>
              <a:t> 按鈕，選取剛剛創的 </a:t>
            </a:r>
            <a:r>
              <a:rPr lang="zh-TW" altLang="zh-TW" dirty="0">
                <a:latin typeface="Courier New" panose="02070309020205020404" pitchFamily="49" charset="0"/>
              </a:rPr>
              <a:t>web_test</a:t>
            </a:r>
            <a:r>
              <a:rPr lang="zh-TW" altLang="zh-TW" dirty="0"/>
              <a:t> 資料夾。</a:t>
            </a:r>
          </a:p>
          <a:p>
            <a:pPr>
              <a:buNone/>
            </a:pPr>
            <a:r>
              <a:rPr lang="zh-TW" altLang="zh-TW" b="1" dirty="0"/>
              <a:t>💡 如果學生懶得創資料夾怎麼辦？</a:t>
            </a:r>
          </a:p>
          <a:p>
            <a:pPr>
              <a:buNone/>
            </a:pPr>
            <a:r>
              <a:rPr lang="zh-TW" altLang="zh-TW" dirty="0"/>
              <a:t>如果課堂時間很趕，你也可以叫學生直接選「下載（Downloads）」</a:t>
            </a:r>
            <a:r>
              <a:rPr lang="zh-TW" altLang="zh-TW" b="1" dirty="0"/>
              <a:t>或</a:t>
            </a:r>
            <a:r>
              <a:rPr lang="zh-TW" altLang="zh-TW" dirty="0"/>
              <a:t>「桌面（Desktop）」資料夾。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/>
              <a:t>選好後的連線測試</a:t>
            </a:r>
            <a:r>
              <a:rPr lang="zh-TW" altLang="zh-TW" dirty="0"/>
              <a:t>： 選好資料夾並點擊下方的 </a:t>
            </a:r>
            <a:r>
              <a:rPr lang="zh-TW" altLang="zh-TW" b="1" dirty="0"/>
              <a:t>「Start」</a:t>
            </a:r>
            <a:r>
              <a:rPr lang="zh-TW" altLang="zh-TW" dirty="0"/>
              <a:t> 啟動後，叫學生打開瀏覽器輸入： </a:t>
            </a:r>
            <a:r>
              <a:rPr lang="zh-TW" altLang="zh-TW" dirty="0">
                <a:latin typeface="Courier New" panose="02070309020205020404" pitchFamily="49" charset="0"/>
              </a:rPr>
              <a:t>http://127.0.0.1:8080</a:t>
            </a:r>
            <a:r>
              <a:rPr lang="zh-TW" altLang="zh-TW" dirty="0"/>
              <a:t>（注意：Port 號要對應你畫面上寫的 8080）。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/>
              <a:t>會看到什麼</a:t>
            </a:r>
            <a:r>
              <a:rPr lang="zh-TW" altLang="zh-TW" dirty="0"/>
              <a:t>： 如果資料夾裡</a:t>
            </a:r>
            <a:r>
              <a:rPr lang="zh-TW" altLang="zh-TW" b="1" dirty="0"/>
              <a:t>有</a:t>
            </a:r>
            <a:r>
              <a:rPr lang="zh-TW" altLang="zh-TW" dirty="0"/>
              <a:t> </a:t>
            </a:r>
            <a:r>
              <a:rPr lang="zh-TW" altLang="zh-TW" dirty="0">
                <a:latin typeface="Courier New" panose="02070309020205020404" pitchFamily="49" charset="0"/>
              </a:rPr>
              <a:t>index.html</a:t>
            </a:r>
            <a:r>
              <a:rPr lang="zh-TW" altLang="zh-TW" dirty="0"/>
              <a:t>，瀏覽器就會直接顯示網頁。 如果資料夾裡</a:t>
            </a:r>
            <a:r>
              <a:rPr lang="zh-TW" altLang="zh-TW" b="1" dirty="0"/>
              <a:t>沒有</a:t>
            </a:r>
            <a:r>
              <a:rPr lang="zh-TW" altLang="zh-TW" dirty="0"/>
              <a:t>網頁檔，瀏覽器通常會顯示該資料夾底下的「檔案清單列表」，這樣同樣可以成功在 Wireshark 中觸發 HTTP Request 和 Response 封包！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18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127.0.0.1</a:t>
            </a:r>
            <a:r>
              <a:rPr lang="zh-TW" altLang="zh-TW" dirty="0"/>
              <a:t>，指的都是「自己這台電腦」，專門叫做 </a:t>
            </a:r>
            <a:r>
              <a:rPr lang="zh-TW" altLang="zh-TW" b="1" dirty="0"/>
              <a:t>「本機回環地址」（Loopback Address）</a:t>
            </a:r>
            <a:r>
              <a:rPr lang="zh-TW" altLang="zh-TW" dirty="0"/>
              <a:t>。</a:t>
            </a:r>
            <a:endParaRPr lang="en-US" altLang="zh-TW" dirty="0"/>
          </a:p>
          <a:p>
            <a:r>
              <a:rPr lang="zh-TW" altLang="zh-TW" dirty="0"/>
              <a:t>正常的網路連線是這樣走的：</a:t>
            </a:r>
          </a:p>
          <a:p>
            <a:r>
              <a:rPr lang="zh-TW" altLang="zh-TW" b="1" dirty="0"/>
              <a:t>你的電腦 ➡️ 路由器（Wi-Fi） ➡️ 中華電信 ➡️ 外部網站（如 Google）</a:t>
            </a:r>
            <a:endParaRPr lang="zh-TW" altLang="zh-TW" dirty="0"/>
          </a:p>
          <a:p>
            <a:r>
              <a:rPr lang="zh-TW" altLang="zh-TW" dirty="0"/>
              <a:t>但當你輸入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127.0.0.1</a:t>
            </a:r>
            <a:r>
              <a:rPr lang="zh-TW" altLang="zh-TW" dirty="0"/>
              <a:t> 時，電腦的作業系統一看到這個號碼，內建的網路晶片（網卡）就會立刻心領神會：</a:t>
            </a:r>
          </a:p>
          <a:p>
            <a:r>
              <a:rPr lang="zh-TW" altLang="zh-TW" b="1" dirty="0"/>
              <a:t>「啊！這是要給我們自己人的！」</a:t>
            </a:r>
            <a:endParaRPr lang="zh-TW" altLang="zh-TW" dirty="0"/>
          </a:p>
          <a:p>
            <a:r>
              <a:rPr lang="zh-TW" altLang="zh-TW" dirty="0"/>
              <a:t>於是，這個網路封包</a:t>
            </a:r>
            <a:r>
              <a:rPr lang="zh-TW" altLang="zh-TW" b="1" dirty="0"/>
              <a:t>完全不會通往外部網路線，也不會經過 Wi-Fi，直接在電腦內部的記憶體裡「左手交右手」</a:t>
            </a:r>
            <a:r>
              <a:rPr lang="zh-TW" altLang="zh-TW" dirty="0"/>
              <a:t>，直接折返回來。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D2AC-F9F1-4785-AAAB-A1807C12C09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04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037C5E-9502-0358-F40E-3C020ED8C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31AF9B-6B31-3864-BF26-99CA8BF83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1F2D62-C274-013A-B6FB-80E70754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E9A-0C5B-4BB7-8DF5-22BA3983E177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822E9D-D595-DD36-875E-17CC82BE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DE2645-4A04-8A3B-24F0-AAC1EFF6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DEF4-C9CB-458B-BB9C-50D0FE18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99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B91A81-6D6E-0C01-3659-1F91521A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EB4F8D-31F5-5C03-3330-BE88E633D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037C77-8D11-3AD1-AB72-7769EE40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E9A-0C5B-4BB7-8DF5-22BA3983E177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326622-DC3E-0CF6-A238-F6C117E2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FE7792-309D-1E56-DBF3-4961FEA8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DEF4-C9CB-458B-BB9C-50D0FE18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6B00EE8-06FB-2E60-C4E9-711E2AF72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10ADF7-0272-BE13-A159-1869C50D4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3CFC32-40B7-9131-7A5B-59F3C7A4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E9A-0C5B-4BB7-8DF5-22BA3983E177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E0E74E-489B-181B-05C2-A4FC4760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C56F31-838B-B95E-F1F2-1F0C6292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DEF4-C9CB-458B-BB9C-50D0FE18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80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BECC88-4A5C-857D-80A9-C46EC6030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A4C3AC-839D-5F2D-7812-01154AFD3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C418BA-CBB5-FC5D-309D-EA93BEE7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E9A-0C5B-4BB7-8DF5-22BA3983E177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EF32CA-D2D6-056F-F684-E8756478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ADE9AF-DC49-7886-D6F3-DFD1CBB5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DEF4-C9CB-458B-BB9C-50D0FE18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74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957E62-B0EC-6D23-7864-BEBF9953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856A96F-A2A6-6B46-5543-8AA2EC6F3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94C4AC-FB0C-C0FB-67E7-00150704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E9A-0C5B-4BB7-8DF5-22BA3983E177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D83F6A-61F8-001C-184F-3E409E35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1D22C4-5912-67A2-CB2A-ED331E1F8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DEF4-C9CB-458B-BB9C-50D0FE18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70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8C8B9C-E1AC-CF7B-3979-729EC91F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3CAC32-3F86-177E-D082-EB2AE61D2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3D6D93-618D-F519-CCE1-14820EF48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36617B1-4505-559C-7034-6EB40131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E9A-0C5B-4BB7-8DF5-22BA3983E177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4A2353B-6BD6-62C3-B502-C8BFF9A7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71D153-110D-9C27-FB92-77358C6A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DEF4-C9CB-458B-BB9C-50D0FE18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04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E22A76-EB15-920E-443E-CDB29173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13AB8A-15A6-8268-26DE-08385B8D6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8462A5E-FF67-DD9D-C1B6-5E2775FB4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C12A170-EB33-8EC8-B949-9C44CE677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9255F62-7992-69B4-5A0A-71735DF5B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04AC362-4835-D0AA-AD0B-9C60E080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E9A-0C5B-4BB7-8DF5-22BA3983E177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CD388F2-0EC8-5B94-E1A2-913333F1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6433426-7157-1F6F-9A2F-83A30F9C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DEF4-C9CB-458B-BB9C-50D0FE18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88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83FB51-1C98-17D3-238D-02BDEACD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4E65F1-B075-B1D2-7D41-2BD06BDD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E9A-0C5B-4BB7-8DF5-22BA3983E177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10F871-FE3E-CD19-7135-DD9F7F60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D048E2-500F-8F7B-093E-1211496F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DEF4-C9CB-458B-BB9C-50D0FE18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9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0D5571F-204C-B72A-3BC5-A10A024A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E9A-0C5B-4BB7-8DF5-22BA3983E177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73CA55B-2143-0E28-325A-1A2AF366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33ACFB-82F2-B260-2E5A-9090706F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DEF4-C9CB-458B-BB9C-50D0FE18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44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8F4C59-E8A4-4E4B-81CB-2911D879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1C362-9A1E-A33A-5124-F06EFCF7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BFFB0C4-8626-AE05-8F3D-FA1F99F62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828FC2-AC8D-288E-2F56-59B1294D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E9A-0C5B-4BB7-8DF5-22BA3983E177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FB7445A-FC59-5A89-D445-A79F0118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A66733D-5772-50A2-D571-8442520E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DEF4-C9CB-458B-BB9C-50D0FE18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22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BB8D96-E3CF-B616-2401-5BAA0F02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2D9D556-2936-23D2-14A8-CEB56944A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0779D59-0C1D-D4C6-091E-9FB730545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51B155-5F36-E970-5FCF-421C7111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E9A-0C5B-4BB7-8DF5-22BA3983E177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998BEA-E113-881F-D08A-9CCCC7A4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EA3685-ED3B-1B83-0465-C6F05598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DEF4-C9CB-458B-BB9C-50D0FE18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6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201688E-BE55-4C1B-C63D-2BCE2ED7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5C65A2-97A0-5370-2568-764CEA51C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AFF905-F56F-DD41-5279-42991E63A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3ABE9A-0C5B-4BB7-8DF5-22BA3983E177}" type="datetimeFigureOut">
              <a:rPr lang="zh-TW" altLang="en-US" smtClean="0"/>
              <a:t>2026/6/15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CDD0BC-EE1C-0E90-E01A-6CE70C5BC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C93779-49AD-3505-1E53-BC9D03527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9DEF4-C9CB-458B-BB9C-50D0FE18DF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9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:808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.microsoft.com/zh-tw/windows-server/networking/dns/network-port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062718-88E8-6DB7-92D1-4B20F9D33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Wireshark</a:t>
            </a:r>
            <a:r>
              <a:rPr lang="zh-TW" altLang="en-US" dirty="0"/>
              <a:t>教學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D9DD11D-0BCD-6310-995D-CF766E6F1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383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DE1182A-2AFB-FB58-27A5-D691A13D6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84" y="1580892"/>
            <a:ext cx="4753638" cy="369621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7692B69-5BB0-EDB7-C26E-F5706F490699}"/>
              </a:ext>
            </a:extLst>
          </p:cNvPr>
          <p:cNvSpPr/>
          <p:nvPr/>
        </p:nvSpPr>
        <p:spPr>
          <a:xfrm>
            <a:off x="4028516" y="4915835"/>
            <a:ext cx="918757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D767D4A-0951-BE9F-16E4-B98A1C414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344" y="1580892"/>
            <a:ext cx="4753638" cy="369621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E7D2616-F1BD-1C7D-A42E-DD52D399F479}"/>
              </a:ext>
            </a:extLst>
          </p:cNvPr>
          <p:cNvSpPr/>
          <p:nvPr/>
        </p:nvSpPr>
        <p:spPr>
          <a:xfrm>
            <a:off x="9864264" y="4915834"/>
            <a:ext cx="918757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312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1F9A1E-EC6A-F75E-502C-2CA289B3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80"/>
            <a:ext cx="10515600" cy="1325563"/>
          </a:xfrm>
        </p:spPr>
        <p:txBody>
          <a:bodyPr/>
          <a:lstStyle/>
          <a:p>
            <a:r>
              <a:rPr lang="en-US" altLang="zh-TW" dirty="0"/>
              <a:t>HW5</a:t>
            </a:r>
            <a:r>
              <a:rPr lang="zh-TW" altLang="en-US" dirty="0"/>
              <a:t>  </a:t>
            </a:r>
            <a:r>
              <a:rPr lang="zh-TW" altLang="zh-TW" dirty="0"/>
              <a:t>觀測 TCP 與 UDP</a:t>
            </a:r>
            <a:endParaRPr lang="zh-TW" alt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02F4578B-1622-4408-94AB-28FC9772D76B}"/>
              </a:ext>
            </a:extLst>
          </p:cNvPr>
          <p:cNvGrpSpPr/>
          <p:nvPr/>
        </p:nvGrpSpPr>
        <p:grpSpPr>
          <a:xfrm>
            <a:off x="2810791" y="1915195"/>
            <a:ext cx="7046406" cy="4702426"/>
            <a:chOff x="2572797" y="1664675"/>
            <a:chExt cx="7046406" cy="4702426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65BA853-DF05-C771-46A8-0CE293F0F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2797" y="1664675"/>
              <a:ext cx="7046406" cy="4702426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193771A-16C1-F148-66B0-F18378DBD220}"/>
                </a:ext>
              </a:extLst>
            </p:cNvPr>
            <p:cNvSpPr/>
            <p:nvPr/>
          </p:nvSpPr>
          <p:spPr>
            <a:xfrm>
              <a:off x="2950590" y="3549554"/>
              <a:ext cx="4044099" cy="1646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F85015B-5171-D57C-6B5A-0C4398BFB42B}"/>
              </a:ext>
            </a:extLst>
          </p:cNvPr>
          <p:cNvSpPr txBox="1"/>
          <p:nvPr/>
        </p:nvSpPr>
        <p:spPr>
          <a:xfrm>
            <a:off x="898689" y="120301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Part 1</a:t>
            </a:r>
            <a:r>
              <a:rPr lang="zh-TW" altLang="zh-TW" sz="2400" dirty="0"/>
              <a:t> ： </a:t>
            </a:r>
            <a:r>
              <a:rPr lang="en-US" altLang="zh-TW" sz="2400" dirty="0"/>
              <a:t>TCP </a:t>
            </a:r>
            <a:r>
              <a:rPr lang="zh-TW" altLang="en-US" sz="2400" dirty="0"/>
              <a:t>觀測（</a:t>
            </a:r>
            <a:r>
              <a:rPr lang="en-US" altLang="zh-TW" sz="2400" dirty="0"/>
              <a:t>HTTP </a:t>
            </a:r>
            <a:r>
              <a:rPr lang="zh-TW" altLang="en-US" sz="2400" dirty="0"/>
              <a:t>流量）</a:t>
            </a:r>
          </a:p>
        </p:txBody>
      </p:sp>
    </p:spTree>
    <p:extLst>
      <p:ext uri="{BB962C8B-B14F-4D97-AF65-F5344CB8AC3E}">
        <p14:creationId xmlns:p14="http://schemas.microsoft.com/office/powerpoint/2010/main" val="220769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0FF0E4F-F1B9-3DC1-1E64-AFA82EB3F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09" y="1914842"/>
            <a:ext cx="5634075" cy="302831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EB14B5B-1D7C-DF80-9DC1-AF4259BD7A00}"/>
              </a:ext>
            </a:extLst>
          </p:cNvPr>
          <p:cNvSpPr txBox="1"/>
          <p:nvPr/>
        </p:nvSpPr>
        <p:spPr>
          <a:xfrm>
            <a:off x="673100" y="419100"/>
            <a:ext cx="529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下載 </a:t>
            </a:r>
            <a:r>
              <a:rPr lang="en-US" altLang="zh-TW" sz="2000" dirty="0"/>
              <a:t>Simple Web Server</a:t>
            </a:r>
            <a:endParaRPr lang="zh-TW" altLang="en-US" sz="20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7B9ACA9-4BD8-D9E2-9374-60DB0B9F7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14841"/>
            <a:ext cx="5634074" cy="30283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A6A5BCD-F451-E82E-1F37-91530B6FC77B}"/>
              </a:ext>
            </a:extLst>
          </p:cNvPr>
          <p:cNvSpPr/>
          <p:nvPr/>
        </p:nvSpPr>
        <p:spPr>
          <a:xfrm>
            <a:off x="8453658" y="2944160"/>
            <a:ext cx="918757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653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CE594F3-FD6E-5C5F-5A81-2FC65ACF8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81" y="1714260"/>
            <a:ext cx="4753638" cy="342947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8694093-FF13-B110-EFD3-7C576D2E2045}"/>
              </a:ext>
            </a:extLst>
          </p:cNvPr>
          <p:cNvSpPr/>
          <p:nvPr/>
        </p:nvSpPr>
        <p:spPr>
          <a:xfrm>
            <a:off x="3787216" y="4776135"/>
            <a:ext cx="918757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0337C18-F400-0DDA-3584-B81C3C539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008" y="265656"/>
            <a:ext cx="3258237" cy="556147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14F02C0-4866-CA6E-A02F-C1E23125F4A8}"/>
              </a:ext>
            </a:extLst>
          </p:cNvPr>
          <p:cNvSpPr/>
          <p:nvPr/>
        </p:nvSpPr>
        <p:spPr>
          <a:xfrm>
            <a:off x="8864747" y="3874435"/>
            <a:ext cx="918757" cy="48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542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3127ACD4-2962-3F8E-35FB-3B606E710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27" y="468772"/>
            <a:ext cx="3061743" cy="57277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6B97979-7056-C048-6284-4B312A76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55" y="1041400"/>
            <a:ext cx="3020144" cy="515507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A9E66EC-9ADA-5D58-82D6-EF76A5262D30}"/>
              </a:ext>
            </a:extLst>
          </p:cNvPr>
          <p:cNvSpPr/>
          <p:nvPr/>
        </p:nvSpPr>
        <p:spPr>
          <a:xfrm>
            <a:off x="3273315" y="1309035"/>
            <a:ext cx="492684" cy="392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FCDF193-029B-A0DA-AD97-061EEE280696}"/>
              </a:ext>
            </a:extLst>
          </p:cNvPr>
          <p:cNvSpPr txBox="1"/>
          <p:nvPr/>
        </p:nvSpPr>
        <p:spPr>
          <a:xfrm>
            <a:off x="745855" y="307418"/>
            <a:ext cx="3597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設定可改為繁體中文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FD58454-8B82-E55E-207A-FCF288AC3FB7}"/>
              </a:ext>
            </a:extLst>
          </p:cNvPr>
          <p:cNvSpPr/>
          <p:nvPr/>
        </p:nvSpPr>
        <p:spPr>
          <a:xfrm>
            <a:off x="4948827" y="5816407"/>
            <a:ext cx="2978218" cy="392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314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BCD59EE-71EC-D124-4CF2-1820A914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755" y="1131426"/>
            <a:ext cx="3020145" cy="515507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8F2051E-3CAE-E190-37A2-BE4EC3A1D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002" y="1131428"/>
            <a:ext cx="3020144" cy="515507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4983705-1703-83CE-D8E7-1A7C8FA575D9}"/>
              </a:ext>
            </a:extLst>
          </p:cNvPr>
          <p:cNvSpPr/>
          <p:nvPr/>
        </p:nvSpPr>
        <p:spPr>
          <a:xfrm>
            <a:off x="3460462" y="5893735"/>
            <a:ext cx="1127684" cy="392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B6AF3CD-A389-911A-F0D8-2E250CA654E3}"/>
              </a:ext>
            </a:extLst>
          </p:cNvPr>
          <p:cNvSpPr/>
          <p:nvPr/>
        </p:nvSpPr>
        <p:spPr>
          <a:xfrm>
            <a:off x="7057755" y="2134535"/>
            <a:ext cx="3020144" cy="392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D5EC246-E802-3075-185A-07D343963BE6}"/>
              </a:ext>
            </a:extLst>
          </p:cNvPr>
          <p:cNvSpPr txBox="1"/>
          <p:nvPr/>
        </p:nvSpPr>
        <p:spPr>
          <a:xfrm>
            <a:off x="6934200" y="473165"/>
            <a:ext cx="382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選擇桌面資料夾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C34D623-1F50-0D6E-BB77-EB317676471B}"/>
              </a:ext>
            </a:extLst>
          </p:cNvPr>
          <p:cNvSpPr/>
          <p:nvPr/>
        </p:nvSpPr>
        <p:spPr>
          <a:xfrm>
            <a:off x="8950215" y="5893734"/>
            <a:ext cx="1127684" cy="392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0610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1597EA8-7BF2-611B-4914-6E529792C868}"/>
              </a:ext>
            </a:extLst>
          </p:cNvPr>
          <p:cNvSpPr txBox="1"/>
          <p:nvPr/>
        </p:nvSpPr>
        <p:spPr>
          <a:xfrm>
            <a:off x="342900" y="273735"/>
            <a:ext cx="7810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000" dirty="0"/>
              <a:t>打開瀏覽器輸入： </a:t>
            </a:r>
            <a:r>
              <a:rPr lang="zh-TW" altLang="zh-TW" sz="2000" dirty="0">
                <a:latin typeface="Courier New" panose="02070309020205020404" pitchFamily="49" charset="0"/>
                <a:hlinkClick r:id="rId3"/>
              </a:rPr>
              <a:t>http://127.0.0.1:8080</a:t>
            </a:r>
            <a:endParaRPr lang="en-US" altLang="zh-TW" sz="2000" dirty="0">
              <a:latin typeface="Courier New" panose="02070309020205020404" pitchFamily="49" charset="0"/>
            </a:endParaRPr>
          </a:p>
          <a:p>
            <a:r>
              <a:rPr lang="zh-TW" altLang="zh-TW" sz="2000" dirty="0"/>
              <a:t>（注意：Port 要對應</a:t>
            </a:r>
            <a:r>
              <a:rPr lang="zh-TW" altLang="en-US" sz="2000" dirty="0"/>
              <a:t>剛剛</a:t>
            </a:r>
            <a:r>
              <a:rPr lang="zh-TW" altLang="zh-TW" sz="2000" dirty="0"/>
              <a:t>畫面上寫的</a:t>
            </a:r>
            <a:r>
              <a:rPr lang="zh-TW" altLang="en-US" sz="2000" dirty="0"/>
              <a:t>相同</a:t>
            </a:r>
            <a:r>
              <a:rPr lang="en-US" altLang="zh-TW" sz="2000" dirty="0"/>
              <a:t>port number</a:t>
            </a:r>
            <a:r>
              <a:rPr lang="zh-TW" altLang="zh-TW" sz="2000" dirty="0"/>
              <a:t>）</a:t>
            </a:r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E1674D-B37C-D7BD-201A-9E9D4A600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103320"/>
            <a:ext cx="7047589" cy="515507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B489F34-3AD2-CFA9-F68E-5CB574553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755" y="851463"/>
            <a:ext cx="3020145" cy="515507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B05C67A-4EAE-0149-620D-F95A6B458B83}"/>
              </a:ext>
            </a:extLst>
          </p:cNvPr>
          <p:cNvSpPr/>
          <p:nvPr/>
        </p:nvSpPr>
        <p:spPr>
          <a:xfrm>
            <a:off x="8327755" y="2260972"/>
            <a:ext cx="1197245" cy="672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394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63D0D5EE-9252-25A2-B5BE-CAE6947D3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" y="741155"/>
            <a:ext cx="8543561" cy="570155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449CB2E-DF48-B35B-F840-E549A1C8E03C}"/>
              </a:ext>
            </a:extLst>
          </p:cNvPr>
          <p:cNvSpPr txBox="1"/>
          <p:nvPr/>
        </p:nvSpPr>
        <p:spPr>
          <a:xfrm>
            <a:off x="374502" y="215236"/>
            <a:ext cx="6896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000" dirty="0"/>
              <a:t>打開</a:t>
            </a:r>
            <a:r>
              <a:rPr lang="en-US" altLang="zh-TW" sz="2000" dirty="0" err="1"/>
              <a:t>wireshark</a:t>
            </a:r>
            <a:r>
              <a:rPr lang="zh-TW" altLang="en-US" sz="2000" dirty="0"/>
              <a:t>，並在</a:t>
            </a:r>
            <a:r>
              <a:rPr lang="zh-TW" altLang="zh-TW" sz="2000" dirty="0"/>
              <a:t>上方的過濾欄輸入： </a:t>
            </a:r>
            <a:r>
              <a:rPr lang="en-US" altLang="zh-TW" sz="2000" dirty="0" err="1"/>
              <a:t>tcp.port</a:t>
            </a:r>
            <a:r>
              <a:rPr lang="en-US" altLang="zh-TW" sz="2000" dirty="0"/>
              <a:t> == 8080</a:t>
            </a:r>
            <a:r>
              <a:rPr lang="zh-TW" altLang="en-US" sz="2000" dirty="0"/>
              <a:t> </a:t>
            </a:r>
            <a:endParaRPr lang="en-US" altLang="zh-TW" sz="2000" dirty="0">
              <a:latin typeface="Courier New" panose="02070309020205020404" pitchFamily="49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9A5C3E-F6F6-80E6-E804-D6E648C392BE}"/>
              </a:ext>
            </a:extLst>
          </p:cNvPr>
          <p:cNvSpPr/>
          <p:nvPr/>
        </p:nvSpPr>
        <p:spPr>
          <a:xfrm>
            <a:off x="269239" y="1424763"/>
            <a:ext cx="7779608" cy="233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994BE66-61AD-2F2A-480E-FE6D8F1C10D8}"/>
              </a:ext>
            </a:extLst>
          </p:cNvPr>
          <p:cNvSpPr txBox="1"/>
          <p:nvPr/>
        </p:nvSpPr>
        <p:spPr>
          <a:xfrm>
            <a:off x="8992313" y="1541721"/>
            <a:ext cx="2026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>
                <a:solidFill>
                  <a:srgbClr val="FF0000"/>
                </a:solidFill>
              </a:rPr>
              <a:t>TCP </a:t>
            </a:r>
            <a:r>
              <a:rPr lang="zh-TW" altLang="en-US" dirty="0">
                <a:solidFill>
                  <a:srgbClr val="FF0000"/>
                </a:solidFill>
              </a:rPr>
              <a:t>三方交握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(No. 592-594)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990C16-6330-9362-2CCF-A9BD59F9E639}"/>
              </a:ext>
            </a:extLst>
          </p:cNvPr>
          <p:cNvSpPr/>
          <p:nvPr/>
        </p:nvSpPr>
        <p:spPr>
          <a:xfrm>
            <a:off x="618522" y="1852195"/>
            <a:ext cx="8194278" cy="426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82F1D5A-A299-D0C1-53C4-C5439BDAEDD1}"/>
              </a:ext>
            </a:extLst>
          </p:cNvPr>
          <p:cNvSpPr/>
          <p:nvPr/>
        </p:nvSpPr>
        <p:spPr>
          <a:xfrm>
            <a:off x="618522" y="2272223"/>
            <a:ext cx="8194278" cy="199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C6D8E0D-7287-39CA-1AE3-8244E919BE17}"/>
              </a:ext>
            </a:extLst>
          </p:cNvPr>
          <p:cNvSpPr/>
          <p:nvPr/>
        </p:nvSpPr>
        <p:spPr>
          <a:xfrm>
            <a:off x="618522" y="2570046"/>
            <a:ext cx="8194278" cy="199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BD1F1CB-374B-0D82-11BB-F804E3C1F10C}"/>
              </a:ext>
            </a:extLst>
          </p:cNvPr>
          <p:cNvSpPr txBox="1"/>
          <p:nvPr/>
        </p:nvSpPr>
        <p:spPr>
          <a:xfrm>
            <a:off x="8992313" y="2169554"/>
            <a:ext cx="31311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HTTP </a:t>
            </a:r>
            <a:r>
              <a:rPr lang="zh-TW" altLang="en-US" dirty="0">
                <a:solidFill>
                  <a:srgbClr val="FF0000"/>
                </a:solidFill>
              </a:rPr>
              <a:t>網頁請求與回應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(No. 595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</a:rPr>
              <a:t>597)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Request Method (GET/POST)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</a:rPr>
              <a:t>Status Code (200 OK)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0506B6C-CD61-43A2-1B96-885663A5C165}"/>
              </a:ext>
            </a:extLst>
          </p:cNvPr>
          <p:cNvSpPr/>
          <p:nvPr/>
        </p:nvSpPr>
        <p:spPr>
          <a:xfrm>
            <a:off x="618522" y="3475598"/>
            <a:ext cx="8194278" cy="3248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8B51EE9-1E45-CF46-527D-998FA7EBFD5E}"/>
              </a:ext>
            </a:extLst>
          </p:cNvPr>
          <p:cNvSpPr txBox="1"/>
          <p:nvPr/>
        </p:nvSpPr>
        <p:spPr>
          <a:xfrm>
            <a:off x="8992313" y="3429000"/>
            <a:ext cx="29304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3.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TCP </a:t>
            </a:r>
            <a:r>
              <a:rPr lang="zh-TW" altLang="en-US" dirty="0">
                <a:solidFill>
                  <a:srgbClr val="FF0000"/>
                </a:solidFill>
              </a:rPr>
              <a:t>連線終止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四次揮手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(No. 603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</a:rPr>
              <a:t>604)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DB54242C-BCE7-55B8-46B3-B59A4E798AF0}"/>
              </a:ext>
            </a:extLst>
          </p:cNvPr>
          <p:cNvSpPr txBox="1"/>
          <p:nvPr/>
        </p:nvSpPr>
        <p:spPr>
          <a:xfrm>
            <a:off x="435226" y="28292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Part 2</a:t>
            </a:r>
            <a:r>
              <a:rPr lang="zh-TW" altLang="zh-TW" sz="2400" dirty="0"/>
              <a:t> ： UDP 觀測（DNS 查詢）</a:t>
            </a:r>
            <a:endParaRPr lang="zh-TW" altLang="en-US" sz="2400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C299447-F635-8ED6-FA53-32B9C7D4254B}"/>
              </a:ext>
            </a:extLst>
          </p:cNvPr>
          <p:cNvGrpSpPr/>
          <p:nvPr/>
        </p:nvGrpSpPr>
        <p:grpSpPr>
          <a:xfrm>
            <a:off x="435226" y="1422389"/>
            <a:ext cx="3560577" cy="1123123"/>
            <a:chOff x="435226" y="968556"/>
            <a:chExt cx="5867224" cy="196253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7C2FD30-2E37-DE58-93EA-BA665248E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68" b="83594"/>
            <a:stretch>
              <a:fillRect/>
            </a:stretch>
          </p:blipFill>
          <p:spPr>
            <a:xfrm>
              <a:off x="435226" y="968556"/>
              <a:ext cx="5867224" cy="1962535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9489547-0499-2D14-FF95-2CA8DACCCE73}"/>
                </a:ext>
              </a:extLst>
            </p:cNvPr>
            <p:cNvSpPr/>
            <p:nvPr/>
          </p:nvSpPr>
          <p:spPr>
            <a:xfrm>
              <a:off x="774561" y="1847612"/>
              <a:ext cx="798675" cy="5717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7E20A02-BC04-9220-8002-7A70FD0FBB3A}"/>
              </a:ext>
            </a:extLst>
          </p:cNvPr>
          <p:cNvSpPr txBox="1"/>
          <p:nvPr/>
        </p:nvSpPr>
        <p:spPr>
          <a:xfrm>
            <a:off x="435226" y="883432"/>
            <a:ext cx="5163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/>
              <a:t>1. </a:t>
            </a:r>
            <a:r>
              <a:rPr lang="zh-TW" altLang="en-US" sz="2000" dirty="0"/>
              <a:t>準備切換網卡，先按</a:t>
            </a:r>
            <a:r>
              <a:rPr lang="zh-TW" altLang="en-US" sz="2000" dirty="0">
                <a:solidFill>
                  <a:srgbClr val="FF0000"/>
                </a:solidFill>
              </a:rPr>
              <a:t>紅色暫停</a:t>
            </a:r>
            <a:r>
              <a:rPr lang="zh-TW" altLang="en-US" sz="2000" dirty="0"/>
              <a:t>擷取封包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DF43EE2-A653-C9F3-AF71-32270788A36A}"/>
              </a:ext>
            </a:extLst>
          </p:cNvPr>
          <p:cNvSpPr txBox="1"/>
          <p:nvPr/>
        </p:nvSpPr>
        <p:spPr>
          <a:xfrm>
            <a:off x="435226" y="2626907"/>
            <a:ext cx="4428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/>
              <a:t>2. </a:t>
            </a:r>
            <a:r>
              <a:rPr lang="zh-TW" altLang="en-US" sz="2000" dirty="0"/>
              <a:t>關閉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2C2F8041-B1C9-6E5C-6607-5AAC5334A6AC}"/>
              </a:ext>
            </a:extLst>
          </p:cNvPr>
          <p:cNvGrpSpPr/>
          <p:nvPr/>
        </p:nvGrpSpPr>
        <p:grpSpPr>
          <a:xfrm>
            <a:off x="435226" y="3048580"/>
            <a:ext cx="5529707" cy="3690257"/>
            <a:chOff x="5317833" y="1422387"/>
            <a:chExt cx="6438941" cy="4297035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75659A48-F49F-02FB-116A-BCE9DC33F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7833" y="1422387"/>
              <a:ext cx="6438941" cy="4297035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3E3015F-50C0-D062-BEBD-7247719C1C95}"/>
                </a:ext>
              </a:extLst>
            </p:cNvPr>
            <p:cNvSpPr/>
            <p:nvPr/>
          </p:nvSpPr>
          <p:spPr>
            <a:xfrm>
              <a:off x="5326983" y="2324100"/>
              <a:ext cx="2000917" cy="25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3F2087C0-6D72-EC3E-3894-DF449F617B0B}"/>
              </a:ext>
            </a:extLst>
          </p:cNvPr>
          <p:cNvGrpSpPr/>
          <p:nvPr/>
        </p:nvGrpSpPr>
        <p:grpSpPr>
          <a:xfrm>
            <a:off x="6170861" y="2069132"/>
            <a:ext cx="5864867" cy="3943928"/>
            <a:chOff x="527987" y="1404501"/>
            <a:chExt cx="7052095" cy="4742299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D3C1FF17-7C8B-6847-DB67-D2547D485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87" y="1404501"/>
              <a:ext cx="7052095" cy="4742299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01DEAAB-B880-5358-F12E-9ADAFA994F1D}"/>
                </a:ext>
              </a:extLst>
            </p:cNvPr>
            <p:cNvSpPr/>
            <p:nvPr/>
          </p:nvSpPr>
          <p:spPr>
            <a:xfrm>
              <a:off x="3786408" y="3952354"/>
              <a:ext cx="1186425" cy="2062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E66AA1F-1504-E2B5-67DF-BA989DBD9C0F}"/>
              </a:ext>
            </a:extLst>
          </p:cNvPr>
          <p:cNvSpPr txBox="1"/>
          <p:nvPr/>
        </p:nvSpPr>
        <p:spPr>
          <a:xfrm>
            <a:off x="6170860" y="1516841"/>
            <a:ext cx="4655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/>
              <a:t>3. </a:t>
            </a:r>
            <a:r>
              <a:rPr lang="zh-TW" altLang="en-US" sz="2000" dirty="0"/>
              <a:t>選 </a:t>
            </a:r>
            <a:r>
              <a:rPr lang="en-US" altLang="zh-TW" sz="2000" dirty="0"/>
              <a:t>Continue without Saving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3716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>
            <a:extLst>
              <a:ext uri="{FF2B5EF4-FFF2-40B4-BE49-F238E27FC236}">
                <a16:creationId xmlns:a16="http://schemas.microsoft.com/office/drawing/2014/main" id="{B27217F3-0601-6542-77DF-70BF647FAF0A}"/>
              </a:ext>
            </a:extLst>
          </p:cNvPr>
          <p:cNvSpPr txBox="1"/>
          <p:nvPr/>
        </p:nvSpPr>
        <p:spPr>
          <a:xfrm>
            <a:off x="1782612" y="322654"/>
            <a:ext cx="6093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網卡切換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D2996DC9-37A3-4C47-5E10-DA0FB35C141C}"/>
              </a:ext>
            </a:extLst>
          </p:cNvPr>
          <p:cNvGrpSpPr/>
          <p:nvPr/>
        </p:nvGrpSpPr>
        <p:grpSpPr>
          <a:xfrm>
            <a:off x="1782612" y="866302"/>
            <a:ext cx="8626775" cy="5757088"/>
            <a:chOff x="2133082" y="741042"/>
            <a:chExt cx="8626775" cy="5757088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CDC57DB0-AF3A-4CF9-0AF9-BFC467F3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082" y="741042"/>
              <a:ext cx="8626775" cy="5757088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49D623F-13AE-5920-0C0B-37969202B318}"/>
                </a:ext>
              </a:extLst>
            </p:cNvPr>
            <p:cNvSpPr/>
            <p:nvPr/>
          </p:nvSpPr>
          <p:spPr>
            <a:xfrm>
              <a:off x="2642761" y="2885343"/>
              <a:ext cx="4897907" cy="2336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87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The image is a webpage featuring Wireshark, a network analysis tool, offering downloads for various platforms and a promotional message for an upcoming WireShark Fest event.&#10;&#10;AI 產生的內容可能不正確。">
            <a:extLst>
              <a:ext uri="{FF2B5EF4-FFF2-40B4-BE49-F238E27FC236}">
                <a16:creationId xmlns:a16="http://schemas.microsoft.com/office/drawing/2014/main" id="{7B82BBCB-4C36-A433-6D50-2689004A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23" y="454180"/>
            <a:ext cx="9608368" cy="568495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C1F1AAC-4E02-CDDD-597C-A8A4CA39624B}"/>
              </a:ext>
            </a:extLst>
          </p:cNvPr>
          <p:cNvSpPr/>
          <p:nvPr/>
        </p:nvSpPr>
        <p:spPr>
          <a:xfrm>
            <a:off x="4502988" y="5543909"/>
            <a:ext cx="1851803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08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5916DB5-C5F4-4ABE-AF66-46BA94FA9FF3}"/>
              </a:ext>
            </a:extLst>
          </p:cNvPr>
          <p:cNvSpPr txBox="1"/>
          <p:nvPr/>
        </p:nvSpPr>
        <p:spPr>
          <a:xfrm>
            <a:off x="2108289" y="626278"/>
            <a:ext cx="6896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在</a:t>
            </a:r>
            <a:r>
              <a:rPr lang="zh-TW" altLang="zh-TW" sz="2000" dirty="0"/>
              <a:t>上方的過濾欄輸入：</a:t>
            </a:r>
            <a:r>
              <a:rPr lang="en-US" altLang="zh-TW" sz="2000" dirty="0" err="1"/>
              <a:t>dns</a:t>
            </a:r>
            <a:endParaRPr lang="en-US" altLang="zh-TW" sz="2000" dirty="0">
              <a:latin typeface="Courier New" panose="02070309020205020404" pitchFamily="49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879BFCF-FFBD-CBD1-8073-40832C81B405}"/>
              </a:ext>
            </a:extLst>
          </p:cNvPr>
          <p:cNvGrpSpPr/>
          <p:nvPr/>
        </p:nvGrpSpPr>
        <p:grpSpPr>
          <a:xfrm>
            <a:off x="2108289" y="1134248"/>
            <a:ext cx="7975422" cy="5322407"/>
            <a:chOff x="1769828" y="934193"/>
            <a:chExt cx="7975422" cy="5322407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1EF7B46-2D62-7885-38CE-998BF3F5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9828" y="934193"/>
              <a:ext cx="7975422" cy="5322407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198CFDA-F083-F556-5B23-DC903D4E7358}"/>
                </a:ext>
              </a:extLst>
            </p:cNvPr>
            <p:cNvSpPr/>
            <p:nvPr/>
          </p:nvSpPr>
          <p:spPr>
            <a:xfrm>
              <a:off x="1769828" y="1550023"/>
              <a:ext cx="7779608" cy="2339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3552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D33C2A06-4A20-D4A7-E877-F01EA1682E9C}"/>
              </a:ext>
            </a:extLst>
          </p:cNvPr>
          <p:cNvSpPr txBox="1"/>
          <p:nvPr/>
        </p:nvSpPr>
        <p:spPr>
          <a:xfrm>
            <a:off x="2803220" y="1268352"/>
            <a:ext cx="6585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打開命令提示字元 </a:t>
            </a:r>
            <a:r>
              <a:rPr lang="en-US" altLang="zh-TW" sz="2000" dirty="0"/>
              <a:t>(CMD)</a:t>
            </a:r>
            <a:r>
              <a:rPr lang="zh-TW" altLang="en-US" sz="2000" dirty="0"/>
              <a:t>，接著輸入</a:t>
            </a:r>
            <a:r>
              <a:rPr lang="en-US" altLang="zh-TW" sz="2000" dirty="0" err="1"/>
              <a:t>nslookup</a:t>
            </a:r>
            <a:r>
              <a:rPr lang="en-US" altLang="zh-TW" sz="2000" dirty="0"/>
              <a:t> google.com</a:t>
            </a:r>
            <a:endParaRPr lang="zh-TW" altLang="en-US" sz="20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8FAEDA7-8772-37DF-AE85-E4BB1A1067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020" b="44908"/>
          <a:stretch>
            <a:fillRect/>
          </a:stretch>
        </p:blipFill>
        <p:spPr>
          <a:xfrm>
            <a:off x="2918618" y="1936737"/>
            <a:ext cx="6354764" cy="365291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361BB39-3666-DDE4-1134-380F24E14DDD}"/>
              </a:ext>
            </a:extLst>
          </p:cNvPr>
          <p:cNvSpPr/>
          <p:nvPr/>
        </p:nvSpPr>
        <p:spPr>
          <a:xfrm>
            <a:off x="4176509" y="3052167"/>
            <a:ext cx="1919491" cy="2452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4506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C61A158F-4B38-BB4F-6184-FD2F294D02FA}"/>
              </a:ext>
            </a:extLst>
          </p:cNvPr>
          <p:cNvSpPr txBox="1"/>
          <p:nvPr/>
        </p:nvSpPr>
        <p:spPr>
          <a:xfrm>
            <a:off x="376270" y="526070"/>
            <a:ext cx="6896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在</a:t>
            </a:r>
            <a:r>
              <a:rPr lang="zh-TW" altLang="zh-TW" sz="2000" dirty="0"/>
              <a:t>上方的過濾欄輸入：</a:t>
            </a:r>
            <a:r>
              <a:rPr lang="en-US" altLang="zh-TW" sz="2000" dirty="0"/>
              <a:t>dns.qry.name == "google.com"</a:t>
            </a:r>
            <a:endParaRPr lang="en-US" altLang="zh-TW" sz="2000" dirty="0">
              <a:latin typeface="Courier New" panose="02070309020205020404" pitchFamily="49" charset="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7C5AF27D-103C-C0C2-37B9-81D5EAA2CCB9}"/>
              </a:ext>
            </a:extLst>
          </p:cNvPr>
          <p:cNvGrpSpPr/>
          <p:nvPr/>
        </p:nvGrpSpPr>
        <p:grpSpPr>
          <a:xfrm>
            <a:off x="376270" y="1121377"/>
            <a:ext cx="8859098" cy="5341756"/>
            <a:chOff x="1666450" y="1058747"/>
            <a:chExt cx="8859098" cy="534175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1823A28-52D6-1B2C-A869-B525463FF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451" y="1058747"/>
              <a:ext cx="8859097" cy="534175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F95E037-8438-D59E-F228-8E10D48E415B}"/>
                </a:ext>
              </a:extLst>
            </p:cNvPr>
            <p:cNvSpPr/>
            <p:nvPr/>
          </p:nvSpPr>
          <p:spPr>
            <a:xfrm>
              <a:off x="1666450" y="1662396"/>
              <a:ext cx="8604891" cy="2791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A0694AC-B156-BF59-3ABC-5011E1272927}"/>
              </a:ext>
            </a:extLst>
          </p:cNvPr>
          <p:cNvSpPr txBox="1"/>
          <p:nvPr/>
        </p:nvSpPr>
        <p:spPr>
          <a:xfrm>
            <a:off x="9324565" y="2004164"/>
            <a:ext cx="24225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>
                <a:solidFill>
                  <a:srgbClr val="FF0000"/>
                </a:solidFill>
              </a:rPr>
              <a:t>IPv4 </a:t>
            </a:r>
            <a:r>
              <a:rPr lang="zh-TW" altLang="en-US" dirty="0">
                <a:solidFill>
                  <a:srgbClr val="FF0000"/>
                </a:solidFill>
              </a:rPr>
              <a:t>的 </a:t>
            </a:r>
            <a:r>
              <a:rPr lang="en-US" altLang="zh-TW" dirty="0">
                <a:solidFill>
                  <a:srgbClr val="FF0000"/>
                </a:solidFill>
              </a:rPr>
              <a:t>A </a:t>
            </a:r>
            <a:r>
              <a:rPr lang="zh-TW" altLang="en-US" dirty="0">
                <a:solidFill>
                  <a:srgbClr val="FF0000"/>
                </a:solidFill>
              </a:rPr>
              <a:t>紀錄查詢（前兩行）</a:t>
            </a:r>
            <a:endParaRPr lang="en-US" altLang="zh-TW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TW" dirty="0">
                <a:solidFill>
                  <a:srgbClr val="FF0000"/>
                </a:solidFill>
              </a:rPr>
              <a:t>IPv6 </a:t>
            </a:r>
            <a:r>
              <a:rPr lang="zh-TW" altLang="en-US" dirty="0">
                <a:solidFill>
                  <a:srgbClr val="FF0000"/>
                </a:solidFill>
              </a:rPr>
              <a:t>的 </a:t>
            </a:r>
            <a:r>
              <a:rPr lang="en-US" altLang="zh-TW" dirty="0">
                <a:solidFill>
                  <a:srgbClr val="FF0000"/>
                </a:solidFill>
              </a:rPr>
              <a:t>AAAA </a:t>
            </a:r>
            <a:r>
              <a:rPr lang="zh-TW" altLang="en-US" dirty="0">
                <a:solidFill>
                  <a:srgbClr val="FF0000"/>
                </a:solidFill>
              </a:rPr>
              <a:t>紀錄查詢（後兩行）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B1916F-6AD9-F505-F069-5463A97E3AD1}"/>
              </a:ext>
            </a:extLst>
          </p:cNvPr>
          <p:cNvSpPr/>
          <p:nvPr/>
        </p:nvSpPr>
        <p:spPr>
          <a:xfrm>
            <a:off x="376270" y="2124075"/>
            <a:ext cx="8859097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273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AFB597-7157-EAB1-1FC9-F3C70E6AF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3" y="1304608"/>
            <a:ext cx="10923081" cy="445808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1ED98AA-5865-2DBB-6AD7-161B450164F3}"/>
              </a:ext>
            </a:extLst>
          </p:cNvPr>
          <p:cNvSpPr txBox="1"/>
          <p:nvPr/>
        </p:nvSpPr>
        <p:spPr>
          <a:xfrm>
            <a:off x="633069" y="488691"/>
            <a:ext cx="6896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DNS</a:t>
            </a:r>
            <a:r>
              <a:rPr lang="zh-TW" altLang="en-US" sz="2400" dirty="0"/>
              <a:t> 觀察重點</a:t>
            </a:r>
            <a:endParaRPr lang="en-US" altLang="zh-TW" sz="2400" dirty="0">
              <a:latin typeface="Courier New" panose="02070309020205020404" pitchFamily="49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289C01E-CCEE-5769-078E-837849329184}"/>
              </a:ext>
            </a:extLst>
          </p:cNvPr>
          <p:cNvSpPr txBox="1"/>
          <p:nvPr/>
        </p:nvSpPr>
        <p:spPr>
          <a:xfrm>
            <a:off x="633069" y="5881464"/>
            <a:ext cx="10785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圖片來源：</a:t>
            </a:r>
            <a:endParaRPr lang="en-US" altLang="zh-TW" dirty="0">
              <a:hlinkClick r:id="rId4"/>
            </a:endParaRPr>
          </a:p>
          <a:p>
            <a:r>
              <a:rPr lang="zh-TW" altLang="en-US" dirty="0">
                <a:hlinkClick r:id="rId4"/>
              </a:rPr>
              <a:t>https://learn.microsoft.com/zh-tw/windows-server/networking/dns/network-ports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79414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5EE99BD-6A05-480A-0B81-D4E8105A68F5}"/>
              </a:ext>
            </a:extLst>
          </p:cNvPr>
          <p:cNvSpPr txBox="1"/>
          <p:nvPr/>
        </p:nvSpPr>
        <p:spPr>
          <a:xfrm>
            <a:off x="420126" y="1941710"/>
            <a:ext cx="6896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分別觀察這 </a:t>
            </a:r>
            <a:r>
              <a:rPr lang="en-US" altLang="zh-TW" sz="2400" dirty="0"/>
              <a:t>4 </a:t>
            </a:r>
            <a:r>
              <a:rPr lang="zh-TW" altLang="en-US" sz="2400" dirty="0"/>
              <a:t>個封包</a:t>
            </a:r>
            <a:endParaRPr lang="en-US" altLang="zh-TW" sz="2400" dirty="0">
              <a:latin typeface="Courier New" panose="02070309020205020404" pitchFamily="49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B4FE93-9A5F-80A6-E5EF-C500F2FA25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" b="69404"/>
          <a:stretch>
            <a:fillRect/>
          </a:stretch>
        </p:blipFill>
        <p:spPr>
          <a:xfrm>
            <a:off x="382178" y="2542784"/>
            <a:ext cx="11653113" cy="21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37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DA08ADF-DCC8-1BC3-5E38-6482ADB5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3" y="150312"/>
            <a:ext cx="6092631" cy="638201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FBE3375-E464-7BD9-F7DC-922CDAFBCF94}"/>
              </a:ext>
            </a:extLst>
          </p:cNvPr>
          <p:cNvSpPr txBox="1"/>
          <p:nvPr/>
        </p:nvSpPr>
        <p:spPr>
          <a:xfrm>
            <a:off x="3150008" y="1309593"/>
            <a:ext cx="609391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這代表是 </a:t>
            </a:r>
            <a:r>
              <a:rPr lang="en-US" altLang="zh-TW" dirty="0">
                <a:solidFill>
                  <a:srgbClr val="FF0000"/>
                </a:solidFill>
              </a:rPr>
              <a:t>203.64.101.121</a:t>
            </a:r>
            <a:r>
              <a:rPr lang="zh-TW" altLang="en-US" dirty="0">
                <a:solidFill>
                  <a:srgbClr val="FF0000"/>
                </a:solidFill>
              </a:rPr>
              <a:t>（你的電腦） 主動發信，向 </a:t>
            </a:r>
            <a:r>
              <a:rPr lang="en-US" altLang="zh-TW" dirty="0">
                <a:solidFill>
                  <a:srgbClr val="FF0000"/>
                </a:solidFill>
              </a:rPr>
              <a:t>140.127.113.1</a:t>
            </a:r>
            <a:r>
              <a:rPr lang="zh-TW" altLang="en-US" dirty="0">
                <a:solidFill>
                  <a:srgbClr val="FF0000"/>
                </a:solidFill>
              </a:rPr>
              <a:t>（你學校或網路單位的 </a:t>
            </a:r>
            <a:r>
              <a:rPr lang="en-US" altLang="zh-TW" dirty="0">
                <a:solidFill>
                  <a:srgbClr val="FF0000"/>
                </a:solidFill>
              </a:rPr>
              <a:t>DNS </a:t>
            </a:r>
            <a:r>
              <a:rPr lang="zh-TW" altLang="en-US" dirty="0">
                <a:solidFill>
                  <a:srgbClr val="FF0000"/>
                </a:solidFill>
              </a:rPr>
              <a:t>伺服器） 發問：「請問 </a:t>
            </a:r>
            <a:r>
              <a:rPr lang="en-US" altLang="zh-TW" dirty="0">
                <a:solidFill>
                  <a:srgbClr val="FF0000"/>
                </a:solidFill>
              </a:rPr>
              <a:t>google.com </a:t>
            </a:r>
            <a:r>
              <a:rPr lang="zh-TW" altLang="en-US" dirty="0">
                <a:solidFill>
                  <a:srgbClr val="FF0000"/>
                </a:solidFill>
              </a:rPr>
              <a:t>的 </a:t>
            </a:r>
            <a:r>
              <a:rPr lang="en-US" altLang="zh-TW" dirty="0">
                <a:solidFill>
                  <a:srgbClr val="FF0000"/>
                </a:solidFill>
              </a:rPr>
              <a:t>IP </a:t>
            </a:r>
            <a:r>
              <a:rPr lang="zh-TW" altLang="en-US" dirty="0">
                <a:solidFill>
                  <a:srgbClr val="FF0000"/>
                </a:solidFill>
              </a:rPr>
              <a:t>是多少？」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995260-CD15-0D3D-8449-32809043850A}"/>
              </a:ext>
            </a:extLst>
          </p:cNvPr>
          <p:cNvSpPr/>
          <p:nvPr/>
        </p:nvSpPr>
        <p:spPr>
          <a:xfrm flipV="1">
            <a:off x="376270" y="724276"/>
            <a:ext cx="3869805" cy="2172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F89C10-ACC7-0F4E-40B7-8226F47B4872}"/>
              </a:ext>
            </a:extLst>
          </p:cNvPr>
          <p:cNvSpPr/>
          <p:nvPr/>
        </p:nvSpPr>
        <p:spPr>
          <a:xfrm flipV="1">
            <a:off x="465296" y="2352390"/>
            <a:ext cx="2187369" cy="291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8375260-0593-F256-AEFB-53C102D6CC38}"/>
              </a:ext>
            </a:extLst>
          </p:cNvPr>
          <p:cNvSpPr txBox="1"/>
          <p:nvPr/>
        </p:nvSpPr>
        <p:spPr>
          <a:xfrm>
            <a:off x="6377621" y="201975"/>
            <a:ext cx="4985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以</a:t>
            </a:r>
            <a:r>
              <a:rPr lang="en-US" altLang="zh-TW" sz="2400" dirty="0"/>
              <a:t>No. 63951</a:t>
            </a:r>
            <a:r>
              <a:rPr lang="zh-TW" altLang="en-US" sz="2400" dirty="0"/>
              <a:t>封包為例</a:t>
            </a:r>
            <a:endParaRPr lang="en-US" altLang="zh-TW" sz="2400" dirty="0">
              <a:latin typeface="Courier New" panose="02070309020205020404" pitchFamily="49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3ED54D1-A521-1E21-4088-A8FB713CB722}"/>
              </a:ext>
            </a:extLst>
          </p:cNvPr>
          <p:cNvSpPr/>
          <p:nvPr/>
        </p:nvSpPr>
        <p:spPr>
          <a:xfrm flipV="1">
            <a:off x="376269" y="2743199"/>
            <a:ext cx="3869805" cy="45719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E1475F02-C7D8-6D51-68AB-5E6AD4ED829C}"/>
              </a:ext>
            </a:extLst>
          </p:cNvPr>
          <p:cNvGrpSpPr/>
          <p:nvPr/>
        </p:nvGrpSpPr>
        <p:grpSpPr>
          <a:xfrm>
            <a:off x="4607037" y="2453395"/>
            <a:ext cx="7208694" cy="2942117"/>
            <a:chOff x="5564526" y="3125116"/>
            <a:chExt cx="6251205" cy="2551333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E1FBFE40-9D4E-A043-D123-6A34AEA3B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526" y="3125116"/>
              <a:ext cx="6251205" cy="2551333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95176D5-A538-B40A-DB88-FAB314C0EF5E}"/>
                </a:ext>
              </a:extLst>
            </p:cNvPr>
            <p:cNvSpPr/>
            <p:nvPr/>
          </p:nvSpPr>
          <p:spPr>
            <a:xfrm flipV="1">
              <a:off x="5630063" y="3519671"/>
              <a:ext cx="6027094" cy="57282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1CC3A47-6133-CBDF-C50D-71F1902D3F36}"/>
              </a:ext>
            </a:extLst>
          </p:cNvPr>
          <p:cNvSpPr txBox="1"/>
          <p:nvPr/>
        </p:nvSpPr>
        <p:spPr>
          <a:xfrm>
            <a:off x="6255985" y="786561"/>
            <a:ext cx="5975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 err="1"/>
              <a:t>Src</a:t>
            </a:r>
            <a:r>
              <a:rPr lang="zh-TW" altLang="en-US" sz="2000" dirty="0"/>
              <a:t>：</a:t>
            </a:r>
            <a:r>
              <a:rPr lang="en-US" altLang="zh-TW" sz="2000" dirty="0"/>
              <a:t>Source</a:t>
            </a:r>
            <a:r>
              <a:rPr lang="zh-TW" altLang="en-US" sz="2000" dirty="0"/>
              <a:t>（</a:t>
            </a:r>
            <a:r>
              <a:rPr lang="zh-TW" altLang="zh-TW" sz="2000" dirty="0"/>
              <a:t>來源</a:t>
            </a:r>
            <a:r>
              <a:rPr lang="zh-TW" altLang="en-US" sz="2000" dirty="0"/>
              <a:t>）</a:t>
            </a:r>
            <a:r>
              <a:rPr lang="en-US" altLang="zh-TW" sz="2000" dirty="0" err="1"/>
              <a:t>Dst</a:t>
            </a:r>
            <a:r>
              <a:rPr lang="zh-TW" altLang="en-US" sz="2000" dirty="0"/>
              <a:t>：</a:t>
            </a:r>
            <a:r>
              <a:rPr lang="en-US" altLang="zh-TW" sz="2000" dirty="0"/>
              <a:t>Destination</a:t>
            </a:r>
            <a:r>
              <a:rPr lang="zh-TW" altLang="en-US" sz="2000" dirty="0"/>
              <a:t> （目的）</a:t>
            </a:r>
            <a:endParaRPr lang="en-US" altLang="zh-TW" sz="2000" dirty="0">
              <a:latin typeface="Courier New" panose="02070309020205020404" pitchFamily="49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90E45F7-449F-0B1D-D1BD-69BDC3A20281}"/>
              </a:ext>
            </a:extLst>
          </p:cNvPr>
          <p:cNvSpPr txBox="1"/>
          <p:nvPr/>
        </p:nvSpPr>
        <p:spPr>
          <a:xfrm>
            <a:off x="6830028" y="5850500"/>
            <a:ext cx="4985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其餘 </a:t>
            </a:r>
            <a:r>
              <a:rPr lang="en-US" altLang="zh-TW" sz="2400" dirty="0"/>
              <a:t>3 </a:t>
            </a:r>
            <a:r>
              <a:rPr lang="zh-TW" altLang="en-US" sz="2400" dirty="0"/>
              <a:t>個封包自行觀察</a:t>
            </a:r>
            <a:endParaRPr lang="en-US" altLang="zh-TW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17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1B70E3F7-8AE4-6ACE-035E-440AA34A9B6A}"/>
              </a:ext>
            </a:extLst>
          </p:cNvPr>
          <p:cNvSpPr txBox="1">
            <a:spLocks/>
          </p:cNvSpPr>
          <p:nvPr/>
        </p:nvSpPr>
        <p:spPr>
          <a:xfrm>
            <a:off x="838200" y="108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HW6</a:t>
            </a:r>
            <a:r>
              <a:rPr lang="zh-TW" altLang="en-US" dirty="0"/>
              <a:t> </a:t>
            </a:r>
            <a:r>
              <a:rPr lang="zh-TW" altLang="zh-TW" dirty="0"/>
              <a:t>觀測</a:t>
            </a:r>
            <a:r>
              <a:rPr lang="zh-TW" altLang="en-US" dirty="0"/>
              <a:t> </a:t>
            </a:r>
            <a:r>
              <a:rPr lang="en-US" altLang="zh-TW" dirty="0"/>
              <a:t>ICMP</a:t>
            </a:r>
            <a:r>
              <a:rPr lang="zh-TW" altLang="en-US" dirty="0"/>
              <a:t>、</a:t>
            </a:r>
            <a:r>
              <a:rPr lang="en-US" altLang="zh-TW" dirty="0"/>
              <a:t>ARP </a:t>
            </a:r>
            <a:r>
              <a:rPr lang="zh-TW" altLang="en-US" dirty="0"/>
              <a:t>以及 </a:t>
            </a:r>
            <a:r>
              <a:rPr lang="en-US" altLang="zh-TW" dirty="0"/>
              <a:t>Ethernet frame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12534F2-E926-A9B0-61FF-B6176F0446A7}"/>
              </a:ext>
            </a:extLst>
          </p:cNvPr>
          <p:cNvSpPr txBox="1"/>
          <p:nvPr/>
        </p:nvSpPr>
        <p:spPr>
          <a:xfrm>
            <a:off x="524126" y="120301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Part 1</a:t>
            </a:r>
            <a:r>
              <a:rPr lang="zh-TW" altLang="zh-TW" sz="2400" dirty="0"/>
              <a:t> ： </a:t>
            </a:r>
            <a:r>
              <a:rPr lang="zh-TW" altLang="en-US" sz="2400" dirty="0"/>
              <a:t>觀察</a:t>
            </a:r>
            <a:r>
              <a:rPr lang="en-US" altLang="zh-TW" sz="2400" dirty="0"/>
              <a:t>ICMP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DB00373-D713-7817-3BB0-1B0874E2856B}"/>
              </a:ext>
            </a:extLst>
          </p:cNvPr>
          <p:cNvSpPr txBox="1"/>
          <p:nvPr/>
        </p:nvSpPr>
        <p:spPr>
          <a:xfrm>
            <a:off x="524125" y="1788643"/>
            <a:ext cx="9960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維持原來網卡，按</a:t>
            </a:r>
            <a:r>
              <a:rPr lang="zh-TW" altLang="en-US" sz="2000" dirty="0">
                <a:solidFill>
                  <a:schemeClr val="accent6"/>
                </a:solidFill>
              </a:rPr>
              <a:t>綠色鯊魚鰭</a:t>
            </a:r>
            <a:r>
              <a:rPr lang="zh-TW" altLang="en-US" sz="2000" dirty="0"/>
              <a:t>重新擷取封包，接著選 </a:t>
            </a:r>
            <a:r>
              <a:rPr lang="en-US" altLang="zh-TW" sz="2000" dirty="0"/>
              <a:t>Continue without Saving</a:t>
            </a:r>
            <a:endParaRPr lang="en-US" altLang="zh-TW" sz="2000" dirty="0">
              <a:latin typeface="Courier New" panose="02070309020205020404" pitchFamily="49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697BB1-64B8-37A4-729E-DA339C12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0163" b="83097"/>
          <a:stretch>
            <a:fillRect/>
          </a:stretch>
        </p:blipFill>
        <p:spPr>
          <a:xfrm>
            <a:off x="524126" y="2312721"/>
            <a:ext cx="3717296" cy="178329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073C248-9C2E-0F1A-DE99-048F567A5A1C}"/>
              </a:ext>
            </a:extLst>
          </p:cNvPr>
          <p:cNvSpPr/>
          <p:nvPr/>
        </p:nvSpPr>
        <p:spPr>
          <a:xfrm>
            <a:off x="1204825" y="3101823"/>
            <a:ext cx="484683" cy="327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F3DE5AE-D769-C124-1E39-F7C593B9D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21" y="2284537"/>
            <a:ext cx="6028021" cy="178329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DAA9F1BA-A12A-E71B-396E-098B4D8CAE22}"/>
              </a:ext>
            </a:extLst>
          </p:cNvPr>
          <p:cNvSpPr/>
          <p:nvPr/>
        </p:nvSpPr>
        <p:spPr>
          <a:xfrm>
            <a:off x="8239131" y="3592426"/>
            <a:ext cx="1881899" cy="365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0268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58A8CC-47F5-CA95-9CDA-CC72A8B37135}"/>
              </a:ext>
            </a:extLst>
          </p:cNvPr>
          <p:cNvSpPr txBox="1"/>
          <p:nvPr/>
        </p:nvSpPr>
        <p:spPr>
          <a:xfrm>
            <a:off x="1926398" y="391530"/>
            <a:ext cx="6585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打開命令提示字元 </a:t>
            </a:r>
            <a:r>
              <a:rPr lang="en-US" altLang="zh-TW" sz="2000" dirty="0"/>
              <a:t>(CMD)</a:t>
            </a:r>
            <a:r>
              <a:rPr lang="zh-TW" altLang="en-US" sz="2000" dirty="0"/>
              <a:t>，輸入</a:t>
            </a:r>
            <a:r>
              <a:rPr lang="en-US" altLang="zh-TW" sz="2000" dirty="0"/>
              <a:t>ipconfig</a:t>
            </a:r>
            <a:endParaRPr lang="zh-TW" altLang="en-US" sz="2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38962E9-4435-DBF8-E2F4-AC9ED80E9E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465" b="15799"/>
          <a:stretch>
            <a:fillRect/>
          </a:stretch>
        </p:blipFill>
        <p:spPr>
          <a:xfrm>
            <a:off x="1926398" y="976207"/>
            <a:ext cx="7355388" cy="549026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C8C9097-1F50-7DC3-07C6-8C70DCE5400A}"/>
              </a:ext>
            </a:extLst>
          </p:cNvPr>
          <p:cNvSpPr/>
          <p:nvPr/>
        </p:nvSpPr>
        <p:spPr>
          <a:xfrm>
            <a:off x="5604093" y="5170705"/>
            <a:ext cx="1610899" cy="30316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5C5F2F-165D-9D51-E4A0-8CF57B43AAC0}"/>
              </a:ext>
            </a:extLst>
          </p:cNvPr>
          <p:cNvSpPr txBox="1"/>
          <p:nvPr/>
        </p:nvSpPr>
        <p:spPr>
          <a:xfrm>
            <a:off x="7214992" y="5220809"/>
            <a:ext cx="14530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6"/>
                </a:solidFill>
              </a:rPr>
              <a:t>自己電腦</a:t>
            </a:r>
            <a:r>
              <a:rPr lang="en-US" altLang="zh-TW" dirty="0">
                <a:solidFill>
                  <a:schemeClr val="accent6"/>
                </a:solidFill>
              </a:rPr>
              <a:t>IP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B92A026-EA72-CDB8-C0A7-3F60FB777D4A}"/>
              </a:ext>
            </a:extLst>
          </p:cNvPr>
          <p:cNvSpPr/>
          <p:nvPr/>
        </p:nvSpPr>
        <p:spPr>
          <a:xfrm>
            <a:off x="5604092" y="5818588"/>
            <a:ext cx="1610899" cy="3031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F5D702F-81F7-45C6-0F6E-6190DC42FB45}"/>
              </a:ext>
            </a:extLst>
          </p:cNvPr>
          <p:cNvSpPr txBox="1"/>
          <p:nvPr/>
        </p:nvSpPr>
        <p:spPr>
          <a:xfrm>
            <a:off x="7214992" y="5851669"/>
            <a:ext cx="14530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2"/>
                </a:solidFill>
              </a:rPr>
              <a:t>預設閘道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B221A6A-A30D-C172-BB92-0F2D782EF023}"/>
              </a:ext>
            </a:extLst>
          </p:cNvPr>
          <p:cNvSpPr/>
          <p:nvPr/>
        </p:nvSpPr>
        <p:spPr>
          <a:xfrm>
            <a:off x="3497637" y="2442567"/>
            <a:ext cx="1143636" cy="3006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104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B1ED34C-ECCC-64A8-563A-6FCA50B0DF07}"/>
              </a:ext>
            </a:extLst>
          </p:cNvPr>
          <p:cNvSpPr txBox="1"/>
          <p:nvPr/>
        </p:nvSpPr>
        <p:spPr>
          <a:xfrm>
            <a:off x="2423771" y="1231137"/>
            <a:ext cx="6585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/>
              <a:t>ping </a:t>
            </a:r>
            <a:r>
              <a:rPr lang="zh-TW" altLang="en-US" sz="2000" dirty="0"/>
              <a:t>自己的預設閘道 </a:t>
            </a:r>
            <a:r>
              <a:rPr lang="en-US" altLang="zh-TW" sz="2000" dirty="0"/>
              <a:t>IP </a:t>
            </a:r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3A420F3-9E74-E67A-BD87-FD94C07B5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846" r="51848"/>
          <a:stretch>
            <a:fillRect/>
          </a:stretch>
        </p:blipFill>
        <p:spPr>
          <a:xfrm>
            <a:off x="2423771" y="1891429"/>
            <a:ext cx="7344457" cy="353537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659A610-BD6E-8727-7DD9-09779ADFE5E6}"/>
              </a:ext>
            </a:extLst>
          </p:cNvPr>
          <p:cNvSpPr/>
          <p:nvPr/>
        </p:nvSpPr>
        <p:spPr>
          <a:xfrm>
            <a:off x="4572915" y="1891429"/>
            <a:ext cx="2659158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7909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3C8ED3A7-087A-9462-BA0E-086058415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32" y="1107830"/>
            <a:ext cx="8781605" cy="53572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A3B1AEA-A574-7C3E-6803-D58959453332}"/>
              </a:ext>
            </a:extLst>
          </p:cNvPr>
          <p:cNvSpPr txBox="1"/>
          <p:nvPr/>
        </p:nvSpPr>
        <p:spPr>
          <a:xfrm>
            <a:off x="437132" y="569934"/>
            <a:ext cx="6896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在</a:t>
            </a:r>
            <a:r>
              <a:rPr lang="zh-TW" altLang="zh-TW" sz="2000" dirty="0"/>
              <a:t>上方的過濾欄輸入： </a:t>
            </a:r>
            <a:r>
              <a:rPr lang="en-US" altLang="zh-TW" sz="2000" dirty="0" err="1"/>
              <a:t>icmp</a:t>
            </a:r>
            <a:r>
              <a:rPr lang="en-US" altLang="zh-TW" sz="2000" dirty="0"/>
              <a:t> and </a:t>
            </a:r>
            <a:r>
              <a:rPr lang="en-US" altLang="zh-TW" sz="2000" dirty="0" err="1"/>
              <a:t>ip.addr</a:t>
            </a:r>
            <a:r>
              <a:rPr lang="en-US" altLang="zh-TW" sz="2000" dirty="0"/>
              <a:t> ==</a:t>
            </a:r>
            <a:r>
              <a:rPr lang="zh-TW" altLang="en-US" sz="2000" dirty="0"/>
              <a:t>自己的預設閘道 </a:t>
            </a:r>
            <a:r>
              <a:rPr lang="en-US" altLang="zh-TW" sz="2000" dirty="0"/>
              <a:t>IP </a:t>
            </a:r>
            <a:endParaRPr lang="en-US" altLang="zh-TW" sz="2000" dirty="0">
              <a:latin typeface="Courier New" panose="02070309020205020404" pitchFamily="49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BF9C7F-CF71-316B-E67C-20B754E53BE6}"/>
              </a:ext>
            </a:extLst>
          </p:cNvPr>
          <p:cNvSpPr/>
          <p:nvPr/>
        </p:nvSpPr>
        <p:spPr>
          <a:xfrm flipV="1">
            <a:off x="437132" y="1600828"/>
            <a:ext cx="8093093" cy="253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F9AD280-83F0-C8C2-5DE2-7C950CB4E71C}"/>
              </a:ext>
            </a:extLst>
          </p:cNvPr>
          <p:cNvSpPr txBox="1"/>
          <p:nvPr/>
        </p:nvSpPr>
        <p:spPr>
          <a:xfrm>
            <a:off x="8084820" y="1921496"/>
            <a:ext cx="41071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這樣是 </a:t>
            </a:r>
            <a:r>
              <a:rPr lang="en-US" altLang="zh-TW" dirty="0">
                <a:solidFill>
                  <a:srgbClr val="FF0000"/>
                </a:solidFill>
              </a:rPr>
              <a:t>1 </a:t>
            </a:r>
            <a:r>
              <a:rPr lang="zh-TW" altLang="en-US" dirty="0">
                <a:solidFill>
                  <a:srgbClr val="FF0000"/>
                </a:solidFill>
              </a:rPr>
              <a:t>次 </a:t>
            </a:r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zh-TW" altLang="zh-TW" dirty="0">
                <a:solidFill>
                  <a:srgbClr val="FF0000"/>
                </a:solidFill>
              </a:rPr>
              <a:t>equest</a:t>
            </a:r>
            <a:r>
              <a:rPr lang="en-US" altLang="zh-TW" dirty="0">
                <a:solidFill>
                  <a:srgbClr val="FF0000"/>
                </a:solidFill>
              </a:rPr>
              <a:t> &amp;</a:t>
            </a:r>
            <a:r>
              <a:rPr lang="zh-TW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zh-TW" altLang="zh-TW" dirty="0">
                <a:solidFill>
                  <a:srgbClr val="FF0000"/>
                </a:solidFill>
              </a:rPr>
              <a:t>eply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zh-TW" dirty="0">
                <a:solidFill>
                  <a:srgbClr val="FF0000"/>
                </a:solidFill>
              </a:rPr>
              <a:t>（</a:t>
            </a:r>
            <a:r>
              <a:rPr lang="zh-TW" altLang="en-US" dirty="0">
                <a:solidFill>
                  <a:srgbClr val="FF0000"/>
                </a:solidFill>
              </a:rPr>
              <a:t>總共 </a:t>
            </a:r>
            <a:r>
              <a:rPr lang="zh-TW" altLang="zh-TW" dirty="0">
                <a:solidFill>
                  <a:srgbClr val="FF0000"/>
                </a:solidFill>
              </a:rPr>
              <a:t>4 次 Request + 4 次 Reply）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8AB157E-D157-4393-1A02-EC993D1E2EC5}"/>
              </a:ext>
            </a:extLst>
          </p:cNvPr>
          <p:cNvSpPr/>
          <p:nvPr/>
        </p:nvSpPr>
        <p:spPr>
          <a:xfrm flipV="1">
            <a:off x="437131" y="1991638"/>
            <a:ext cx="7586729" cy="253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464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The image shows a download page for Wireshark, a free, open-source network protocol analyzer, offering various donation options to support its development.&#10;&#10;AI 產生的內容可能不正確。">
            <a:extLst>
              <a:ext uri="{FF2B5EF4-FFF2-40B4-BE49-F238E27FC236}">
                <a16:creationId xmlns:a16="http://schemas.microsoft.com/office/drawing/2014/main" id="{DD2E52D4-8EAB-86E6-2914-5F3E484EC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70" y="586690"/>
            <a:ext cx="9855659" cy="583126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D36D5EA-ADBD-547B-6FA6-26CD9EEB4411}"/>
              </a:ext>
            </a:extLst>
          </p:cNvPr>
          <p:cNvSpPr/>
          <p:nvPr/>
        </p:nvSpPr>
        <p:spPr>
          <a:xfrm>
            <a:off x="6228271" y="3623094"/>
            <a:ext cx="2311880" cy="373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63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811CDA3-BD56-1074-BB77-808C0AA2E54F}"/>
              </a:ext>
            </a:extLst>
          </p:cNvPr>
          <p:cNvSpPr txBox="1"/>
          <p:nvPr/>
        </p:nvSpPr>
        <p:spPr>
          <a:xfrm>
            <a:off x="462805" y="285143"/>
            <a:ext cx="6896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分別觀察這 </a:t>
            </a:r>
            <a:r>
              <a:rPr lang="en-US" altLang="zh-TW" sz="2400" dirty="0"/>
              <a:t>8 </a:t>
            </a:r>
            <a:r>
              <a:rPr lang="zh-TW" altLang="en-US" sz="2400" dirty="0"/>
              <a:t>個封包</a:t>
            </a:r>
            <a:endParaRPr lang="en-US" altLang="zh-TW" sz="2400" dirty="0">
              <a:latin typeface="Courier New" panose="02070309020205020404" pitchFamily="49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547164-E239-4ADB-DD04-DCBECF83FE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628"/>
          <a:stretch>
            <a:fillRect/>
          </a:stretch>
        </p:blipFill>
        <p:spPr>
          <a:xfrm>
            <a:off x="424959" y="951254"/>
            <a:ext cx="11166717" cy="247774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38FCAF6-8170-3AFB-399D-51A6FC833F2D}"/>
              </a:ext>
            </a:extLst>
          </p:cNvPr>
          <p:cNvSpPr txBox="1"/>
          <p:nvPr/>
        </p:nvSpPr>
        <p:spPr>
          <a:xfrm>
            <a:off x="424959" y="3611671"/>
            <a:ext cx="6300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以</a:t>
            </a:r>
            <a:r>
              <a:rPr lang="en-US" altLang="zh-TW" sz="2400" dirty="0"/>
              <a:t>No. 157260 &amp; 157262</a:t>
            </a:r>
            <a:r>
              <a:rPr lang="zh-TW" altLang="en-US" sz="2400" dirty="0"/>
              <a:t>封包為例（一來一回）</a:t>
            </a:r>
            <a:endParaRPr lang="en-US" altLang="zh-TW" sz="2400" dirty="0">
              <a:latin typeface="Courier New" panose="02070309020205020404" pitchFamily="49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0AF6866-31B7-BFB8-A563-9D5459699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628"/>
          <a:stretch>
            <a:fillRect/>
          </a:stretch>
        </p:blipFill>
        <p:spPr>
          <a:xfrm>
            <a:off x="424959" y="4095111"/>
            <a:ext cx="11166717" cy="247774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50D0780-59DB-9EDC-FF0B-DCC1399D480C}"/>
              </a:ext>
            </a:extLst>
          </p:cNvPr>
          <p:cNvSpPr/>
          <p:nvPr/>
        </p:nvSpPr>
        <p:spPr>
          <a:xfrm flipV="1">
            <a:off x="424959" y="5209975"/>
            <a:ext cx="9870509" cy="3133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968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DF3C1ED-279D-72C5-D5D3-566616B9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4" y="375138"/>
            <a:ext cx="11964772" cy="630814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6D06066-31F5-A285-B42B-FB1315FC6A4C}"/>
              </a:ext>
            </a:extLst>
          </p:cNvPr>
          <p:cNvSpPr/>
          <p:nvPr/>
        </p:nvSpPr>
        <p:spPr>
          <a:xfrm flipV="1">
            <a:off x="512287" y="2317315"/>
            <a:ext cx="7629631" cy="2505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E3E2164-A339-2880-4997-F779B6B343A5}"/>
              </a:ext>
            </a:extLst>
          </p:cNvPr>
          <p:cNvSpPr txBox="1"/>
          <p:nvPr/>
        </p:nvSpPr>
        <p:spPr>
          <a:xfrm>
            <a:off x="2742001" y="667180"/>
            <a:ext cx="6068623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Type</a:t>
            </a:r>
            <a:r>
              <a:rPr lang="zh-TW" altLang="en-US" dirty="0">
                <a:solidFill>
                  <a:srgbClr val="FF0000"/>
                </a:solidFill>
              </a:rPr>
              <a:t>（類型）與 </a:t>
            </a:r>
            <a:r>
              <a:rPr lang="en-US" altLang="zh-TW" dirty="0">
                <a:solidFill>
                  <a:srgbClr val="FF0000"/>
                </a:solidFill>
              </a:rPr>
              <a:t>Code</a:t>
            </a:r>
            <a:r>
              <a:rPr lang="zh-TW" altLang="en-US" dirty="0">
                <a:solidFill>
                  <a:srgbClr val="FF0000"/>
                </a:solidFill>
              </a:rPr>
              <a:t>（代碼）：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在 </a:t>
            </a:r>
            <a:r>
              <a:rPr lang="en-US" altLang="zh-TW" dirty="0">
                <a:solidFill>
                  <a:srgbClr val="FF0000"/>
                </a:solidFill>
              </a:rPr>
              <a:t>Request</a:t>
            </a:r>
            <a:r>
              <a:rPr lang="zh-TW" altLang="en-US" dirty="0">
                <a:solidFill>
                  <a:srgbClr val="FF0000"/>
                </a:solidFill>
              </a:rPr>
              <a:t>（請求） 封包中：你會看到 </a:t>
            </a:r>
            <a:r>
              <a:rPr lang="en-US" altLang="zh-TW" dirty="0">
                <a:solidFill>
                  <a:srgbClr val="FF0000"/>
                </a:solidFill>
              </a:rPr>
              <a:t>Type: 8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dirty="0">
                <a:solidFill>
                  <a:srgbClr val="FF0000"/>
                </a:solidFill>
              </a:rPr>
              <a:t>Code: 0</a:t>
            </a:r>
            <a:r>
              <a:rPr lang="zh-TW" altLang="en-US" dirty="0">
                <a:solidFill>
                  <a:srgbClr val="FF0000"/>
                </a:solidFill>
              </a:rPr>
              <a:t>。在全球網路規範中，</a:t>
            </a:r>
            <a:r>
              <a:rPr lang="en-US" altLang="zh-TW" dirty="0">
                <a:solidFill>
                  <a:srgbClr val="FF0000"/>
                </a:solidFill>
              </a:rPr>
              <a:t>Type 8 </a:t>
            </a:r>
            <a:r>
              <a:rPr lang="zh-TW" altLang="en-US" dirty="0">
                <a:solidFill>
                  <a:srgbClr val="FF0000"/>
                </a:solidFill>
              </a:rPr>
              <a:t>就代表「探測請求」。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在 </a:t>
            </a:r>
            <a:r>
              <a:rPr lang="en-US" altLang="zh-TW" dirty="0">
                <a:solidFill>
                  <a:srgbClr val="FF0000"/>
                </a:solidFill>
              </a:rPr>
              <a:t>Reply</a:t>
            </a:r>
            <a:r>
              <a:rPr lang="zh-TW" altLang="en-US" dirty="0">
                <a:solidFill>
                  <a:srgbClr val="FF0000"/>
                </a:solidFill>
              </a:rPr>
              <a:t>（回應） 封包中：你會看到 </a:t>
            </a:r>
            <a:r>
              <a:rPr lang="en-US" altLang="zh-TW" dirty="0">
                <a:solidFill>
                  <a:srgbClr val="FF0000"/>
                </a:solidFill>
              </a:rPr>
              <a:t>Type: 0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en-US" altLang="zh-TW" dirty="0">
                <a:solidFill>
                  <a:srgbClr val="FF0000"/>
                </a:solidFill>
              </a:rPr>
              <a:t>Code: 0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r>
              <a:rPr lang="en-US" altLang="zh-TW" dirty="0">
                <a:solidFill>
                  <a:srgbClr val="FF0000"/>
                </a:solidFill>
              </a:rPr>
              <a:t>Type 0 </a:t>
            </a:r>
            <a:r>
              <a:rPr lang="zh-TW" altLang="en-US" dirty="0">
                <a:solidFill>
                  <a:srgbClr val="FF0000"/>
                </a:solidFill>
              </a:rPr>
              <a:t>就代表「探測應答」。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44B5FB8E-87F9-0285-C119-B3CEB7A7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86" y="3755670"/>
            <a:ext cx="748474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zh-TW" sz="18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第一對 Request/Reply 的序號</a:t>
            </a:r>
            <a:endParaRPr kumimoji="0" lang="en-US" altLang="zh-TW" sz="18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zh-TW" sz="18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作用： 電腦是用這個序號來配對「哪一個回應是屬於哪一次請求」的。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74200D1-0584-EC0E-7F51-4C46DC533C26}"/>
              </a:ext>
            </a:extLst>
          </p:cNvPr>
          <p:cNvSpPr/>
          <p:nvPr/>
        </p:nvSpPr>
        <p:spPr>
          <a:xfrm flipV="1">
            <a:off x="512286" y="3090498"/>
            <a:ext cx="8022114" cy="2505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7150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F90AF06-4C6A-34D9-02DF-18C803FA6010}"/>
              </a:ext>
            </a:extLst>
          </p:cNvPr>
          <p:cNvSpPr txBox="1"/>
          <p:nvPr/>
        </p:nvSpPr>
        <p:spPr>
          <a:xfrm>
            <a:off x="399553" y="670142"/>
            <a:ext cx="81933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在</a:t>
            </a:r>
            <a:r>
              <a:rPr lang="zh-TW" altLang="zh-TW" sz="2000" dirty="0"/>
              <a:t>上方的過濾欄輸入： </a:t>
            </a:r>
            <a:r>
              <a:rPr lang="en-US" altLang="zh-TW" sz="2000" dirty="0" err="1"/>
              <a:t>arp</a:t>
            </a:r>
            <a:r>
              <a:rPr lang="en-US" altLang="zh-TW" sz="2000" dirty="0"/>
              <a:t> and </a:t>
            </a:r>
            <a:r>
              <a:rPr lang="en-US" altLang="zh-TW" sz="2000" dirty="0" err="1"/>
              <a:t>eth.dst</a:t>
            </a:r>
            <a:r>
              <a:rPr lang="en-US" altLang="zh-TW" sz="2000" dirty="0"/>
              <a:t> == </a:t>
            </a:r>
            <a:r>
              <a:rPr lang="en-US" altLang="zh-TW" sz="2000" dirty="0" err="1"/>
              <a:t>ff:ff:ff:ff:ff:ff</a:t>
            </a:r>
            <a:endParaRPr lang="en-US" altLang="zh-TW" sz="2000" dirty="0">
              <a:latin typeface="Courier New" panose="02070309020205020404" pitchFamily="49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E0BA8E-C520-3132-B0F4-25B342071681}"/>
              </a:ext>
            </a:extLst>
          </p:cNvPr>
          <p:cNvSpPr txBox="1"/>
          <p:nvPr/>
        </p:nvSpPr>
        <p:spPr>
          <a:xfrm>
            <a:off x="311184" y="2084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Part 2</a:t>
            </a:r>
            <a:r>
              <a:rPr lang="zh-TW" altLang="zh-TW" sz="2400" dirty="0"/>
              <a:t> ： </a:t>
            </a:r>
            <a:r>
              <a:rPr lang="zh-TW" altLang="en-US" sz="2400" dirty="0"/>
              <a:t>觀察</a:t>
            </a:r>
            <a:r>
              <a:rPr lang="en-US" altLang="zh-TW" sz="2400" dirty="0"/>
              <a:t>ARP</a:t>
            </a:r>
            <a:endParaRPr lang="zh-TW" altLang="en-US" sz="2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02A430E-D1B7-8356-DE35-63EA167BE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3" y="1131807"/>
            <a:ext cx="7971902" cy="559431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2AC46D4-8DF0-20A6-9D67-0E2487F5C232}"/>
              </a:ext>
            </a:extLst>
          </p:cNvPr>
          <p:cNvSpPr/>
          <p:nvPr/>
        </p:nvSpPr>
        <p:spPr>
          <a:xfrm flipV="1">
            <a:off x="399553" y="1628382"/>
            <a:ext cx="8004724" cy="162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45A3B58-7D69-5CC4-FF69-DABE5028B4A0}"/>
              </a:ext>
            </a:extLst>
          </p:cNvPr>
          <p:cNvSpPr txBox="1"/>
          <p:nvPr/>
        </p:nvSpPr>
        <p:spPr>
          <a:xfrm>
            <a:off x="6648068" y="112012"/>
            <a:ext cx="523274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這行指令的意思是：「請幫我找出所有</a:t>
            </a:r>
            <a:r>
              <a:rPr lang="en-US" altLang="zh-TW" dirty="0">
                <a:solidFill>
                  <a:srgbClr val="FF0000"/>
                </a:solidFill>
              </a:rPr>
              <a:t>『</a:t>
            </a:r>
            <a:r>
              <a:rPr lang="zh-TW" altLang="en-US" dirty="0">
                <a:solidFill>
                  <a:srgbClr val="FF0000"/>
                </a:solidFill>
              </a:rPr>
              <a:t>協定是 </a:t>
            </a:r>
            <a:r>
              <a:rPr lang="en-US" altLang="zh-TW" dirty="0">
                <a:solidFill>
                  <a:srgbClr val="FF0000"/>
                </a:solidFill>
              </a:rPr>
              <a:t>ARP』</a:t>
            </a:r>
            <a:r>
              <a:rPr lang="zh-TW" altLang="en-US" dirty="0">
                <a:solidFill>
                  <a:srgbClr val="FF0000"/>
                </a:solidFill>
              </a:rPr>
              <a:t>，而且</a:t>
            </a:r>
            <a:r>
              <a:rPr lang="en-US" altLang="zh-TW" dirty="0">
                <a:solidFill>
                  <a:srgbClr val="FF0000"/>
                </a:solidFill>
              </a:rPr>
              <a:t>『</a:t>
            </a:r>
            <a:r>
              <a:rPr lang="zh-TW" altLang="en-US" dirty="0">
                <a:solidFill>
                  <a:srgbClr val="FF0000"/>
                </a:solidFill>
              </a:rPr>
              <a:t>目的地 </a:t>
            </a:r>
            <a:r>
              <a:rPr lang="en-US" altLang="zh-TW" dirty="0">
                <a:solidFill>
                  <a:srgbClr val="FF0000"/>
                </a:solidFill>
              </a:rPr>
              <a:t>MAC </a:t>
            </a:r>
            <a:r>
              <a:rPr lang="zh-TW" altLang="en-US" dirty="0">
                <a:solidFill>
                  <a:srgbClr val="FF0000"/>
                </a:solidFill>
              </a:rPr>
              <a:t>地址是全球通用廣播位址（</a:t>
            </a:r>
            <a:r>
              <a:rPr lang="en-US" altLang="zh-TW" dirty="0" err="1">
                <a:solidFill>
                  <a:srgbClr val="FF0000"/>
                </a:solidFill>
              </a:rPr>
              <a:t>ff:ff:ff:ff:ff:ff</a:t>
            </a:r>
            <a:r>
              <a:rPr lang="zh-TW" altLang="en-US" dirty="0">
                <a:solidFill>
                  <a:srgbClr val="FF0000"/>
                </a:solidFill>
              </a:rPr>
              <a:t>）</a:t>
            </a:r>
            <a:r>
              <a:rPr lang="en-US" altLang="zh-TW" dirty="0">
                <a:solidFill>
                  <a:srgbClr val="FF0000"/>
                </a:solidFill>
              </a:rPr>
              <a:t>』</a:t>
            </a:r>
            <a:r>
              <a:rPr lang="zh-TW" altLang="en-US" dirty="0">
                <a:solidFill>
                  <a:srgbClr val="FF0000"/>
                </a:solidFill>
              </a:rPr>
              <a:t>的封包。」</a:t>
            </a:r>
          </a:p>
        </p:txBody>
      </p:sp>
    </p:spTree>
    <p:extLst>
      <p:ext uri="{BB962C8B-B14F-4D97-AF65-F5344CB8AC3E}">
        <p14:creationId xmlns:p14="http://schemas.microsoft.com/office/powerpoint/2010/main" val="3664473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DAC942B4-D144-8F6B-66B2-8DDD06428EE0}"/>
              </a:ext>
            </a:extLst>
          </p:cNvPr>
          <p:cNvSpPr txBox="1"/>
          <p:nvPr/>
        </p:nvSpPr>
        <p:spPr>
          <a:xfrm>
            <a:off x="368474" y="102720"/>
            <a:ext cx="6093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隨便雙擊一行 </a:t>
            </a:r>
            <a:r>
              <a:rPr lang="en-US" altLang="zh-TW" sz="2000" dirty="0"/>
              <a:t>Info </a:t>
            </a:r>
            <a:r>
              <a:rPr lang="zh-TW" altLang="en-US" sz="2000" dirty="0"/>
              <a:t>欄位寫著 </a:t>
            </a:r>
            <a:r>
              <a:rPr lang="en-US" altLang="zh-TW" sz="2000" dirty="0"/>
              <a:t>Who has... </a:t>
            </a:r>
            <a:r>
              <a:rPr lang="zh-TW" altLang="en-US" sz="2000" dirty="0"/>
              <a:t>的黃色封包（這就是 </a:t>
            </a:r>
            <a:r>
              <a:rPr lang="en-US" altLang="zh-TW" sz="2000" dirty="0"/>
              <a:t>ARP Request</a:t>
            </a:r>
            <a:r>
              <a:rPr lang="zh-TW" altLang="en-US" sz="2000" dirty="0"/>
              <a:t>），以</a:t>
            </a:r>
            <a:r>
              <a:rPr lang="en-US" altLang="zh-TW" sz="2000" dirty="0"/>
              <a:t>No. 578789</a:t>
            </a:r>
            <a:r>
              <a:rPr lang="zh-TW" altLang="en-US" sz="2000" dirty="0"/>
              <a:t>封包為例</a:t>
            </a:r>
            <a:endParaRPr lang="en-US" altLang="zh-TW" sz="2000" dirty="0">
              <a:latin typeface="Courier New" panose="02070309020205020404" pitchFamily="49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8189EB6-2EB2-7443-C685-03A98040E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74" y="846574"/>
            <a:ext cx="5640788" cy="590870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C088355-1CB2-1216-834D-37C825CDC88B}"/>
              </a:ext>
            </a:extLst>
          </p:cNvPr>
          <p:cNvSpPr/>
          <p:nvPr/>
        </p:nvSpPr>
        <p:spPr>
          <a:xfrm flipV="1">
            <a:off x="700179" y="3231712"/>
            <a:ext cx="3170364" cy="576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EEE59EE-F456-496B-8058-CE7281D821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58" t="29674" r="30490" b="68011"/>
          <a:stretch>
            <a:fillRect/>
          </a:stretch>
        </p:blipFill>
        <p:spPr>
          <a:xfrm>
            <a:off x="108182" y="4158641"/>
            <a:ext cx="11975635" cy="28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69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1EB5CD1-B7DE-330D-2A56-4C1D953AE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46" y="721315"/>
            <a:ext cx="5640788" cy="590870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015FBCC-1F0F-5E73-ECEF-5359AE271481}"/>
              </a:ext>
            </a:extLst>
          </p:cNvPr>
          <p:cNvSpPr/>
          <p:nvPr/>
        </p:nvSpPr>
        <p:spPr>
          <a:xfrm flipV="1">
            <a:off x="737756" y="1265125"/>
            <a:ext cx="3170364" cy="1878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F58C28F-3465-4468-740F-97E6E3B06A2B}"/>
              </a:ext>
            </a:extLst>
          </p:cNvPr>
          <p:cNvSpPr txBox="1"/>
          <p:nvPr/>
        </p:nvSpPr>
        <p:spPr>
          <a:xfrm>
            <a:off x="491646" y="227979"/>
            <a:ext cx="6093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以</a:t>
            </a:r>
            <a:r>
              <a:rPr lang="en-US" altLang="zh-TW" sz="2000" dirty="0"/>
              <a:t>No. 578789</a:t>
            </a:r>
            <a:r>
              <a:rPr lang="zh-TW" altLang="en-US" sz="2000" dirty="0"/>
              <a:t>封包為例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5D9345-9168-9903-766D-17ED40B863E3}"/>
              </a:ext>
            </a:extLst>
          </p:cNvPr>
          <p:cNvSpPr/>
          <p:nvPr/>
        </p:nvSpPr>
        <p:spPr>
          <a:xfrm flipV="1">
            <a:off x="737756" y="3335053"/>
            <a:ext cx="3285604" cy="187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20A055E-4F20-9259-14C0-AEE008E22C05}"/>
              </a:ext>
            </a:extLst>
          </p:cNvPr>
          <p:cNvSpPr txBox="1"/>
          <p:nvPr/>
        </p:nvSpPr>
        <p:spPr>
          <a:xfrm>
            <a:off x="4389355" y="3275558"/>
            <a:ext cx="348615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防火牆與異常診斷</a:t>
            </a:r>
          </a:p>
        </p:txBody>
      </p:sp>
    </p:spTree>
    <p:extLst>
      <p:ext uri="{BB962C8B-B14F-4D97-AF65-F5344CB8AC3E}">
        <p14:creationId xmlns:p14="http://schemas.microsoft.com/office/powerpoint/2010/main" val="1874340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77665E2-A336-B357-EF48-848701D7978B}"/>
              </a:ext>
            </a:extLst>
          </p:cNvPr>
          <p:cNvSpPr txBox="1"/>
          <p:nvPr/>
        </p:nvSpPr>
        <p:spPr>
          <a:xfrm>
            <a:off x="311184" y="2084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Part 3</a:t>
            </a:r>
            <a:r>
              <a:rPr lang="zh-TW" altLang="zh-TW" sz="2400" dirty="0"/>
              <a:t> ： </a:t>
            </a:r>
            <a:r>
              <a:rPr lang="zh-TW" altLang="en-US" sz="2400" dirty="0"/>
              <a:t>觀察</a:t>
            </a:r>
            <a:r>
              <a:rPr lang="en-US" altLang="zh-TW" sz="2400" dirty="0"/>
              <a:t>Ethernet frame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6AC0AC-8E5C-DE12-8195-872928C60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67" y="670142"/>
            <a:ext cx="5640788" cy="590870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47C7D18-D27C-95AA-E8D4-0C792280AFFD}"/>
              </a:ext>
            </a:extLst>
          </p:cNvPr>
          <p:cNvSpPr txBox="1"/>
          <p:nvPr/>
        </p:nvSpPr>
        <p:spPr>
          <a:xfrm>
            <a:off x="5026067" y="176806"/>
            <a:ext cx="6093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以</a:t>
            </a:r>
            <a:r>
              <a:rPr lang="en-US" altLang="zh-TW" sz="2000" dirty="0"/>
              <a:t>No. 578789</a:t>
            </a:r>
            <a:r>
              <a:rPr lang="zh-TW" altLang="en-US" sz="2000" dirty="0"/>
              <a:t>封包為例，點開</a:t>
            </a:r>
            <a:r>
              <a:rPr lang="en-US" altLang="zh-TW" sz="2000" dirty="0"/>
              <a:t>Ethernet</a:t>
            </a:r>
            <a:r>
              <a:rPr lang="zh-TW" altLang="en-US" sz="2000" dirty="0"/>
              <a:t> </a:t>
            </a:r>
            <a:r>
              <a:rPr lang="en-US" altLang="zh-TW" sz="2000" dirty="0"/>
              <a:t>II</a:t>
            </a:r>
            <a:endParaRPr lang="zh-TW" altLang="en-US" sz="20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E6F6887-1161-3E37-48DB-1E357B2D4198}"/>
              </a:ext>
            </a:extLst>
          </p:cNvPr>
          <p:cNvSpPr/>
          <p:nvPr/>
        </p:nvSpPr>
        <p:spPr>
          <a:xfrm flipV="1">
            <a:off x="5349240" y="1476373"/>
            <a:ext cx="5207083" cy="146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6688B12-ABE8-0C64-13B5-6B85C17439D1}"/>
              </a:ext>
            </a:extLst>
          </p:cNvPr>
          <p:cNvSpPr/>
          <p:nvPr/>
        </p:nvSpPr>
        <p:spPr>
          <a:xfrm flipV="1">
            <a:off x="5349240" y="1990780"/>
            <a:ext cx="2518410" cy="369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9A0069F-B07F-C63C-F513-4450F87081D6}"/>
              </a:ext>
            </a:extLst>
          </p:cNvPr>
          <p:cNvSpPr txBox="1"/>
          <p:nvPr/>
        </p:nvSpPr>
        <p:spPr>
          <a:xfrm>
            <a:off x="420621" y="811051"/>
            <a:ext cx="44798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IG Bit </a:t>
            </a:r>
            <a:r>
              <a:rPr lang="zh-TW" altLang="en-US" dirty="0">
                <a:solidFill>
                  <a:srgbClr val="FF0000"/>
                </a:solidFill>
              </a:rPr>
              <a:t>為 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zh-TW" altLang="zh-TW" dirty="0">
                <a:solidFill>
                  <a:srgbClr val="FF0000"/>
                </a:solidFill>
              </a:rPr>
              <a:t>代表「一對多傳送（Broadcast / Multicast）」</a:t>
            </a:r>
            <a:r>
              <a:rPr lang="zh-TW" altLang="en-US" dirty="0">
                <a:solidFill>
                  <a:srgbClr val="FF0000"/>
                </a:solidFill>
              </a:rPr>
              <a:t>，這是一封廣播信，只要在同一個區域網路（例如同一個辦公室）裡的所有電腦，通通都要被迫強制收下這封包裹。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8FF6246-5969-68D0-35BF-131AE815D778}"/>
              </a:ext>
            </a:extLst>
          </p:cNvPr>
          <p:cNvSpPr/>
          <p:nvPr/>
        </p:nvSpPr>
        <p:spPr>
          <a:xfrm flipV="1">
            <a:off x="5349240" y="1844097"/>
            <a:ext cx="5207083" cy="14668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57DB883-03D0-BE72-8DF0-A52976985396}"/>
              </a:ext>
            </a:extLst>
          </p:cNvPr>
          <p:cNvSpPr txBox="1"/>
          <p:nvPr/>
        </p:nvSpPr>
        <p:spPr>
          <a:xfrm>
            <a:off x="428681" y="2429288"/>
            <a:ext cx="4471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IG Bit </a:t>
            </a:r>
            <a:r>
              <a:rPr lang="zh-TW" altLang="en-US" dirty="0">
                <a:solidFill>
                  <a:schemeClr val="accent1"/>
                </a:solidFill>
              </a:rPr>
              <a:t>為 </a:t>
            </a:r>
            <a:r>
              <a:rPr lang="en-US" altLang="zh-TW" dirty="0">
                <a:solidFill>
                  <a:schemeClr val="accent1"/>
                </a:solidFill>
              </a:rPr>
              <a:t>0</a:t>
            </a:r>
            <a:r>
              <a:rPr lang="zh-TW" altLang="en-US" dirty="0">
                <a:solidFill>
                  <a:schemeClr val="accent1"/>
                </a:solidFill>
              </a:rPr>
              <a:t>，</a:t>
            </a:r>
            <a:r>
              <a:rPr lang="zh-TW" altLang="zh-TW" dirty="0">
                <a:solidFill>
                  <a:schemeClr val="accent1"/>
                </a:solidFill>
              </a:rPr>
              <a:t>代表「</a:t>
            </a:r>
            <a:r>
              <a:rPr lang="zh-TW" altLang="en-US" dirty="0">
                <a:solidFill>
                  <a:schemeClr val="accent1"/>
                </a:solidFill>
              </a:rPr>
              <a:t>一對一傳送（</a:t>
            </a:r>
            <a:r>
              <a:rPr lang="en-US" altLang="zh-TW" dirty="0">
                <a:solidFill>
                  <a:schemeClr val="accent1"/>
                </a:solidFill>
              </a:rPr>
              <a:t>Unicast</a:t>
            </a:r>
            <a:r>
              <a:rPr lang="zh-TW" altLang="en-US" dirty="0">
                <a:solidFill>
                  <a:schemeClr val="accent1"/>
                </a:solidFill>
              </a:rPr>
              <a:t>）</a:t>
            </a:r>
            <a:r>
              <a:rPr lang="zh-TW" altLang="zh-TW" dirty="0">
                <a:solidFill>
                  <a:schemeClr val="accent1"/>
                </a:solidFill>
              </a:rPr>
              <a:t>」</a:t>
            </a:r>
            <a:r>
              <a:rPr lang="zh-TW" altLang="en-US" dirty="0">
                <a:solidFill>
                  <a:schemeClr val="accent1"/>
                </a:solidFill>
              </a:rPr>
              <a:t>，這封信有指定的個人收件者（某一台電腦）。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6052993-B114-FA00-C1CE-FB69111155A0}"/>
              </a:ext>
            </a:extLst>
          </p:cNvPr>
          <p:cNvSpPr txBox="1"/>
          <p:nvPr/>
        </p:nvSpPr>
        <p:spPr>
          <a:xfrm>
            <a:off x="6944291" y="586978"/>
            <a:ext cx="481206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chemeClr val="accent6"/>
                </a:solidFill>
              </a:rPr>
              <a:t>Src</a:t>
            </a:r>
            <a:r>
              <a:rPr lang="zh-TW" altLang="en-US" dirty="0">
                <a:solidFill>
                  <a:schemeClr val="accent6"/>
                </a:solidFill>
              </a:rPr>
              <a:t>：</a:t>
            </a:r>
            <a:r>
              <a:rPr lang="en-US" altLang="zh-TW" dirty="0">
                <a:solidFill>
                  <a:schemeClr val="accent6"/>
                </a:solidFill>
              </a:rPr>
              <a:t>Source</a:t>
            </a:r>
            <a:r>
              <a:rPr lang="zh-TW" altLang="en-US" dirty="0">
                <a:solidFill>
                  <a:schemeClr val="accent6"/>
                </a:solidFill>
              </a:rPr>
              <a:t>（</a:t>
            </a:r>
            <a:r>
              <a:rPr lang="zh-TW" altLang="zh-TW" dirty="0">
                <a:solidFill>
                  <a:schemeClr val="accent6"/>
                </a:solidFill>
              </a:rPr>
              <a:t>來源</a:t>
            </a:r>
            <a:r>
              <a:rPr lang="zh-TW" altLang="en-US" dirty="0">
                <a:solidFill>
                  <a:schemeClr val="accent6"/>
                </a:solidFill>
              </a:rPr>
              <a:t>）</a:t>
            </a:r>
            <a:r>
              <a:rPr lang="en-US" altLang="zh-TW" dirty="0" err="1">
                <a:solidFill>
                  <a:schemeClr val="accent6"/>
                </a:solidFill>
              </a:rPr>
              <a:t>Dst</a:t>
            </a:r>
            <a:r>
              <a:rPr lang="zh-TW" altLang="en-US" dirty="0">
                <a:solidFill>
                  <a:schemeClr val="accent6"/>
                </a:solidFill>
              </a:rPr>
              <a:t>：</a:t>
            </a:r>
            <a:r>
              <a:rPr lang="en-US" altLang="zh-TW" dirty="0">
                <a:solidFill>
                  <a:schemeClr val="accent6"/>
                </a:solidFill>
              </a:rPr>
              <a:t>Destination</a:t>
            </a:r>
            <a:r>
              <a:rPr lang="zh-TW" altLang="en-US" dirty="0">
                <a:solidFill>
                  <a:schemeClr val="accent6"/>
                </a:solidFill>
              </a:rPr>
              <a:t> （目的）</a:t>
            </a:r>
            <a:endParaRPr lang="en-US" altLang="zh-TW" dirty="0">
              <a:solidFill>
                <a:schemeClr val="accent6"/>
              </a:solidFill>
              <a:latin typeface="Courier New" panose="02070309020205020404" pitchFamily="49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F63FEBF-39A4-D7B8-24BA-A4D0418F80D1}"/>
              </a:ext>
            </a:extLst>
          </p:cNvPr>
          <p:cNvSpPr/>
          <p:nvPr/>
        </p:nvSpPr>
        <p:spPr>
          <a:xfrm flipV="1">
            <a:off x="5242919" y="1104006"/>
            <a:ext cx="5207083" cy="14668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9098164-5C0E-BCF2-5664-5599B0F10AE0}"/>
              </a:ext>
            </a:extLst>
          </p:cNvPr>
          <p:cNvSpPr txBox="1"/>
          <p:nvPr/>
        </p:nvSpPr>
        <p:spPr>
          <a:xfrm>
            <a:off x="428681" y="3749928"/>
            <a:ext cx="447183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zh-TW" dirty="0">
                <a:solidFill>
                  <a:schemeClr val="accent2"/>
                </a:solidFill>
              </a:rPr>
              <a:t>Type 與 Padding 分析</a:t>
            </a:r>
            <a:r>
              <a:rPr lang="zh-TW" altLang="en-US" dirty="0">
                <a:solidFill>
                  <a:schemeClr val="accent2"/>
                </a:solidFill>
              </a:rPr>
              <a:t>：依據自己截取的封包進行分析</a:t>
            </a:r>
          </a:p>
        </p:txBody>
      </p:sp>
    </p:spTree>
    <p:extLst>
      <p:ext uri="{BB962C8B-B14F-4D97-AF65-F5344CB8AC3E}">
        <p14:creationId xmlns:p14="http://schemas.microsoft.com/office/powerpoint/2010/main" val="246151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C1E7283E-0900-C2B0-9719-BA341BBC4D23}"/>
              </a:ext>
            </a:extLst>
          </p:cNvPr>
          <p:cNvGrpSpPr/>
          <p:nvPr/>
        </p:nvGrpSpPr>
        <p:grpSpPr>
          <a:xfrm>
            <a:off x="624999" y="1580892"/>
            <a:ext cx="4753638" cy="3696216"/>
            <a:chOff x="3719181" y="1580892"/>
            <a:chExt cx="4753638" cy="369621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0FAE689-CF6F-FA3D-9BD5-B548A10F3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181" y="1580892"/>
              <a:ext cx="4753638" cy="3696216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CDB1DE3-AFF3-8C9B-DCF1-CFC2A6E7BE14}"/>
                </a:ext>
              </a:extLst>
            </p:cNvPr>
            <p:cNvSpPr/>
            <p:nvPr/>
          </p:nvSpPr>
          <p:spPr>
            <a:xfrm>
              <a:off x="6692007" y="4934309"/>
              <a:ext cx="918757" cy="2587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49D8E3C-9F73-5059-46FA-B4DF794A6283}"/>
              </a:ext>
            </a:extLst>
          </p:cNvPr>
          <p:cNvGrpSpPr/>
          <p:nvPr/>
        </p:nvGrpSpPr>
        <p:grpSpPr>
          <a:xfrm>
            <a:off x="6615676" y="1580892"/>
            <a:ext cx="4753638" cy="3696216"/>
            <a:chOff x="6615676" y="1580892"/>
            <a:chExt cx="4753638" cy="369621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DD33DE4-D3FF-F25F-6561-51F04B540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5676" y="1580892"/>
              <a:ext cx="4753638" cy="3696216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F347D55-32B2-03CB-512B-5E3873A8E582}"/>
                </a:ext>
              </a:extLst>
            </p:cNvPr>
            <p:cNvSpPr/>
            <p:nvPr/>
          </p:nvSpPr>
          <p:spPr>
            <a:xfrm>
              <a:off x="9643025" y="4934308"/>
              <a:ext cx="918757" cy="2587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776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F8ADB1E6-AAEE-37BC-333A-E0031377B01A}"/>
              </a:ext>
            </a:extLst>
          </p:cNvPr>
          <p:cNvGrpSpPr/>
          <p:nvPr/>
        </p:nvGrpSpPr>
        <p:grpSpPr>
          <a:xfrm>
            <a:off x="803116" y="1580892"/>
            <a:ext cx="4753638" cy="3696216"/>
            <a:chOff x="803116" y="1580892"/>
            <a:chExt cx="4753638" cy="369621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00B136BF-2020-9E81-76BD-016A2EF02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116" y="1580892"/>
              <a:ext cx="4753638" cy="3696216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F56DC34-7E0C-2D8A-B2A0-CE294EC6117A}"/>
                </a:ext>
              </a:extLst>
            </p:cNvPr>
            <p:cNvSpPr/>
            <p:nvPr/>
          </p:nvSpPr>
          <p:spPr>
            <a:xfrm>
              <a:off x="3819498" y="4915836"/>
              <a:ext cx="918757" cy="2587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D7C51E2F-5DB2-FC30-1DA2-B4F89099FB20}"/>
              </a:ext>
            </a:extLst>
          </p:cNvPr>
          <p:cNvGrpSpPr/>
          <p:nvPr/>
        </p:nvGrpSpPr>
        <p:grpSpPr>
          <a:xfrm>
            <a:off x="6878017" y="1580892"/>
            <a:ext cx="4753638" cy="3696216"/>
            <a:chOff x="6878017" y="1580892"/>
            <a:chExt cx="4753638" cy="3696216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DDCD96D-9364-CB43-8C54-7609152BA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8017" y="1580892"/>
              <a:ext cx="4753638" cy="369621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DEBA0C9-AA41-5C4A-5325-1EF59300D989}"/>
                </a:ext>
              </a:extLst>
            </p:cNvPr>
            <p:cNvSpPr/>
            <p:nvPr/>
          </p:nvSpPr>
          <p:spPr>
            <a:xfrm>
              <a:off x="9864698" y="4915836"/>
              <a:ext cx="918757" cy="2587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586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82CFE123-A179-7968-A52E-FC4DC132AC6D}"/>
              </a:ext>
            </a:extLst>
          </p:cNvPr>
          <p:cNvGrpSpPr/>
          <p:nvPr/>
        </p:nvGrpSpPr>
        <p:grpSpPr>
          <a:xfrm>
            <a:off x="818962" y="1580892"/>
            <a:ext cx="4753638" cy="3696216"/>
            <a:chOff x="818962" y="1580892"/>
            <a:chExt cx="4753638" cy="369621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F0EABA9D-56AA-FCFF-ED52-94142A6E3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962" y="1580892"/>
              <a:ext cx="4753638" cy="3696216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3A1E4DF-974A-0A6B-5494-9DB794648F89}"/>
                </a:ext>
              </a:extLst>
            </p:cNvPr>
            <p:cNvSpPr/>
            <p:nvPr/>
          </p:nvSpPr>
          <p:spPr>
            <a:xfrm>
              <a:off x="3819498" y="4915836"/>
              <a:ext cx="918757" cy="2587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86A2575-6242-CEC0-683B-6CAED9521C17}"/>
              </a:ext>
            </a:extLst>
          </p:cNvPr>
          <p:cNvSpPr/>
          <p:nvPr/>
        </p:nvSpPr>
        <p:spPr>
          <a:xfrm>
            <a:off x="1164044" y="2971581"/>
            <a:ext cx="1496029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24DF94F-962C-BEED-E3E8-15063E554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02" y="1580892"/>
            <a:ext cx="4753638" cy="369621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48AFF73-8C19-BD47-834B-185FE792DEAF}"/>
              </a:ext>
            </a:extLst>
          </p:cNvPr>
          <p:cNvSpPr/>
          <p:nvPr/>
        </p:nvSpPr>
        <p:spPr>
          <a:xfrm>
            <a:off x="9615316" y="4915836"/>
            <a:ext cx="918757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259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E41DAFC-3F44-63AF-9EC5-345E8A8EA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12" y="1580892"/>
            <a:ext cx="4753638" cy="369621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16C7266-022B-5F77-8172-BE8EA819457D}"/>
              </a:ext>
            </a:extLst>
          </p:cNvPr>
          <p:cNvSpPr/>
          <p:nvPr/>
        </p:nvSpPr>
        <p:spPr>
          <a:xfrm>
            <a:off x="3819498" y="4915836"/>
            <a:ext cx="918757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34BEA28-9F6D-ACFA-4CAC-677D9B318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29" y="1580892"/>
            <a:ext cx="4753638" cy="369621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A148B55-FA40-D64B-0B0C-D32FE3DD527F}"/>
              </a:ext>
            </a:extLst>
          </p:cNvPr>
          <p:cNvSpPr/>
          <p:nvPr/>
        </p:nvSpPr>
        <p:spPr>
          <a:xfrm>
            <a:off x="9717943" y="4915836"/>
            <a:ext cx="918757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853C45B-4BC0-EB19-18A2-E1AED62F6B94}"/>
              </a:ext>
            </a:extLst>
          </p:cNvPr>
          <p:cNvSpPr/>
          <p:nvPr/>
        </p:nvSpPr>
        <p:spPr>
          <a:xfrm>
            <a:off x="947346" y="2897945"/>
            <a:ext cx="4482784" cy="675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108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FCC18D2-3974-EDAC-AF54-6C8894C26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03" y="1580892"/>
            <a:ext cx="4753638" cy="369621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2F80575-919D-1812-B571-DD869EB55E5E}"/>
              </a:ext>
            </a:extLst>
          </p:cNvPr>
          <p:cNvSpPr/>
          <p:nvPr/>
        </p:nvSpPr>
        <p:spPr>
          <a:xfrm>
            <a:off x="3932387" y="4915836"/>
            <a:ext cx="918757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880D9D8-06B0-E492-49CE-9C301AE7B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29" y="1580892"/>
            <a:ext cx="4753638" cy="369621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5E7BD3B-0F6D-5C25-9838-3F773AA7458F}"/>
              </a:ext>
            </a:extLst>
          </p:cNvPr>
          <p:cNvSpPr/>
          <p:nvPr/>
        </p:nvSpPr>
        <p:spPr>
          <a:xfrm>
            <a:off x="9683728" y="4915836"/>
            <a:ext cx="918757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603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22F91B6-8639-F7A6-B2A9-0C51289D0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78" y="1580892"/>
            <a:ext cx="4753638" cy="369621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7F6FCF6-389E-5EB2-DB16-2C6CA53A9805}"/>
              </a:ext>
            </a:extLst>
          </p:cNvPr>
          <p:cNvSpPr/>
          <p:nvPr/>
        </p:nvSpPr>
        <p:spPr>
          <a:xfrm>
            <a:off x="3901906" y="4915835"/>
            <a:ext cx="918757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1919670-724E-994E-11F4-6732B3961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67" y="1580892"/>
            <a:ext cx="4753638" cy="369621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9046F10-4C6A-AB4C-C9F4-8FF3685FE33F}"/>
              </a:ext>
            </a:extLst>
          </p:cNvPr>
          <p:cNvSpPr/>
          <p:nvPr/>
        </p:nvSpPr>
        <p:spPr>
          <a:xfrm>
            <a:off x="9751721" y="4915835"/>
            <a:ext cx="918757" cy="258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455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寫報告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5705</Words>
  <Application>Microsoft Office PowerPoint</Application>
  <PresentationFormat>寬螢幕</PresentationFormat>
  <Paragraphs>267</Paragraphs>
  <Slides>35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0" baseType="lpstr">
      <vt:lpstr>Aptos</vt:lpstr>
      <vt:lpstr>Arial</vt:lpstr>
      <vt:lpstr>Calibri</vt:lpstr>
      <vt:lpstr>Courier New</vt:lpstr>
      <vt:lpstr>Office 佈景主題</vt:lpstr>
      <vt:lpstr>Wireshark教學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HW5  觀測 TCP 與 UDP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F114152153</dc:creator>
  <cp:lastModifiedBy>F114152153</cp:lastModifiedBy>
  <cp:revision>27</cp:revision>
  <dcterms:created xsi:type="dcterms:W3CDTF">2026-06-14T03:40:34Z</dcterms:created>
  <dcterms:modified xsi:type="dcterms:W3CDTF">2026-06-15T04:54:28Z</dcterms:modified>
</cp:coreProperties>
</file>