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5" r:id="rId11"/>
    <p:sldId id="266" r:id="rId12"/>
    <p:sldId id="276" r:id="rId13"/>
    <p:sldId id="267" r:id="rId14"/>
    <p:sldId id="268" r:id="rId15"/>
    <p:sldId id="269" r:id="rId16"/>
    <p:sldId id="278" r:id="rId17"/>
    <p:sldId id="277" r:id="rId18"/>
    <p:sldId id="270" r:id="rId19"/>
    <p:sldId id="271" r:id="rId20"/>
    <p:sldId id="274" r:id="rId21"/>
    <p:sldId id="272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336" autoAdjust="0"/>
    <p:restoredTop sz="79358" autoAdjust="0"/>
  </p:normalViewPr>
  <p:slideViewPr>
    <p:cSldViewPr snapToGrid="0">
      <p:cViewPr>
        <p:scale>
          <a:sx n="150" d="100"/>
          <a:sy n="150" d="100"/>
        </p:scale>
        <p:origin x="-162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9C4F4-704F-4311-A964-18DA6CD737E3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D71D-59F4-4E44-A269-12CEDFBE59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24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Python 內建的 Simple Web Server</a:t>
            </a:r>
            <a:r>
              <a:rPr lang="zh-TW" altLang="en-US" dirty="0"/>
              <a:t>，可以讓我們在觀察三向交握的時候有一個乾淨、沒有干擾的實驗環境。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BD71D-59F4-4E44-A269-12CEDFBE59F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84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zh-TW" dirty="0"/>
              <a:t>確認兩邊都準備好了才傳網頁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zh-TW" dirty="0"/>
              <a:t>交握完後，瀏覽器發出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</a:t>
            </a:r>
            <a:r>
              <a:rPr lang="zh-TW" altLang="zh-TW" dirty="0"/>
              <a:t> 請求要網頁，伺服器回覆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 OK</a:t>
            </a:r>
            <a:r>
              <a:rPr lang="zh-TW" altLang="zh-TW" dirty="0"/>
              <a:t> 送出網頁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zh-TW" dirty="0"/>
              <a:t>網頁傳完後，雙方很有禮貌地說拜拜（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[FIN, ACK]</a:t>
            </a:r>
            <a:r>
              <a:rPr lang="zh-TW" altLang="zh-TW" dirty="0"/>
              <a:t>），把連線關閉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BD71D-59F4-4E44-A269-12CEDFBE59F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42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因為網頁（HTTP/TCP）連線前，電腦必須先把網址（例如 mail.google.com）變成 IP 位址，這個查地址的過程就叫做 </a:t>
            </a:r>
            <a:r>
              <a:rPr lang="zh-TW" altLang="zh-TW" b="1" dirty="0"/>
              <a:t>DNS 查詢</a:t>
            </a:r>
            <a:r>
              <a:rPr lang="zh-TW" altLang="zh-TW" dirty="0"/>
              <a:t>，而 DNS 在網路傳輸中，固定是跑在 </a:t>
            </a:r>
            <a:r>
              <a:rPr lang="zh-TW" altLang="zh-TW" b="1" dirty="0"/>
              <a:t>UDP</a:t>
            </a:r>
            <a:r>
              <a:rPr lang="zh-TW" altLang="zh-TW" dirty="0"/>
              <a:t> 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BD71D-59F4-4E44-A269-12CEDFBE59F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8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這個指令的意思是：去幫我查 mail.google.com 的 IP 地址是多少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BD71D-59F4-4E44-A269-12CEDFBE59F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55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DNS 封包在傳輸時，不需要任何打招呼（沒有交握），直接一發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</a:t>
            </a:r>
            <a:r>
              <a:rPr lang="zh-TW" altLang="zh-TW" dirty="0"/>
              <a:t> 出去，伺服器一發 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Reply</a:t>
            </a:r>
            <a:r>
              <a:rPr lang="zh-TW" altLang="zh-TW" dirty="0"/>
              <a:t> 回來就結束。點開詳細面板，會看到它寫著 </a:t>
            </a:r>
            <a:r>
              <a:rPr lang="zh-TW" altLang="zh-TW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Datagram Protocol (UDP)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BD71D-59F4-4E44-A269-12CEDFBE59F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44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BD71D-59F4-4E44-A269-12CEDFBE59F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543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電腦只知道對方的 IP，但不知道對方網卡的實體地址時，該怎麼辦</a:t>
            </a:r>
            <a:r>
              <a:rPr lang="en-US" altLang="zh-TW" dirty="0"/>
              <a:t>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BD71D-59F4-4E44-A269-12CEDFBE59F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20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認識硬體身份證</a:t>
            </a:r>
            <a:endParaRPr lang="en-US" altLang="zh-TW" dirty="0"/>
          </a:p>
          <a:p>
            <a:r>
              <a:rPr lang="zh-TW" altLang="zh-TW" dirty="0"/>
              <a:t>不論是什麼封包，最後在鏈結層都要包裹上 </a:t>
            </a:r>
            <a:r>
              <a:rPr lang="zh-TW" altLang="zh-TW" b="1" dirty="0"/>
              <a:t>Ethernet frame</a:t>
            </a:r>
            <a:r>
              <a:rPr lang="zh-TW" altLang="zh-TW" dirty="0"/>
              <a:t>。大家點開它，就能精準抓到封包的</a:t>
            </a:r>
            <a:r>
              <a:rPr lang="zh-TW" altLang="zh-TW" b="1" dirty="0"/>
              <a:t>來源 MAC（Src）與目的 MAC（Dst）</a:t>
            </a:r>
            <a:r>
              <a:rPr lang="zh-TW" altLang="zh-TW" dirty="0"/>
              <a:t>。甚至能透過 </a:t>
            </a:r>
            <a:r>
              <a:rPr lang="zh-TW" altLang="zh-TW" b="1" dirty="0"/>
              <a:t>IG bit</a:t>
            </a:r>
            <a:r>
              <a:rPr lang="zh-TW" altLang="zh-TW" dirty="0"/>
              <a:t> 辨認它到底是精準傳輸（0, Unicast）還是大喇叭喊話（1, Broadcast）！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BD71D-59F4-4E44-A269-12CEDFBE59F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02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E7485F-171C-E8D8-987E-E5741FC1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6F02354-B40D-12FA-9510-01D697CE0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ADE3B4-D142-0D24-6473-1B324D2E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DEDEA2-AB60-E52D-AA5A-9E5A03CB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ACD713-B4BF-A1B7-374E-87B243FF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57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B35324-09B8-7B71-E39D-9FA68FEA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4837C7-D1E8-203B-9B88-5C288E0E1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967339-4C60-BD51-6F80-0C641358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84F269-BE1A-F0AD-271C-9D024D6E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2473CC-930C-EF8C-D1F9-1A54F3EE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0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FA2DEEE-C7CE-ED35-E292-FEBE8EC46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E6E0A8-E2D0-7A3E-FD73-51B0D10A1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E62263-C33C-4876-0A74-DF084ED8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DB9042-8742-8791-BF36-749B8433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25A8AC-06A9-3561-E91C-486A074B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14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8F009-D636-4FA6-8808-1D039EDD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16BA11-1684-C268-F0C7-0E469829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7F4CEB-A887-A2A6-613B-7AFEA32B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5A6AD3-4E0E-9FBD-4ADF-88EC288D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702E7F-6F8E-0D43-5D98-06A18802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8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B66C0-E34D-3C9F-BD3D-8E2C0C02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565760-15F1-2245-9E6B-288DCE701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2D040D-260F-6CE9-5F44-ADBCF89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E5E117-2028-D3A3-F55B-55EFF4FA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88C962-68B2-59F6-45A3-AF57088B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69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0FF62-02E3-C5C4-AB9E-9B8F3B62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3192EE-CBC7-B566-C24D-7BB3AB431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7045B49-6D74-494A-4E52-AC61A4BD2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EB5BA4-C789-F5AB-9B68-DD950C76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F43B619-0793-0D52-55FF-E99EA91E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D92CF3-F1D8-87AC-8DF8-E86AC606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26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B7EC39-50F6-DC5F-3F76-56A78429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944B08-E449-4D7C-5733-313C4ABE7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36F2D0-CE1C-FAB0-0608-B66FA4B1A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B56782-4674-C1F0-5F76-CBD914A42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EEDA942-C14C-F15D-2E23-2E53A6D3A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E9AFA79-16FA-33B3-5A6D-9E155AE8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90FC61F-B276-243D-6D28-96919A54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403F712-3EA0-68E6-B281-5C2F1172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47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AB449E-9AE0-0446-9DDD-7413A888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0A87B92-B265-7359-3820-2CC95F0F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498EBF-98FD-3812-B7C1-F1632644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90BED2-F63F-BD77-6C33-86BB62DD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66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166FB29-F616-AE99-D6F0-0B071747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FC60E80-07C9-E2B2-B619-A3CAE6AD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91022A-F676-8245-81A9-E497845F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66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09BBE-BA06-9554-FE0D-A62CF233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46D495-A0FA-6140-E5F3-4EE4CFED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2512B4A-3F3E-3100-F5F7-7F21D8DF1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837FF8-547B-AA25-1C55-8AAC583C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9F6741-21AC-0DE9-2102-7B6DF349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322E68-C5C4-D654-08E4-1168B31E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03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8BAB18-32C2-7899-73F7-2F7F1CFE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E2C46B2-C0B4-A37D-36AC-43498187B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DC2D31-67AB-2A69-4089-D2C4BA756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5EFEEB1-261C-4070-86A2-1FBA2205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CB54AC-177F-2668-A1FC-35B0A903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72147C-D741-6B36-94AF-B8580B99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90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9B64917-6340-7D30-3006-A33D6E0F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98C7EF-4ADB-86FE-58FA-A357B532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B6A8DC-C939-FB06-DD0B-C46242142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A15C5-3E90-468A-A7B3-A94E7E92B8D9}" type="datetimeFigureOut">
              <a:rPr lang="zh-TW" altLang="en-US" smtClean="0"/>
              <a:t>2026/6/8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741A4A-430D-5EEB-FE6F-65C99D6D4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1D659B-72B0-E95C-8D50-E6A6DE3B3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69E84-51B5-481D-91D9-334A39AC41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76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7AD46-B3E7-78F4-A573-D5EBF2D3A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Wireshark</a:t>
            </a:r>
            <a:r>
              <a:rPr lang="zh-TW" altLang="en-US" dirty="0"/>
              <a:t>使用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697903-164B-C118-ABFB-ECC50C54A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40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1B5384-2906-7C1C-6C62-3E6FB53DF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E9D8849-F97A-AD9C-934D-710FFEE0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5625"/>
            <a:ext cx="11306397" cy="43513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7C27C22-8FB6-3E3A-0E4A-333EFA5F3B23}"/>
              </a:ext>
            </a:extLst>
          </p:cNvPr>
          <p:cNvSpPr/>
          <p:nvPr/>
        </p:nvSpPr>
        <p:spPr>
          <a:xfrm>
            <a:off x="304800" y="2241754"/>
            <a:ext cx="1199535" cy="157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D6CC885-0726-5A13-7D3E-A45A92D57814}"/>
              </a:ext>
            </a:extLst>
          </p:cNvPr>
          <p:cNvSpPr txBox="1"/>
          <p:nvPr/>
        </p:nvSpPr>
        <p:spPr>
          <a:xfrm>
            <a:off x="304800" y="1317055"/>
            <a:ext cx="593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Step2:</a:t>
            </a:r>
            <a:r>
              <a:rPr lang="zh-TW" altLang="en-US" dirty="0"/>
              <a:t>在過濾的列打</a:t>
            </a:r>
            <a:r>
              <a:rPr lang="en-US" altLang="zh-TW" dirty="0" err="1"/>
              <a:t>dns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527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B1EB5DB-9268-EDDA-B621-AEB083C9E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052" y="1085707"/>
            <a:ext cx="6249272" cy="242921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429468A-CB7B-7641-0D33-2C63F7BBF193}"/>
              </a:ext>
            </a:extLst>
          </p:cNvPr>
          <p:cNvSpPr txBox="1"/>
          <p:nvPr/>
        </p:nvSpPr>
        <p:spPr>
          <a:xfrm>
            <a:off x="671052" y="510809"/>
            <a:ext cx="593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Step3: </a:t>
            </a:r>
            <a:r>
              <a:rPr lang="zh-TW" altLang="en-US" dirty="0"/>
              <a:t>在新的</a:t>
            </a:r>
            <a:r>
              <a:rPr lang="en-US" altLang="zh-TW" dirty="0" err="1"/>
              <a:t>cmd</a:t>
            </a:r>
            <a:r>
              <a:rPr lang="zh-TW" altLang="en-US" dirty="0"/>
              <a:t>打 </a:t>
            </a:r>
            <a:r>
              <a:rPr lang="en-US" altLang="zh-TW" dirty="0" err="1"/>
              <a:t>nslookup</a:t>
            </a:r>
            <a:r>
              <a:rPr lang="zh-TW" altLang="en-US" dirty="0"/>
              <a:t> </a:t>
            </a:r>
            <a:r>
              <a:rPr lang="en-US" altLang="zh-TW" dirty="0"/>
              <a:t>mail.google.com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954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FD727C1-28CD-81EA-3E31-2BA4873E9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06840"/>
            <a:ext cx="10515600" cy="280232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D01C60-20DA-0836-2DEA-E59DE1F04FAC}"/>
              </a:ext>
            </a:extLst>
          </p:cNvPr>
          <p:cNvSpPr/>
          <p:nvPr/>
        </p:nvSpPr>
        <p:spPr>
          <a:xfrm>
            <a:off x="914401" y="2820038"/>
            <a:ext cx="2743199" cy="159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196EDE-62A0-65CF-DBA8-C02CF4F992AD}"/>
              </a:ext>
            </a:extLst>
          </p:cNvPr>
          <p:cNvSpPr txBox="1"/>
          <p:nvPr/>
        </p:nvSpPr>
        <p:spPr>
          <a:xfrm>
            <a:off x="914401" y="973082"/>
            <a:ext cx="873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第二部分觀察</a:t>
            </a:r>
            <a:r>
              <a:rPr lang="en-US" altLang="zh-TW" dirty="0"/>
              <a:t>:</a:t>
            </a:r>
            <a:r>
              <a:rPr lang="zh-TW" altLang="en-US" dirty="0"/>
              <a:t> 點藍色的封包。觀察到</a:t>
            </a:r>
            <a:r>
              <a:rPr lang="zh-TW" altLang="zh-TW" dirty="0"/>
              <a:t>DNS 服務在傳輸層是跑在 </a:t>
            </a:r>
            <a:r>
              <a:rPr lang="zh-TW" altLang="zh-TW" b="1" dirty="0"/>
              <a:t>UDP 協定</a:t>
            </a:r>
            <a:r>
              <a:rPr lang="zh-TW" altLang="zh-TW" dirty="0"/>
              <a:t> 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448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27D23BF8-647A-3C64-E1BD-3B45F6EC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23" y="2717862"/>
            <a:ext cx="6249272" cy="242921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9766B45-252E-6C93-C152-A9374B3F9148}"/>
              </a:ext>
            </a:extLst>
          </p:cNvPr>
          <p:cNvSpPr txBox="1"/>
          <p:nvPr/>
        </p:nvSpPr>
        <p:spPr>
          <a:xfrm>
            <a:off x="936523" y="2142964"/>
            <a:ext cx="593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Step3: </a:t>
            </a:r>
            <a:r>
              <a:rPr lang="zh-TW" altLang="en-US" dirty="0"/>
              <a:t>在</a:t>
            </a:r>
            <a:r>
              <a:rPr lang="en-US" altLang="zh-TW" dirty="0" err="1"/>
              <a:t>cmd</a:t>
            </a:r>
            <a:r>
              <a:rPr lang="zh-TW" altLang="en-US" dirty="0"/>
              <a:t>打 </a:t>
            </a:r>
            <a:r>
              <a:rPr lang="en-US" altLang="zh-TW" dirty="0" err="1"/>
              <a:t>nslookup</a:t>
            </a:r>
            <a:r>
              <a:rPr lang="en-US" altLang="zh-TW" dirty="0"/>
              <a:t> www.bbc.co.uk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757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D165A41-FC7B-E3F2-11E1-AA52C179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5" y="383820"/>
            <a:ext cx="10834939" cy="61742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D512A2-673F-A625-00C6-C111D707B3C8}"/>
              </a:ext>
            </a:extLst>
          </p:cNvPr>
          <p:cNvSpPr/>
          <p:nvPr/>
        </p:nvSpPr>
        <p:spPr>
          <a:xfrm>
            <a:off x="648930" y="1040399"/>
            <a:ext cx="2743199" cy="159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37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0AFC1-9D48-008B-1DD9-F30696E4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Hw6 </a:t>
            </a:r>
            <a:r>
              <a:rPr lang="zh-TW" altLang="en-US" dirty="0"/>
              <a:t>網路層與鏈結層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38C5E53-3B3A-E19B-0883-6C16A13EF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58" y="2399605"/>
            <a:ext cx="5439534" cy="62873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2B1958F-801A-BE87-D095-C39187F490D1}"/>
              </a:ext>
            </a:extLst>
          </p:cNvPr>
          <p:cNvSpPr/>
          <p:nvPr/>
        </p:nvSpPr>
        <p:spPr>
          <a:xfrm>
            <a:off x="1165621" y="2614741"/>
            <a:ext cx="265470" cy="198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56C9787-DD50-970B-50DC-B1BB4E2D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58" y="3318653"/>
            <a:ext cx="4505954" cy="134321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22E6F5A-512A-7855-051E-CC8DFF6B8C87}"/>
              </a:ext>
            </a:extLst>
          </p:cNvPr>
          <p:cNvSpPr/>
          <p:nvPr/>
        </p:nvSpPr>
        <p:spPr>
          <a:xfrm>
            <a:off x="3051660" y="4336958"/>
            <a:ext cx="1348329" cy="229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9879280-43F5-CA74-FC58-CE6A93EB0278}"/>
              </a:ext>
            </a:extLst>
          </p:cNvPr>
          <p:cNvSpPr txBox="1"/>
          <p:nvPr/>
        </p:nvSpPr>
        <p:spPr>
          <a:xfrm>
            <a:off x="647272" y="1891109"/>
            <a:ext cx="7913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Step1:</a:t>
            </a:r>
            <a:r>
              <a:rPr lang="zh-TW" altLang="zh-TW" dirty="0"/>
              <a:t>選左上角的</a:t>
            </a:r>
            <a:r>
              <a:rPr lang="zh-TW" altLang="zh-TW" b="1" dirty="0"/>
              <a:t>綠色小鯊魚鰭</a:t>
            </a:r>
            <a:r>
              <a:rPr lang="zh-TW" altLang="zh-TW" dirty="0"/>
              <a:t>重新擷取，並選 Continue without Saving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7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34CB8CC-3B59-8FFD-B2AC-B9FAACE5B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1988"/>
          <a:stretch>
            <a:fillRect/>
          </a:stretch>
        </p:blipFill>
        <p:spPr>
          <a:xfrm>
            <a:off x="930667" y="2083596"/>
            <a:ext cx="5897532" cy="238258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5284E53-546A-0879-A031-F24D38413967}"/>
              </a:ext>
            </a:extLst>
          </p:cNvPr>
          <p:cNvSpPr txBox="1"/>
          <p:nvPr/>
        </p:nvSpPr>
        <p:spPr>
          <a:xfrm>
            <a:off x="930667" y="16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Step2: </a:t>
            </a:r>
            <a:r>
              <a:rPr lang="zh-TW" altLang="en-US" dirty="0"/>
              <a:t> 指令打 </a:t>
            </a:r>
            <a:r>
              <a:rPr lang="en-US" altLang="zh-TW" dirty="0"/>
              <a:t>ipconfig</a:t>
            </a:r>
            <a:r>
              <a:rPr lang="zh-TW" altLang="en-US" dirty="0"/>
              <a:t>。</a:t>
            </a:r>
            <a:r>
              <a:rPr lang="zh-TW" altLang="zh-TW" dirty="0"/>
              <a:t>找出你自己電腦的IP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1DBD84-44FC-AA2F-DD14-054B63C8595A}"/>
              </a:ext>
            </a:extLst>
          </p:cNvPr>
          <p:cNvSpPr/>
          <p:nvPr/>
        </p:nvSpPr>
        <p:spPr>
          <a:xfrm>
            <a:off x="4109899" y="4141750"/>
            <a:ext cx="1348329" cy="229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61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4A093A-EB92-D870-5C5B-84010B26C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8AC249A-E532-E809-5B66-0580D25A5C90}"/>
              </a:ext>
            </a:extLst>
          </p:cNvPr>
          <p:cNvSpPr txBox="1"/>
          <p:nvPr/>
        </p:nvSpPr>
        <p:spPr>
          <a:xfrm>
            <a:off x="159774" y="922127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Step3: </a:t>
            </a:r>
            <a:r>
              <a:rPr lang="zh-TW" altLang="zh-TW" dirty="0"/>
              <a:t>把最上面的過濾器改成</a:t>
            </a:r>
            <a:r>
              <a:rPr lang="en-US" altLang="zh-TW" dirty="0" err="1"/>
              <a:t>icmp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33DF25-0FF9-1BAF-430A-383355E0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0" y="1421785"/>
            <a:ext cx="9602540" cy="478221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332CE8D-C514-9724-E678-6AB2481E2F17}"/>
              </a:ext>
            </a:extLst>
          </p:cNvPr>
          <p:cNvSpPr/>
          <p:nvPr/>
        </p:nvSpPr>
        <p:spPr>
          <a:xfrm>
            <a:off x="291840" y="1414411"/>
            <a:ext cx="2743199" cy="21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25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256D412-ECE6-04C3-09E1-4040E0E70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926" y="1521521"/>
            <a:ext cx="4896533" cy="241016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E92F8BF-B467-97D2-6B94-3B9ED59D8EB2}"/>
              </a:ext>
            </a:extLst>
          </p:cNvPr>
          <p:cNvSpPr txBox="1"/>
          <p:nvPr/>
        </p:nvSpPr>
        <p:spPr>
          <a:xfrm>
            <a:off x="827926" y="962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anose="02070309020205020404" pitchFamily="49" charset="0"/>
              </a:rPr>
              <a:t>Step4: </a:t>
            </a:r>
            <a:r>
              <a:rPr lang="zh-TW" altLang="en-US" dirty="0">
                <a:latin typeface="Courier New" panose="02070309020205020404" pitchFamily="49" charset="0"/>
              </a:rPr>
              <a:t>去</a:t>
            </a:r>
            <a:r>
              <a:rPr lang="zh-TW" altLang="zh-TW" dirty="0">
                <a:latin typeface="Courier New" panose="02070309020205020404" pitchFamily="49" charset="0"/>
              </a:rPr>
              <a:t>ping</a:t>
            </a:r>
            <a:r>
              <a:rPr lang="zh-TW" altLang="zh-TW" dirty="0"/>
              <a:t>預設閘道 IP 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25BF981-89C0-6011-0938-6897251BD45D}"/>
              </a:ext>
            </a:extLst>
          </p:cNvPr>
          <p:cNvSpPr/>
          <p:nvPr/>
        </p:nvSpPr>
        <p:spPr>
          <a:xfrm>
            <a:off x="2507049" y="1531795"/>
            <a:ext cx="1469050" cy="245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26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C8A64E5-468C-4854-C554-6CFA1EB48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891" y="1837293"/>
            <a:ext cx="10515600" cy="417068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AF4AD86-5AE4-CF14-ECDC-2A6F86337585}"/>
              </a:ext>
            </a:extLst>
          </p:cNvPr>
          <p:cNvSpPr/>
          <p:nvPr/>
        </p:nvSpPr>
        <p:spPr>
          <a:xfrm>
            <a:off x="621890" y="2158518"/>
            <a:ext cx="10515599" cy="96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9301E70-B8F3-7A50-551E-A278262CE4DF}"/>
              </a:ext>
            </a:extLst>
          </p:cNvPr>
          <p:cNvSpPr txBox="1"/>
          <p:nvPr/>
        </p:nvSpPr>
        <p:spPr>
          <a:xfrm>
            <a:off x="621890" y="1028409"/>
            <a:ext cx="10309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Courier New" panose="02070309020205020404" pitchFamily="49" charset="0"/>
              </a:rPr>
              <a:t>第一部分觀察</a:t>
            </a:r>
            <a:r>
              <a:rPr lang="en-US" altLang="zh-TW" dirty="0">
                <a:latin typeface="Courier New" panose="02070309020205020404" pitchFamily="49" charset="0"/>
              </a:rPr>
              <a:t>:</a:t>
            </a:r>
            <a:r>
              <a:rPr lang="zh-TW" altLang="en-US" dirty="0">
                <a:latin typeface="Courier New" panose="02070309020205020404" pitchFamily="49" charset="0"/>
              </a:rPr>
              <a:t> 粉紅色的部分。電腦發出了</a:t>
            </a:r>
            <a:r>
              <a:rPr lang="en-US" altLang="zh-TW" dirty="0">
                <a:latin typeface="Courier New" panose="02070309020205020404" pitchFamily="49" charset="0"/>
              </a:rPr>
              <a:t>4</a:t>
            </a:r>
            <a:r>
              <a:rPr lang="zh-TW" altLang="en-US" dirty="0">
                <a:latin typeface="Courier New" panose="02070309020205020404" pitchFamily="49" charset="0"/>
              </a:rPr>
              <a:t>次</a:t>
            </a:r>
            <a:r>
              <a:rPr lang="en-US" altLang="zh-TW" dirty="0">
                <a:latin typeface="Courier New" panose="02070309020205020404" pitchFamily="49" charset="0"/>
              </a:rPr>
              <a:t>request</a:t>
            </a:r>
            <a:r>
              <a:rPr lang="zh-TW" altLang="en-US" dirty="0">
                <a:latin typeface="Courier New" panose="02070309020205020404" pitchFamily="49" charset="0"/>
              </a:rPr>
              <a:t>，對方路由器也回傳了</a:t>
            </a:r>
            <a:r>
              <a:rPr lang="en-US" altLang="zh-TW" dirty="0">
                <a:latin typeface="Courier New" panose="02070309020205020404" pitchFamily="49" charset="0"/>
              </a:rPr>
              <a:t>4</a:t>
            </a:r>
            <a:r>
              <a:rPr lang="zh-TW" altLang="en-US" dirty="0">
                <a:latin typeface="Courier New" panose="02070309020205020404" pitchFamily="49" charset="0"/>
              </a:rPr>
              <a:t>次回復，所以總共</a:t>
            </a:r>
            <a:r>
              <a:rPr lang="en-US" altLang="zh-TW" dirty="0">
                <a:latin typeface="Courier New" panose="02070309020205020404" pitchFamily="49" charset="0"/>
              </a:rPr>
              <a:t>8</a:t>
            </a:r>
            <a:r>
              <a:rPr lang="zh-TW" altLang="en-US" dirty="0">
                <a:latin typeface="Courier New" panose="02070309020205020404" pitchFamily="49" charset="0"/>
              </a:rPr>
              <a:t>行。</a:t>
            </a:r>
            <a:r>
              <a:rPr lang="zh-TW" altLang="zh-TW" dirty="0"/>
              <a:t>這就是網路層檢查有沒有連通的底層機制！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123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8EEB49-198B-E7C5-F8B2-37249DAB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6ACC2C5-C409-9AD8-D98C-CE30B478E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7978"/>
            <a:ext cx="4715533" cy="366763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7617733-D8CF-58ED-E35C-F06AB41A3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644" y="2137978"/>
            <a:ext cx="4791744" cy="375337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2EE98B9-8BEF-777F-98B4-52C6D75E5034}"/>
              </a:ext>
            </a:extLst>
          </p:cNvPr>
          <p:cNvSpPr/>
          <p:nvPr/>
        </p:nvSpPr>
        <p:spPr>
          <a:xfrm>
            <a:off x="3820727" y="5505128"/>
            <a:ext cx="854015" cy="227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9F559E-F156-A7FB-3A08-DE7C19AD34F3}"/>
              </a:ext>
            </a:extLst>
          </p:cNvPr>
          <p:cNvSpPr/>
          <p:nvPr/>
        </p:nvSpPr>
        <p:spPr>
          <a:xfrm>
            <a:off x="8894449" y="5505128"/>
            <a:ext cx="854015" cy="227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393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95077608-7D30-80DB-2217-08F75679831F}"/>
              </a:ext>
            </a:extLst>
          </p:cNvPr>
          <p:cNvSpPr txBox="1"/>
          <p:nvPr/>
        </p:nvSpPr>
        <p:spPr>
          <a:xfrm>
            <a:off x="652713" y="5715269"/>
            <a:ext cx="10309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Courier New" panose="02070309020205020404" pitchFamily="49" charset="0"/>
              </a:rPr>
              <a:t>第二部分觀察</a:t>
            </a:r>
            <a:r>
              <a:rPr lang="en-US" altLang="zh-TW" dirty="0">
                <a:latin typeface="Courier New" panose="02070309020205020404" pitchFamily="49" charset="0"/>
              </a:rPr>
              <a:t>:</a:t>
            </a:r>
            <a:r>
              <a:rPr lang="zh-TW" altLang="en-US" dirty="0">
                <a:latin typeface="Courier New" panose="02070309020205020404" pitchFamily="49" charset="0"/>
              </a:rPr>
              <a:t> 黃色的部分出現即可。電腦會開始問</a:t>
            </a:r>
            <a:r>
              <a:rPr lang="zh-TW" altLang="zh-TW" dirty="0"/>
              <a:t>Who has 192.168.1.x?</a:t>
            </a:r>
            <a:endParaRPr lang="en-US" altLang="zh-TW" dirty="0">
              <a:latin typeface="Courier New" panose="02070309020205020404" pitchFamily="49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CA41C93-D2BD-7DCB-31DD-595DC60E14DA}"/>
              </a:ext>
            </a:extLst>
          </p:cNvPr>
          <p:cNvSpPr txBox="1"/>
          <p:nvPr/>
        </p:nvSpPr>
        <p:spPr>
          <a:xfrm>
            <a:off x="652713" y="271567"/>
            <a:ext cx="10309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Courier New" panose="02070309020205020404" pitchFamily="49" charset="0"/>
              </a:rPr>
              <a:t>把上面的過濾改成</a:t>
            </a:r>
            <a:r>
              <a:rPr lang="en-US" altLang="zh-TW" dirty="0" err="1">
                <a:latin typeface="Courier New" panose="02070309020205020404" pitchFamily="49" charset="0"/>
              </a:rPr>
              <a:t>arp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53FB793-7380-1CDC-3BFF-686BA913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688"/>
          <a:stretch>
            <a:fillRect/>
          </a:stretch>
        </p:blipFill>
        <p:spPr>
          <a:xfrm>
            <a:off x="758992" y="875098"/>
            <a:ext cx="8689808" cy="461624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4690710-C413-ACEB-5C0B-B4B0758AE35C}"/>
              </a:ext>
            </a:extLst>
          </p:cNvPr>
          <p:cNvSpPr/>
          <p:nvPr/>
        </p:nvSpPr>
        <p:spPr>
          <a:xfrm>
            <a:off x="1147246" y="1738875"/>
            <a:ext cx="7259335" cy="1269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899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33F24DEA-AAD7-4077-AA50-96478C204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40" y="2216672"/>
            <a:ext cx="9192908" cy="33532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E682185-1E66-16FD-6A00-ACA6957A7EDF}"/>
              </a:ext>
            </a:extLst>
          </p:cNvPr>
          <p:cNvSpPr/>
          <p:nvPr/>
        </p:nvSpPr>
        <p:spPr>
          <a:xfrm>
            <a:off x="1942051" y="2583458"/>
            <a:ext cx="3133383" cy="190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4EB2EC-D365-58F1-F714-502ADD82D3F6}"/>
              </a:ext>
            </a:extLst>
          </p:cNvPr>
          <p:cNvSpPr/>
          <p:nvPr/>
        </p:nvSpPr>
        <p:spPr>
          <a:xfrm>
            <a:off x="5147352" y="2583457"/>
            <a:ext cx="3226085" cy="180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229325-68FD-A8DF-5B22-152CC1729A3F}"/>
              </a:ext>
            </a:extLst>
          </p:cNvPr>
          <p:cNvSpPr txBox="1"/>
          <p:nvPr/>
        </p:nvSpPr>
        <p:spPr>
          <a:xfrm>
            <a:off x="1767390" y="1847340"/>
            <a:ext cx="3837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en-US" altLang="zh-TW" dirty="0" err="1"/>
              <a:t>Src</a:t>
            </a:r>
            <a:r>
              <a:rPr lang="en-US" altLang="zh-TW" dirty="0"/>
              <a:t>: </a:t>
            </a:r>
            <a:r>
              <a:rPr lang="zh-TW" altLang="zh-TW" dirty="0"/>
              <a:t>發出封包的MAC 地址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A17E193-A94A-BCAC-F87A-AB7E352AE29F}"/>
              </a:ext>
            </a:extLst>
          </p:cNvPr>
          <p:cNvSpPr txBox="1"/>
          <p:nvPr/>
        </p:nvSpPr>
        <p:spPr>
          <a:xfrm>
            <a:off x="5604483" y="1788239"/>
            <a:ext cx="3837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 </a:t>
            </a:r>
            <a:r>
              <a:rPr lang="en-US" altLang="zh-TW" dirty="0" err="1"/>
              <a:t>Dst</a:t>
            </a:r>
            <a:r>
              <a:rPr lang="en-US" altLang="zh-TW" dirty="0"/>
              <a:t>:</a:t>
            </a:r>
            <a:r>
              <a:rPr lang="zh-TW" altLang="zh-TW" dirty="0"/>
              <a:t>接收封包的電腦 MAC 地址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4ED13B-6788-0C74-A323-49E9E352A30F}"/>
              </a:ext>
            </a:extLst>
          </p:cNvPr>
          <p:cNvSpPr/>
          <p:nvPr/>
        </p:nvSpPr>
        <p:spPr>
          <a:xfrm>
            <a:off x="1472863" y="3070991"/>
            <a:ext cx="5862885" cy="190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9158435-D81C-555F-EFB1-D90D27440983}"/>
              </a:ext>
            </a:extLst>
          </p:cNvPr>
          <p:cNvSpPr txBox="1"/>
          <p:nvPr/>
        </p:nvSpPr>
        <p:spPr>
          <a:xfrm>
            <a:off x="5039591" y="3798785"/>
            <a:ext cx="4690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3.</a:t>
            </a:r>
            <a:r>
              <a:rPr lang="zh-TW" altLang="en-US" dirty="0"/>
              <a:t> </a:t>
            </a:r>
            <a:r>
              <a:rPr lang="zh-TW" altLang="zh-TW" dirty="0"/>
              <a:t> IG bit 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zh-TW" dirty="0"/>
              <a:t> 1，代表這是發給全區域網路的 Broadcast（廣播）封包。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BD482C5-8B3B-C33A-26CC-68A9B256A080}"/>
              </a:ext>
            </a:extLst>
          </p:cNvPr>
          <p:cNvSpPr txBox="1"/>
          <p:nvPr/>
        </p:nvSpPr>
        <p:spPr>
          <a:xfrm>
            <a:off x="796550" y="709992"/>
            <a:ext cx="99913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Courier New" panose="02070309020205020404" pitchFamily="49" charset="0"/>
              </a:rPr>
              <a:t>第三部分觀察</a:t>
            </a:r>
            <a:r>
              <a:rPr lang="en-US" altLang="zh-TW" dirty="0">
                <a:latin typeface="Courier New" panose="02070309020205020404" pitchFamily="49" charset="0"/>
              </a:rPr>
              <a:t>:</a:t>
            </a:r>
            <a:r>
              <a:rPr lang="zh-TW" altLang="en-US" dirty="0">
                <a:latin typeface="Courier New" panose="02070309020205020404" pitchFamily="49" charset="0"/>
              </a:rPr>
              <a:t>點開</a:t>
            </a:r>
            <a:r>
              <a:rPr lang="zh-TW" altLang="zh-TW" dirty="0"/>
              <a:t>Ethernet II</a:t>
            </a:r>
            <a:r>
              <a:rPr lang="zh-TW" altLang="en-US" dirty="0"/>
              <a:t>，認識硬體身分證。可以觀察到</a:t>
            </a:r>
            <a:r>
              <a:rPr lang="zh-TW" altLang="zh-TW" dirty="0"/>
              <a:t>這個封包的</a:t>
            </a:r>
            <a:r>
              <a:rPr lang="zh-TW" altLang="zh-TW" b="1" dirty="0"/>
              <a:t>來源硬體地址（Src）與目的硬體地址（Dst）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78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7965BB-C8AF-5248-2C41-8F492761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14D751-BEE2-1AE3-E725-8007BACD0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8852"/>
            <a:ext cx="4782217" cy="375337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C801188-B1F7-62BE-CF9D-841BDA51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26760"/>
            <a:ext cx="4820323" cy="374384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2C4D2A8-DB0C-36CE-90E4-4D6D9FE84C17}"/>
              </a:ext>
            </a:extLst>
          </p:cNvPr>
          <p:cNvSpPr/>
          <p:nvPr/>
        </p:nvSpPr>
        <p:spPr>
          <a:xfrm>
            <a:off x="3913194" y="5556499"/>
            <a:ext cx="854015" cy="227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719015-3EDB-F7B0-E8F7-3FF85E9575CB}"/>
              </a:ext>
            </a:extLst>
          </p:cNvPr>
          <p:cNvSpPr/>
          <p:nvPr/>
        </p:nvSpPr>
        <p:spPr>
          <a:xfrm>
            <a:off x="9163289" y="5504218"/>
            <a:ext cx="854015" cy="227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27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A27A6-5914-FF5F-8CE3-61F0E312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3E3D5C9A-D25B-7455-2850-1599ACDDD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9918"/>
            <a:ext cx="4810796" cy="37152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1A03093-0889-03DE-315B-7DC7A9C2A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1" y="2069918"/>
            <a:ext cx="4791744" cy="375337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AC92045-3FE5-F1D9-8639-F47CB6B24A87}"/>
              </a:ext>
            </a:extLst>
          </p:cNvPr>
          <p:cNvSpPr/>
          <p:nvPr/>
        </p:nvSpPr>
        <p:spPr>
          <a:xfrm>
            <a:off x="3964565" y="5443483"/>
            <a:ext cx="854015" cy="227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10BF72F-AEE3-3110-1425-84B9A730B16D}"/>
              </a:ext>
            </a:extLst>
          </p:cNvPr>
          <p:cNvSpPr/>
          <p:nvPr/>
        </p:nvSpPr>
        <p:spPr>
          <a:xfrm>
            <a:off x="1240201" y="3541051"/>
            <a:ext cx="1441354" cy="198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080558-47E1-3C8D-4CAD-F774EA573EDA}"/>
              </a:ext>
            </a:extLst>
          </p:cNvPr>
          <p:cNvSpPr/>
          <p:nvPr/>
        </p:nvSpPr>
        <p:spPr>
          <a:xfrm>
            <a:off x="8964655" y="5443483"/>
            <a:ext cx="816343" cy="227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8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50C440-168F-C180-9D7D-A3472B70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77B569B-DD91-9232-F1F5-5CB713066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4592"/>
            <a:ext cx="4782217" cy="37629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6C32F11-C35F-9461-E017-D93092A3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96" y="2159043"/>
            <a:ext cx="4791744" cy="377242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EB94647-4A0E-EE4D-7AFD-DEC106ACB878}"/>
              </a:ext>
            </a:extLst>
          </p:cNvPr>
          <p:cNvSpPr/>
          <p:nvPr/>
        </p:nvSpPr>
        <p:spPr>
          <a:xfrm>
            <a:off x="3932030" y="5472592"/>
            <a:ext cx="763260" cy="291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2FECD50-56EF-E20D-8BFC-49092F1F25A2}"/>
              </a:ext>
            </a:extLst>
          </p:cNvPr>
          <p:cNvSpPr/>
          <p:nvPr/>
        </p:nvSpPr>
        <p:spPr>
          <a:xfrm>
            <a:off x="1043279" y="3518790"/>
            <a:ext cx="4371201" cy="693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02ED8D-E60E-7787-D5B5-1DC218B20BC2}"/>
              </a:ext>
            </a:extLst>
          </p:cNvPr>
          <p:cNvSpPr/>
          <p:nvPr/>
        </p:nvSpPr>
        <p:spPr>
          <a:xfrm>
            <a:off x="6034167" y="3518790"/>
            <a:ext cx="4371201" cy="693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8FAC416-319D-E350-3077-098AE4B69B0E}"/>
              </a:ext>
            </a:extLst>
          </p:cNvPr>
          <p:cNvSpPr/>
          <p:nvPr/>
        </p:nvSpPr>
        <p:spPr>
          <a:xfrm>
            <a:off x="8940042" y="5499881"/>
            <a:ext cx="738215" cy="346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50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6B616D-364C-2ACF-5BFB-FC9AD3B4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B82CDA0-EE41-7EBF-245A-433E71858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8852"/>
            <a:ext cx="4801270" cy="375337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88246AE-67A9-88AF-E3FC-528404E7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882" y="2168852"/>
            <a:ext cx="4801270" cy="374384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F05F3CD-6F40-2800-AA64-E1BC14EB22FB}"/>
              </a:ext>
            </a:extLst>
          </p:cNvPr>
          <p:cNvSpPr/>
          <p:nvPr/>
        </p:nvSpPr>
        <p:spPr>
          <a:xfrm>
            <a:off x="3910400" y="5481155"/>
            <a:ext cx="825988" cy="43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1B69A68-AF27-C60C-7E06-4815321F1CCB}"/>
              </a:ext>
            </a:extLst>
          </p:cNvPr>
          <p:cNvSpPr/>
          <p:nvPr/>
        </p:nvSpPr>
        <p:spPr>
          <a:xfrm>
            <a:off x="8943024" y="5481155"/>
            <a:ext cx="825988" cy="43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97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92D7F3-6271-6F42-CC8C-9F82C22B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22"/>
            <a:ext cx="10515600" cy="1325563"/>
          </a:xfrm>
        </p:spPr>
        <p:txBody>
          <a:bodyPr/>
          <a:lstStyle/>
          <a:p>
            <a:r>
              <a:rPr lang="en-US" altLang="zh-TW" dirty="0"/>
              <a:t>Hw5 </a:t>
            </a:r>
            <a:r>
              <a:rPr lang="zh-TW" altLang="en-US" dirty="0"/>
              <a:t>傳輸層與應用層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C6F654D-4859-8958-13A1-2327CD264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994" y="2589438"/>
            <a:ext cx="4925112" cy="140989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1DA14D7-62D1-87B3-68A9-BE2D7CA2CBF1}"/>
              </a:ext>
            </a:extLst>
          </p:cNvPr>
          <p:cNvSpPr txBox="1"/>
          <p:nvPr/>
        </p:nvSpPr>
        <p:spPr>
          <a:xfrm>
            <a:off x="838200" y="21899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dirty="0"/>
              <a:t>架設 Simple Web Server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7D197B-3210-0898-C4D2-7570B57BEB7F}"/>
              </a:ext>
            </a:extLst>
          </p:cNvPr>
          <p:cNvSpPr txBox="1"/>
          <p:nvPr/>
        </p:nvSpPr>
        <p:spPr>
          <a:xfrm>
            <a:off x="883920" y="41248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step1</a:t>
            </a:r>
            <a:r>
              <a:rPr lang="zh-TW" altLang="zh-TW" dirty="0"/>
              <a:t>：在 CMD 輸入 </a:t>
            </a:r>
            <a:r>
              <a:rPr lang="zh-TW" altLang="zh-TW" dirty="0">
                <a:latin typeface="Courier New" panose="02070309020205020404" pitchFamily="49" charset="0"/>
              </a:rPr>
              <a:t>python -m http.server 8000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F689DF9-7D4E-8910-855D-EE946504F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94" y="4619721"/>
            <a:ext cx="4620270" cy="52394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D029BCB-117B-FE76-2159-202DF54AEB66}"/>
              </a:ext>
            </a:extLst>
          </p:cNvPr>
          <p:cNvSpPr txBox="1"/>
          <p:nvPr/>
        </p:nvSpPr>
        <p:spPr>
          <a:xfrm>
            <a:off x="6260976" y="2522007"/>
            <a:ext cx="56624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Python:</a:t>
            </a:r>
            <a:r>
              <a:rPr lang="zh-TW" altLang="en-US" dirty="0"/>
              <a:t> 呼叫</a:t>
            </a:r>
            <a:r>
              <a:rPr lang="en-US" altLang="zh-TW" dirty="0"/>
              <a:t>python</a:t>
            </a:r>
          </a:p>
          <a:p>
            <a:r>
              <a:rPr lang="en-US" altLang="zh-TW" dirty="0"/>
              <a:t>-m: </a:t>
            </a:r>
            <a:r>
              <a:rPr lang="en-US" altLang="zh-TW" dirty="0" err="1"/>
              <a:t>moudule</a:t>
            </a:r>
            <a:r>
              <a:rPr lang="zh-TW" altLang="en-US" dirty="0"/>
              <a:t>。告訴</a:t>
            </a:r>
            <a:r>
              <a:rPr lang="en-US" altLang="zh-TW" dirty="0"/>
              <a:t>python</a:t>
            </a:r>
            <a:r>
              <a:rPr lang="zh-TW" altLang="en-US" dirty="0"/>
              <a:t>需要內建的某個現成工具箱</a:t>
            </a:r>
            <a:endParaRPr lang="en-US" altLang="zh-TW" dirty="0"/>
          </a:p>
          <a:p>
            <a:r>
              <a:rPr lang="en-US" altLang="zh-TW" dirty="0" err="1"/>
              <a:t>http.server</a:t>
            </a:r>
            <a:r>
              <a:rPr lang="en-US" altLang="zh-TW" dirty="0"/>
              <a:t>: </a:t>
            </a:r>
            <a:r>
              <a:rPr lang="zh-TW" altLang="en-US" dirty="0"/>
              <a:t>內建工具箱的名字</a:t>
            </a:r>
            <a:endParaRPr lang="en-US" altLang="zh-TW" dirty="0"/>
          </a:p>
          <a:p>
            <a:r>
              <a:rPr lang="en-US" altLang="zh-TW" dirty="0"/>
              <a:t>8000:</a:t>
            </a:r>
            <a:r>
              <a:rPr lang="zh-TW" altLang="en-US" dirty="0"/>
              <a:t> 這是</a:t>
            </a:r>
            <a:r>
              <a:rPr lang="en-US" altLang="zh-TW" dirty="0"/>
              <a:t>port number</a:t>
            </a:r>
            <a:r>
              <a:rPr lang="zh-TW" altLang="en-US" dirty="0"/>
              <a:t>。</a:t>
            </a:r>
            <a:r>
              <a:rPr lang="zh-TW" altLang="zh-TW" dirty="0"/>
              <a:t>指定這個網頁伺服器要在 8000 </a:t>
            </a:r>
            <a:r>
              <a:rPr lang="zh-TW" altLang="en-US" dirty="0"/>
              <a:t>這個</a:t>
            </a:r>
            <a:r>
              <a:rPr lang="en-US" altLang="zh-TW" dirty="0"/>
              <a:t>port</a:t>
            </a:r>
            <a:r>
              <a:rPr lang="zh-TW" altLang="zh-TW" dirty="0"/>
              <a:t>收聽連線請求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2F0C6B3-D7F5-D0E7-4CCD-F9C150A35920}"/>
              </a:ext>
            </a:extLst>
          </p:cNvPr>
          <p:cNvSpPr txBox="1"/>
          <p:nvPr/>
        </p:nvSpPr>
        <p:spPr>
          <a:xfrm>
            <a:off x="838200" y="13208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Part 1: TCP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250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E0D04A5-0A5E-134E-6AD1-08F07BC0F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4735"/>
          <a:stretch>
            <a:fillRect/>
          </a:stretch>
        </p:blipFill>
        <p:spPr>
          <a:xfrm>
            <a:off x="186252" y="590018"/>
            <a:ext cx="4005942" cy="43513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CF2E368-34E4-8BC6-2996-6B948A6E8EB3}"/>
              </a:ext>
            </a:extLst>
          </p:cNvPr>
          <p:cNvSpPr txBox="1"/>
          <p:nvPr/>
        </p:nvSpPr>
        <p:spPr>
          <a:xfrm>
            <a:off x="186252" y="139152"/>
            <a:ext cx="593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Step2:</a:t>
            </a:r>
            <a:r>
              <a:rPr lang="zh-TW" altLang="en-US" dirty="0"/>
              <a:t>在瀏覽器輸入 http://127.0.0.1:8000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7D9F55D-1144-1261-9696-89FEB09FF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97" y="590018"/>
            <a:ext cx="6754168" cy="98121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8D1881C-4409-6565-17B1-E2AD442B48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7372"/>
          <a:stretch>
            <a:fillRect/>
          </a:stretch>
        </p:blipFill>
        <p:spPr>
          <a:xfrm>
            <a:off x="4359497" y="1828099"/>
            <a:ext cx="7635575" cy="311325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36C22E1-59C2-7ABF-AFD3-A7930069B485}"/>
              </a:ext>
            </a:extLst>
          </p:cNvPr>
          <p:cNvSpPr/>
          <p:nvPr/>
        </p:nvSpPr>
        <p:spPr>
          <a:xfrm>
            <a:off x="7647654" y="2152223"/>
            <a:ext cx="3833614" cy="289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A3A324B-3477-3C9A-4F80-2813D4EDBF36}"/>
              </a:ext>
            </a:extLst>
          </p:cNvPr>
          <p:cNvSpPr txBox="1"/>
          <p:nvPr/>
        </p:nvSpPr>
        <p:spPr>
          <a:xfrm>
            <a:off x="7604112" y="1710688"/>
            <a:ext cx="1855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TCP </a:t>
            </a:r>
            <a:r>
              <a:rPr lang="zh-TW" altLang="en-US" dirty="0">
                <a:solidFill>
                  <a:srgbClr val="FF0000"/>
                </a:solidFill>
              </a:rPr>
              <a:t>三向交握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AD7AC6-1EAF-628C-2999-848E1C5BEA95}"/>
              </a:ext>
            </a:extLst>
          </p:cNvPr>
          <p:cNvSpPr/>
          <p:nvPr/>
        </p:nvSpPr>
        <p:spPr>
          <a:xfrm>
            <a:off x="7647654" y="2458413"/>
            <a:ext cx="3833614" cy="106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E299EAC-F609-AE6E-9934-9BA9B35C869C}"/>
              </a:ext>
            </a:extLst>
          </p:cNvPr>
          <p:cNvSpPr txBox="1"/>
          <p:nvPr/>
        </p:nvSpPr>
        <p:spPr>
          <a:xfrm>
            <a:off x="4192194" y="2297156"/>
            <a:ext cx="30541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zh-TW" dirty="0">
                <a:solidFill>
                  <a:srgbClr val="FF0000"/>
                </a:solidFill>
              </a:rPr>
              <a:t>HTTP Request &amp; Response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57B3613-173E-7C79-B9FB-6D56648502EC}"/>
              </a:ext>
            </a:extLst>
          </p:cNvPr>
          <p:cNvSpPr/>
          <p:nvPr/>
        </p:nvSpPr>
        <p:spPr>
          <a:xfrm>
            <a:off x="7619748" y="3450156"/>
            <a:ext cx="3833614" cy="106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FE9EB8B-F5E7-EA77-9E09-6B33CFD13092}"/>
              </a:ext>
            </a:extLst>
          </p:cNvPr>
          <p:cNvSpPr txBox="1"/>
          <p:nvPr/>
        </p:nvSpPr>
        <p:spPr>
          <a:xfrm>
            <a:off x="7604112" y="2761124"/>
            <a:ext cx="2283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TCP </a:t>
            </a:r>
            <a:r>
              <a:rPr lang="zh-TW" altLang="en-US" dirty="0">
                <a:solidFill>
                  <a:srgbClr val="FF0000"/>
                </a:solidFill>
              </a:rPr>
              <a:t>四次揮手斷線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78A63F6-E64F-70A3-8DFF-5781DEE878C9}"/>
              </a:ext>
            </a:extLst>
          </p:cNvPr>
          <p:cNvSpPr txBox="1"/>
          <p:nvPr/>
        </p:nvSpPr>
        <p:spPr>
          <a:xfrm>
            <a:off x="4359497" y="5013559"/>
            <a:ext cx="593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Step3:</a:t>
            </a:r>
            <a:r>
              <a:rPr lang="zh-TW" altLang="en-US" dirty="0"/>
              <a:t>打開</a:t>
            </a:r>
            <a:r>
              <a:rPr lang="en-US" altLang="zh-TW" dirty="0" err="1"/>
              <a:t>wireshark</a:t>
            </a:r>
            <a:r>
              <a:rPr lang="zh-TW" altLang="en-US" dirty="0"/>
              <a:t>，輸入</a:t>
            </a:r>
            <a:r>
              <a:rPr lang="en-US" altLang="zh-TW" dirty="0" err="1"/>
              <a:t>tcp.port</a:t>
            </a:r>
            <a:r>
              <a:rPr lang="en-US" altLang="zh-TW" dirty="0"/>
              <a:t> == 8000</a:t>
            </a:r>
            <a:r>
              <a:rPr lang="zh-TW" altLang="en-US" dirty="0"/>
              <a:t> 觀察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671C78E-1C13-3C98-1082-25C87F6A2059}"/>
              </a:ext>
            </a:extLst>
          </p:cNvPr>
          <p:cNvSpPr txBox="1"/>
          <p:nvPr/>
        </p:nvSpPr>
        <p:spPr>
          <a:xfrm>
            <a:off x="564510" y="5826416"/>
            <a:ext cx="103095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Courier New" panose="02070309020205020404" pitchFamily="49" charset="0"/>
              </a:rPr>
              <a:t>第一部分觀察</a:t>
            </a:r>
            <a:r>
              <a:rPr lang="en-US" altLang="zh-TW" dirty="0">
                <a:latin typeface="Courier New" panose="02070309020205020404" pitchFamily="49" charset="0"/>
              </a:rPr>
              <a:t>:</a:t>
            </a:r>
            <a:r>
              <a:rPr lang="zh-TW" altLang="en-US" dirty="0">
                <a:latin typeface="Courier New" panose="02070309020205020404" pitchFamily="49" charset="0"/>
              </a:rPr>
              <a:t> </a:t>
            </a:r>
            <a:r>
              <a:rPr lang="en-US" altLang="zh-TW" dirty="0">
                <a:latin typeface="Courier New" panose="02070309020205020404" pitchFamily="49" charset="0"/>
              </a:rPr>
              <a:t>1.TCP </a:t>
            </a:r>
            <a:r>
              <a:rPr lang="zh-TW" altLang="en-US" dirty="0">
                <a:latin typeface="Courier New" panose="02070309020205020404" pitchFamily="49" charset="0"/>
              </a:rPr>
              <a:t>三向交握 </a:t>
            </a:r>
            <a:r>
              <a:rPr lang="en-US" altLang="zh-TW" dirty="0">
                <a:latin typeface="Courier New" panose="02070309020205020404" pitchFamily="49" charset="0"/>
              </a:rPr>
              <a:t>2. HTTP Request &amp; Response</a:t>
            </a:r>
            <a:r>
              <a:rPr lang="zh-TW" altLang="en-US" dirty="0">
                <a:latin typeface="Courier New" panose="02070309020205020404" pitchFamily="49" charset="0"/>
              </a:rPr>
              <a:t> </a:t>
            </a:r>
            <a:r>
              <a:rPr lang="en-US" altLang="zh-TW" dirty="0"/>
              <a:t>3. TCP </a:t>
            </a:r>
            <a:r>
              <a:rPr lang="zh-TW" altLang="en-US" dirty="0"/>
              <a:t>四次揮手斷線</a:t>
            </a:r>
          </a:p>
          <a:p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  <a:p>
            <a:endParaRPr lang="en-US" altLang="zh-TW" dirty="0">
              <a:latin typeface="Courier New" panose="02070309020205020404" pitchFamily="49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663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2AB4A9C-8B6E-183A-185D-B85ADEB22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9727" y="1805960"/>
            <a:ext cx="8338584" cy="43513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41BA8BE-EB45-B3D4-9E51-F0B040E06B8A}"/>
              </a:ext>
            </a:extLst>
          </p:cNvPr>
          <p:cNvSpPr/>
          <p:nvPr/>
        </p:nvSpPr>
        <p:spPr>
          <a:xfrm>
            <a:off x="1895783" y="4031225"/>
            <a:ext cx="8054462" cy="137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2C1B082-C0CB-337B-DDD2-01FAFB345E5D}"/>
              </a:ext>
            </a:extLst>
          </p:cNvPr>
          <p:cNvSpPr/>
          <p:nvPr/>
        </p:nvSpPr>
        <p:spPr>
          <a:xfrm>
            <a:off x="7918042" y="5825612"/>
            <a:ext cx="695016" cy="262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46B47BB-B227-C52D-528D-2CA18467530A}"/>
              </a:ext>
            </a:extLst>
          </p:cNvPr>
          <p:cNvSpPr txBox="1"/>
          <p:nvPr/>
        </p:nvSpPr>
        <p:spPr>
          <a:xfrm>
            <a:off x="1779224" y="1289526"/>
            <a:ext cx="5939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Step1:</a:t>
            </a:r>
            <a:r>
              <a:rPr lang="zh-TW" altLang="en-US" dirty="0"/>
              <a:t>切換成乙太網路的網卡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EE7279D-5A95-0D93-AC47-DC0FEF067249}"/>
              </a:ext>
            </a:extLst>
          </p:cNvPr>
          <p:cNvSpPr txBox="1"/>
          <p:nvPr/>
        </p:nvSpPr>
        <p:spPr>
          <a:xfrm>
            <a:off x="314632" y="3239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Part 2: </a:t>
            </a:r>
            <a:r>
              <a:rPr lang="zh-TW" altLang="zh-TW" sz="2800" dirty="0"/>
              <a:t>DNS 查詢與 UDP 協定</a:t>
            </a:r>
            <a:endParaRPr lang="zh-TW" altLang="en-US" sz="28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4A1DA8B-2C93-A466-FA3E-C65F0F80BA9E}"/>
              </a:ext>
            </a:extLst>
          </p:cNvPr>
          <p:cNvSpPr txBox="1"/>
          <p:nvPr/>
        </p:nvSpPr>
        <p:spPr>
          <a:xfrm>
            <a:off x="1749727" y="6304400"/>
            <a:ext cx="6343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dirty="0"/>
              <a:t>因為電腦要真的連去外網問路</a:t>
            </a:r>
            <a:r>
              <a:rPr lang="zh-TW" altLang="en-US" dirty="0"/>
              <a:t>，所以要將網卡切到乙太網路</a:t>
            </a:r>
          </a:p>
        </p:txBody>
      </p:sp>
    </p:spTree>
    <p:extLst>
      <p:ext uri="{BB962C8B-B14F-4D97-AF65-F5344CB8AC3E}">
        <p14:creationId xmlns:p14="http://schemas.microsoft.com/office/powerpoint/2010/main" val="358765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自訂 1">
      <a:majorFont>
        <a:latin typeface="Aptos Display"/>
        <a:ea typeface="標楷體"/>
        <a:cs typeface=""/>
      </a:majorFont>
      <a:minorFont>
        <a:latin typeface="Apto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765</Words>
  <Application>Microsoft Office PowerPoint</Application>
  <PresentationFormat>寬螢幕</PresentationFormat>
  <Paragraphs>54</Paragraphs>
  <Slides>21</Slides>
  <Notes>8</Notes>
  <HiddenSlides>2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Courier New</vt:lpstr>
      <vt:lpstr>Office 佈景主題</vt:lpstr>
      <vt:lpstr>Wireshark使用</vt:lpstr>
      <vt:lpstr>PowerPoint 簡報</vt:lpstr>
      <vt:lpstr>PowerPoint 簡報</vt:lpstr>
      <vt:lpstr>PowerPoint 簡報</vt:lpstr>
      <vt:lpstr>PowerPoint 簡報</vt:lpstr>
      <vt:lpstr>PowerPoint 簡報</vt:lpstr>
      <vt:lpstr>Hw5 傳輸層與應用層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Hw6 網路層與鏈結層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F114152142</dc:creator>
  <cp:lastModifiedBy>F114152142</cp:lastModifiedBy>
  <cp:revision>3</cp:revision>
  <dcterms:created xsi:type="dcterms:W3CDTF">2026-06-08T09:01:33Z</dcterms:created>
  <dcterms:modified xsi:type="dcterms:W3CDTF">2026-06-10T08:46:18Z</dcterms:modified>
</cp:coreProperties>
</file>